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9900"/>
    <a:srgbClr val="33CC33"/>
    <a:srgbClr val="FF0000"/>
    <a:srgbClr val="F69A98"/>
    <a:srgbClr val="0066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0" autoAdjust="0"/>
    <p:restoredTop sz="94464" autoAdjust="0"/>
  </p:normalViewPr>
  <p:slideViewPr>
    <p:cSldViewPr>
      <p:cViewPr>
        <p:scale>
          <a:sx n="75" d="100"/>
          <a:sy n="75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43157D8-BDA9-49B7-AC03-0983C1C74F02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E264E0-ED8A-4133-B1DD-54E10C7A2E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de-DE" smtClean="0"/>
              <a:t>Due to the fixed-target experiment, count rates differ for different detector regions. Maximum rates given here correspond to the forward disk part closest to the IP.</a:t>
            </a:r>
            <a:endParaRPr lang="en-US" smtClean="0"/>
          </a:p>
        </p:txBody>
      </p:sp>
      <p:sp>
        <p:nvSpPr>
          <p:cNvPr id="37891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B98F02-EC28-4CC9-96A3-EAC14AD8B91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8A8D9-9A57-46E5-915C-3F44AB31F731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58CCF-51A0-40A6-B41F-958A2BAA17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6C93B-E3B8-4AA0-A918-2C5620864554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F8973-6757-4BCE-8D21-987DAF21456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EEF14-820F-4E27-96CC-AEC8F0BDDE96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EE6D6-7279-4953-B5E3-41CDBDE975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95431-6C27-4119-9242-A1B7C2CE035E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96C96-FA19-4392-A986-1E2BCA709D8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92CA-F960-434C-AA86-4280ED624B5B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50D52-7E3A-4C1E-A496-0A5FB12BB1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A3DE4-4CAF-476C-918E-813DB3EF6BC1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5E7EE-FB81-4BDF-B249-8098B2983BD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0233-D7EB-45A4-A3D8-1F7161143BF6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F51BA-7584-4946-9347-D998AF7A90A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5F0B8-BE6B-4DEC-A7B2-C6B62EFC0B84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4A100-A8CE-423B-ADCE-F9C4A6096C0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F43A-0F95-49D0-A316-EA0ED0E28206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5CB36-556E-4022-8BF0-F75D7146C45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63F71-179C-44DA-AFD7-6BC0C7E6189A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F0D2F-D414-4335-999A-E5ADDE939EA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2E63D-F249-4B58-B0E7-95328D650EE7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61844-75F2-45C0-A660-8DDECB3C092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499D35-2F46-43DE-8B94-EB578A99D684}" type="datetimeFigureOut">
              <a:rPr lang="de-DE"/>
              <a:pPr>
                <a:defRPr/>
              </a:pPr>
              <a:t>30.11.2010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4A57002-FBC5-44E1-9EAF-D9D14E6AC9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hteck 55"/>
          <p:cNvSpPr>
            <a:spLocks noChangeArrowheads="1"/>
          </p:cNvSpPr>
          <p:nvPr/>
        </p:nvSpPr>
        <p:spPr bwMode="auto">
          <a:xfrm>
            <a:off x="4572000" y="2349500"/>
            <a:ext cx="3071813" cy="2857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GB">
              <a:latin typeface="Calibri" pitchFamily="34" charset="0"/>
            </a:endParaRPr>
          </a:p>
        </p:txBody>
      </p:sp>
      <p:sp>
        <p:nvSpPr>
          <p:cNvPr id="63" name="Rectangle 2"/>
          <p:cNvSpPr txBox="1">
            <a:spLocks noChangeArrowheads="1"/>
          </p:cNvSpPr>
          <p:nvPr/>
        </p:nvSpPr>
        <p:spPr>
          <a:xfrm>
            <a:off x="611188" y="1719263"/>
            <a:ext cx="8172450" cy="1709737"/>
          </a:xfrm>
          <a:prstGeom prst="rect">
            <a:avLst/>
          </a:prstGeom>
        </p:spPr>
        <p:txBody>
          <a:bodyPr/>
          <a:lstStyle/>
          <a:p>
            <a:pPr marL="357188" indent="-357188" defTabSz="457200">
              <a:spcBef>
                <a:spcPts val="800"/>
              </a:spcBef>
              <a:buClr>
                <a:srgbClr val="000080"/>
              </a:buClr>
              <a:buSzPct val="65000"/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kern="0" dirty="0">
                <a:solidFill>
                  <a:srgbClr val="000080"/>
                </a:solidFill>
                <a:latin typeface="+mn-lt"/>
              </a:rPr>
              <a:t>Maximum count rates / frontend: </a:t>
            </a:r>
            <a:r>
              <a:rPr lang="en-GB" sz="2400" kern="0" dirty="0">
                <a:solidFill>
                  <a:srgbClr val="000080"/>
                </a:solidFill>
                <a:latin typeface="+mn-lt"/>
                <a:sym typeface="Symbol"/>
              </a:rPr>
              <a:t>(1 ... 10) </a:t>
            </a:r>
            <a:r>
              <a:rPr lang="en-GB" sz="2400" kern="0" dirty="0" err="1">
                <a:solidFill>
                  <a:srgbClr val="000080"/>
                </a:solidFill>
                <a:latin typeface="+mn-lt"/>
                <a:sym typeface="Symbol"/>
              </a:rPr>
              <a:t>Me</a:t>
            </a:r>
            <a:r>
              <a:rPr lang="en-GB" sz="2400" kern="0" dirty="0" err="1">
                <a:solidFill>
                  <a:srgbClr val="000080"/>
                </a:solidFill>
                <a:latin typeface="+mn-lt"/>
              </a:rPr>
              <a:t>vts</a:t>
            </a:r>
            <a:r>
              <a:rPr lang="en-GB" sz="2400" kern="0" dirty="0">
                <a:solidFill>
                  <a:srgbClr val="000080"/>
                </a:solidFill>
                <a:latin typeface="+mn-lt"/>
              </a:rPr>
              <a:t> / s</a:t>
            </a:r>
          </a:p>
          <a:p>
            <a:pPr marL="357188" indent="-357188" defTabSz="457200">
              <a:spcBef>
                <a:spcPts val="800"/>
              </a:spcBef>
              <a:buClr>
                <a:srgbClr val="000080"/>
              </a:buClr>
              <a:buSzPct val="65000"/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kern="0" dirty="0">
                <a:solidFill>
                  <a:srgbClr val="000080"/>
                </a:solidFill>
                <a:latin typeface="+mn-lt"/>
              </a:rPr>
              <a:t>Integrated count rate (pixel part):  1.8 </a:t>
            </a:r>
            <a:r>
              <a:rPr lang="en-GB" sz="2400" kern="0" dirty="0" err="1">
                <a:solidFill>
                  <a:srgbClr val="000080"/>
                </a:solidFill>
                <a:latin typeface="+mn-lt"/>
              </a:rPr>
              <a:t>Gevts</a:t>
            </a:r>
            <a:r>
              <a:rPr lang="en-GB" sz="2400" kern="0" dirty="0">
                <a:solidFill>
                  <a:srgbClr val="000080"/>
                </a:solidFill>
                <a:latin typeface="+mn-lt"/>
              </a:rPr>
              <a:t> / s</a:t>
            </a:r>
          </a:p>
          <a:p>
            <a:pPr marL="357188" indent="-357188" defTabSz="457200">
              <a:spcBef>
                <a:spcPts val="800"/>
              </a:spcBef>
              <a:buClr>
                <a:srgbClr val="000080"/>
              </a:buClr>
              <a:buSzPct val="65000"/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400" kern="0" dirty="0">
                <a:solidFill>
                  <a:srgbClr val="000080"/>
                </a:solidFill>
                <a:latin typeface="+mn-lt"/>
              </a:rPr>
              <a:t>Integrated count rate (strip part): 1.2 </a:t>
            </a:r>
            <a:r>
              <a:rPr lang="en-GB" sz="2400" kern="0" dirty="0" err="1">
                <a:solidFill>
                  <a:srgbClr val="000080"/>
                </a:solidFill>
                <a:latin typeface="+mn-lt"/>
              </a:rPr>
              <a:t>Gevts</a:t>
            </a:r>
            <a:r>
              <a:rPr lang="en-GB" sz="2400" kern="0" dirty="0">
                <a:solidFill>
                  <a:srgbClr val="000080"/>
                </a:solidFill>
                <a:latin typeface="+mn-lt"/>
              </a:rPr>
              <a:t> / s</a:t>
            </a:r>
            <a:br>
              <a:rPr lang="en-GB" sz="2400" kern="0" dirty="0">
                <a:solidFill>
                  <a:srgbClr val="000080"/>
                </a:solidFill>
                <a:latin typeface="+mn-lt"/>
              </a:rPr>
            </a:br>
            <a:r>
              <a:rPr lang="en-GB" sz="2400" kern="0" dirty="0">
                <a:solidFill>
                  <a:srgbClr val="000080"/>
                </a:solidFill>
                <a:latin typeface="+mn-lt"/>
              </a:rPr>
              <a:t>									</a:t>
            </a:r>
            <a:r>
              <a:rPr lang="en-GB" sz="2400" kern="0" dirty="0">
                <a:solidFill>
                  <a:srgbClr val="000080"/>
                </a:solidFill>
                <a:latin typeface="+mn-lt"/>
                <a:sym typeface="Wingdings" pitchFamily="2" charset="2"/>
              </a:rPr>
              <a:t> Full MVD: 	3.0 </a:t>
            </a:r>
            <a:r>
              <a:rPr lang="en-GB" sz="2400" kern="0" dirty="0" err="1">
                <a:solidFill>
                  <a:srgbClr val="000080"/>
                </a:solidFill>
                <a:latin typeface="+mn-lt"/>
                <a:sym typeface="Wingdings" pitchFamily="2" charset="2"/>
              </a:rPr>
              <a:t>Gevts</a:t>
            </a:r>
            <a:r>
              <a:rPr lang="en-GB" sz="2400" kern="0" dirty="0">
                <a:solidFill>
                  <a:srgbClr val="000080"/>
                </a:solidFill>
                <a:latin typeface="+mn-lt"/>
                <a:sym typeface="Wingdings" pitchFamily="2" charset="2"/>
              </a:rPr>
              <a:t> / s </a:t>
            </a:r>
            <a:endParaRPr lang="en-GB" sz="2400" kern="0" dirty="0">
              <a:solidFill>
                <a:srgbClr val="000080"/>
              </a:solidFill>
              <a:latin typeface="+mn-lt"/>
            </a:endParaRPr>
          </a:p>
        </p:txBody>
      </p:sp>
      <p:sp>
        <p:nvSpPr>
          <p:cNvPr id="38915" name="Textfeld 66"/>
          <p:cNvSpPr txBox="1">
            <a:spLocks noChangeArrowheads="1"/>
          </p:cNvSpPr>
          <p:nvPr/>
        </p:nvSpPr>
        <p:spPr bwMode="auto">
          <a:xfrm>
            <a:off x="3640138" y="7938"/>
            <a:ext cx="1863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>
                <a:latin typeface="Calibri" pitchFamily="34" charset="0"/>
              </a:rPr>
              <a:t>Count rates</a:t>
            </a:r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1925" y="0"/>
            <a:ext cx="13620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Wingdings</vt:lpstr>
      <vt:lpstr>Larissa-Design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Würschig</dc:creator>
  <cp:lastModifiedBy>daniela</cp:lastModifiedBy>
  <cp:revision>146</cp:revision>
  <dcterms:created xsi:type="dcterms:W3CDTF">2010-07-14T12:28:52Z</dcterms:created>
  <dcterms:modified xsi:type="dcterms:W3CDTF">2010-11-30T10:28:27Z</dcterms:modified>
</cp:coreProperties>
</file>