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301" r:id="rId3"/>
    <p:sldId id="259" r:id="rId4"/>
    <p:sldId id="275" r:id="rId5"/>
    <p:sldId id="293" r:id="rId6"/>
    <p:sldId id="276" r:id="rId7"/>
    <p:sldId id="257" r:id="rId8"/>
    <p:sldId id="294" r:id="rId9"/>
    <p:sldId id="295" r:id="rId10"/>
    <p:sldId id="296" r:id="rId11"/>
    <p:sldId id="297" r:id="rId12"/>
    <p:sldId id="298" r:id="rId13"/>
    <p:sldId id="300" r:id="rId14"/>
    <p:sldId id="302" r:id="rId15"/>
    <p:sldId id="303" r:id="rId16"/>
    <p:sldId id="30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FF2518-AE08-43C0-AF42-DCD5D63297F5}" v="830" dt="2019-11-01T15:25:51.781"/>
    <p1510:client id="{266DC45A-360B-4F1C-A9FD-EDACF60AD7AC}" v="20" dt="2019-09-30T15:32:59.972"/>
    <p1510:client id="{37479150-5E1C-4A92-8914-9A36C4DFFCF0}" v="390" dt="2019-11-04T12:28:20.756"/>
    <p1510:client id="{3C66E821-7F7B-4138-AD63-44F068A862C1}" v="3885" dt="2020-02-18T19:18:37.556"/>
    <p1510:client id="{5729F1B4-2D32-45A3-8F3F-021ADA489C33}" v="19" dt="2019-07-08T13:41:09.518"/>
    <p1510:client id="{5C4938E5-E371-4F5B-8ADA-CEE0CB172F50}" v="1411" dt="2019-10-31T15:39:41.820"/>
    <p1510:client id="{5D533A4D-EA30-4D7F-8A62-DD047E111362}" v="169" dt="2020-02-18T16:09:14.834"/>
    <p1510:client id="{6083F35F-7652-461F-B89C-B0234EF5AF7F}" v="68" dt="2019-12-06T09:19:22.024"/>
    <p1510:client id="{9080CC73-AEF1-4163-AEA0-7FAC4E0E3CF7}" v="725" dt="2019-12-04T17:28:42.059"/>
    <p1510:client id="{9DC9436E-E4B5-43E6-98F6-02E002D0BBAA}" v="19" dt="2019-05-21T11:39:44.361"/>
    <p1510:client id="{AB3766C7-6722-47C3-A32C-D7C3BDF668CB}" v="3390" dt="2019-09-30T13:25:45.993"/>
    <p1510:client id="{BE40CFD9-7CF2-4EAF-9772-790C319AC872}" v="2" dt="2019-10-24T10:14:48.278"/>
    <p1510:client id="{D28B9121-E22E-4151-9276-DDE8EE9A566C}" v="164" dt="2019-09-30T13:59:06.225"/>
    <p1510:client id="{FA770393-31D3-4DA2-8C52-A1AEA2049353}" v="534" dt="2020-03-30T16:13:02.7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8" autoAdjust="0"/>
  </p:normalViewPr>
  <p:slideViewPr>
    <p:cSldViewPr snapToGrid="0">
      <p:cViewPr varScale="1">
        <p:scale>
          <a:sx n="90" d="100"/>
          <a:sy n="90" d="100"/>
        </p:scale>
        <p:origin x="54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317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BF428-BAED-4F95-AFB2-D7F33534ACDF}" type="datetimeFigureOut">
              <a:rPr lang="hu-HU" smtClean="0"/>
              <a:t>2020. 04. 03.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CDFBA-6C10-4549-A5C9-0C2F81EAEE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589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766C15E-37F8-4B54-A875-ED6B3B7D8542}" type="datetime1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dirty="0"/>
              <a:t>Optimization of the photon reconstruction – Áron Kripkó - JLU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225A-7CB4-454A-B08E-10BAE9A7E20F}" type="datetime1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5CD5-EAFD-49E3-BF3C-B61B5A173E35}" type="datetime1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AB55-CD44-46BE-AFF4-766CC37996A6}" type="datetime1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4AF7-B50E-488D-8751-C8E388D81FD6}" type="datetime1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D28F-4240-4498-A22E-C1E8F102E40D}" type="datetime1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F3D1-0180-432A-9D5A-37AC419AAC22}" type="datetime1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8707-742E-48AC-BA51-7BD80E9749BB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AB40-30C2-4892-8385-D5F32BC4EA4F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C3DB-DDF0-426A-994F-8125F49E9B10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415B-AC03-45D5-8BCA-66FB218D4548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07A8-3537-45C4-AACC-F3BA2F1708B8}" type="datetime1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82CB-28B7-497A-A14B-14FB6D0E1CCE}" type="datetime1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CC5D-AC58-4213-ABAA-4309D3AF9026}" type="datetime1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Optimization of the photon reconstruction – Áron Kripkó - JLI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D1A6-FDDD-4512-A21F-2C77FFE3ACE8}" type="datetime1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72EB-249A-4769-94FB-0F4304C4D296}" type="datetime1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2679-2759-4EB4-9EE5-DB26DBE1EC72}" type="datetime1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5E098-5AAA-4021-B655-BC304962BEA8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61.png"/><Relationship Id="rId21" Type="http://schemas.openxmlformats.org/officeDocument/2006/relationships/image" Target="../media/image79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23" Type="http://schemas.openxmlformats.org/officeDocument/2006/relationships/image" Target="../media/image81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Relationship Id="rId22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27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26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>
            <a:extLst>
              <a:ext uri="{FF2B5EF4-FFF2-40B4-BE49-F238E27FC236}">
                <a16:creationId xmlns:a16="http://schemas.microsoft.com/office/drawing/2014/main" id="{48E21ACB-8F98-4F26-B07D-B8E91C4D8464}"/>
              </a:ext>
            </a:extLst>
          </p:cNvPr>
          <p:cNvSpPr/>
          <p:nvPr/>
        </p:nvSpPr>
        <p:spPr>
          <a:xfrm>
            <a:off x="8373286" y="54681"/>
            <a:ext cx="3618371" cy="143226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12B95B5D-D8B4-44ED-95BB-40F1CD7C957E}"/>
              </a:ext>
            </a:extLst>
          </p:cNvPr>
          <p:cNvSpPr/>
          <p:nvPr/>
        </p:nvSpPr>
        <p:spPr>
          <a:xfrm>
            <a:off x="87586" y="78828"/>
            <a:ext cx="4657060" cy="1186306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CA8017C-5441-434A-93F8-9E04CE3025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the eta_c1-tilde analysis using genetic algorithm</a:t>
            </a:r>
            <a:endParaRPr lang="hu-HU" dirty="0" err="1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840CD4A-728F-46D6-A747-DC2037F5B5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Áron</a:t>
            </a:r>
            <a:r>
              <a:rPr lang="en-US" dirty="0"/>
              <a:t> </a:t>
            </a:r>
            <a:r>
              <a:rPr lang="en-US" dirty="0" err="1"/>
              <a:t>Kripkó</a:t>
            </a:r>
            <a:r>
              <a:rPr lang="en-US" dirty="0"/>
              <a:t> for the panda collaboration</a:t>
            </a:r>
          </a:p>
          <a:p>
            <a:endParaRPr lang="en-US" dirty="0"/>
          </a:p>
          <a:p>
            <a:r>
              <a:rPr lang="en-US" dirty="0"/>
              <a:t>A. G. Brinkmann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544442E-1594-40A9-A063-548BA8E07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7" y="5623035"/>
            <a:ext cx="3161587" cy="1122363"/>
          </a:xfrm>
          <a:prstGeom prst="rect">
            <a:avLst/>
          </a:prstGeom>
        </p:spPr>
      </p:pic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F8163A3-90C2-4529-9620-4A4A7FB23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/>
          </a:p>
        </p:txBody>
      </p:sp>
      <p:pic>
        <p:nvPicPr>
          <p:cNvPr id="4" name="Kép 5">
            <a:extLst>
              <a:ext uri="{FF2B5EF4-FFF2-40B4-BE49-F238E27FC236}">
                <a16:creationId xmlns:a16="http://schemas.microsoft.com/office/drawing/2014/main" id="{AAB3FFF2-F607-4CA0-B8E6-2C9E3F5FB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564" y="5623856"/>
            <a:ext cx="1898886" cy="1116542"/>
          </a:xfrm>
          <a:prstGeom prst="rect">
            <a:avLst/>
          </a:prstGeom>
        </p:spPr>
      </p:pic>
      <p:pic>
        <p:nvPicPr>
          <p:cNvPr id="7" name="Kép 9" descr="A képen clipart látható&#10;&#10;A leírás nagyon megbízható">
            <a:extLst>
              <a:ext uri="{FF2B5EF4-FFF2-40B4-BE49-F238E27FC236}">
                <a16:creationId xmlns:a16="http://schemas.microsoft.com/office/drawing/2014/main" id="{31AE14A2-885A-4FA0-A339-ED5655CB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448" y="5844252"/>
            <a:ext cx="3928533" cy="898607"/>
          </a:xfrm>
          <a:prstGeom prst="rect">
            <a:avLst/>
          </a:prstGeom>
        </p:spPr>
      </p:pic>
      <p:pic>
        <p:nvPicPr>
          <p:cNvPr id="11" name="Kép 11">
            <a:extLst>
              <a:ext uri="{FF2B5EF4-FFF2-40B4-BE49-F238E27FC236}">
                <a16:creationId xmlns:a16="http://schemas.microsoft.com/office/drawing/2014/main" id="{C5014F18-2B15-44A8-B268-8574B4E33E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602" y="79833"/>
            <a:ext cx="2743200" cy="914400"/>
          </a:xfrm>
          <a:prstGeom prst="rect">
            <a:avLst/>
          </a:prstGeom>
        </p:spPr>
      </p:pic>
      <p:pic>
        <p:nvPicPr>
          <p:cNvPr id="13" name="Kép 13">
            <a:extLst>
              <a:ext uri="{FF2B5EF4-FFF2-40B4-BE49-F238E27FC236}">
                <a16:creationId xmlns:a16="http://schemas.microsoft.com/office/drawing/2014/main" id="{3AFBF1C5-385A-46F1-AE3E-879F943372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7412" y="79800"/>
            <a:ext cx="1416756" cy="1185334"/>
          </a:xfrm>
          <a:prstGeom prst="rect">
            <a:avLst/>
          </a:prstGeom>
        </p:spPr>
      </p:pic>
      <p:pic>
        <p:nvPicPr>
          <p:cNvPr id="15" name="Kép 15" descr="A képen szöveg látható&#10;&#10;A leírás nagyon megbízható">
            <a:extLst>
              <a:ext uri="{FF2B5EF4-FFF2-40B4-BE49-F238E27FC236}">
                <a16:creationId xmlns:a16="http://schemas.microsoft.com/office/drawing/2014/main" id="{944B714D-1B3A-4B6D-99F1-DF49C3142A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8750" y="82796"/>
            <a:ext cx="2944648" cy="128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53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BC7A55-9DDA-43D4-8D0F-2D34F20F6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TDR analysis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636C54D-5BD1-4BBF-A014-12410C7AD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hu-HU">
                <a:ea typeface="+mn-lt"/>
                <a:cs typeface="+mn-lt"/>
              </a:rPr>
              <a:t>Two photon candidates are combined and accepted as pion and η  candidates if their invariant mass is within the interval 115-150 and 470-610 MeV respectively</a:t>
            </a:r>
          </a:p>
          <a:p>
            <a:r>
              <a:rPr lang="hu-HU">
                <a:ea typeface="+mn-lt"/>
                <a:cs typeface="+mn-lt"/>
              </a:rPr>
              <a:t>Combine all muon candidates and accept them as J/ψ if their mass is within 2.98-3.16 GeV and apply a vertex fit with a mass constraint,</a:t>
            </a:r>
            <a:endParaRPr lang="hu-HU" dirty="0">
              <a:ea typeface="+mn-lt"/>
              <a:cs typeface="+mn-lt"/>
            </a:endParaRPr>
          </a:p>
          <a:p>
            <a:r>
              <a:rPr lang="hu-HU">
                <a:ea typeface="+mn-lt"/>
                <a:cs typeface="+mn-lt"/>
              </a:rPr>
              <a:t>Combine these with a photon and accept them if their mass is within the range 3.3-3.7 GeV</a:t>
            </a:r>
          </a:p>
          <a:p>
            <a:r>
              <a:rPr lang="hu-HU"/>
              <a:t>Then reconstruct the initial system and perform a 4-constraint fit and accept only those ones which have a probability &gt; 0.1%</a:t>
            </a:r>
          </a:p>
          <a:p>
            <a:r>
              <a:rPr lang="hu-HU"/>
              <a:t>Apply a stricter mass cut on the remaining</a:t>
            </a:r>
            <a:r>
              <a:rPr lang="hu-HU">
                <a:ea typeface="+mn-lt"/>
                <a:cs typeface="+mn-lt"/>
              </a:rPr>
              <a:t> χc1 and η candidates (3.49-3.53 GeV and 530-565 MeV)</a:t>
            </a:r>
          </a:p>
          <a:p>
            <a:r>
              <a:rPr lang="hu-HU">
                <a:ea typeface="+mn-lt"/>
                <a:cs typeface="+mn-lt"/>
              </a:rPr>
              <a:t>Perform mass constraint fits on all intermediate states except the charmonium and a new 4-constraint fit on the system created from the fitted states - a probability &gt; 0.1% is required at every step</a:t>
            </a:r>
          </a:p>
          <a:p>
            <a:endParaRPr lang="hu-HU" dirty="0">
              <a:ea typeface="+mn-lt"/>
              <a:cs typeface="+mn-lt"/>
            </a:endParaRPr>
          </a:p>
          <a:p>
            <a:endParaRPr lang="hu-HU" dirty="0">
              <a:ea typeface="+mn-lt"/>
              <a:cs typeface="+mn-lt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1D0B267-65AB-4D6F-80C4-30903C62F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F1E66F1-9CD8-47EA-A8A5-DF17ECA9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C86110C0-00DE-49AB-9575-F875BAE4C7F0}"/>
                  </a:ext>
                </a:extLst>
              </p:cNvPr>
              <p:cNvSpPr txBox="1"/>
              <p:nvPr/>
            </p:nvSpPr>
            <p:spPr>
              <a:xfrm>
                <a:off x="8346759" y="285053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C86110C0-00DE-49AB-9575-F875BAE4C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759" y="285053"/>
                <a:ext cx="944545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8DD5E310-C65E-4743-9697-3E6DF0F44E45}"/>
              </a:ext>
            </a:extLst>
          </p:cNvPr>
          <p:cNvCxnSpPr>
            <a:cxnSpLocks/>
          </p:cNvCxnSpPr>
          <p:nvPr/>
        </p:nvCxnSpPr>
        <p:spPr>
          <a:xfrm flipV="1">
            <a:off x="9133920" y="341808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0E6BDC99-7ABC-4E58-A3D2-0F8F959CFC8C}"/>
              </a:ext>
            </a:extLst>
          </p:cNvPr>
          <p:cNvCxnSpPr>
            <a:cxnSpLocks/>
          </p:cNvCxnSpPr>
          <p:nvPr/>
        </p:nvCxnSpPr>
        <p:spPr>
          <a:xfrm>
            <a:off x="9118933" y="577891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F0841E8F-E1E4-4CD8-A378-697327991001}"/>
                  </a:ext>
                </a:extLst>
              </p:cNvPr>
              <p:cNvSpPr txBox="1"/>
              <p:nvPr/>
            </p:nvSpPr>
            <p:spPr>
              <a:xfrm>
                <a:off x="9275471" y="-936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F0841E8F-E1E4-4CD8-A378-697327991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471" y="-936"/>
                <a:ext cx="94454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07353DF8-F2F7-4BFF-A509-C4B43E0EBAC1}"/>
                  </a:ext>
                </a:extLst>
              </p:cNvPr>
              <p:cNvSpPr txBox="1"/>
              <p:nvPr/>
            </p:nvSpPr>
            <p:spPr>
              <a:xfrm>
                <a:off x="9276423" y="574087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07353DF8-F2F7-4BFF-A509-C4B43E0EB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423" y="574087"/>
                <a:ext cx="94454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zövegdoboz 16">
            <a:extLst>
              <a:ext uri="{FF2B5EF4-FFF2-40B4-BE49-F238E27FC236}">
                <a16:creationId xmlns:a16="http://schemas.microsoft.com/office/drawing/2014/main" id="{B901EEE5-9EA5-4EB4-977E-BC84997216CE}"/>
              </a:ext>
            </a:extLst>
          </p:cNvPr>
          <p:cNvSpPr txBox="1"/>
          <p:nvPr/>
        </p:nvSpPr>
        <p:spPr>
          <a:xfrm>
            <a:off x="9748407" y="821080"/>
            <a:ext cx="448441" cy="646331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c1 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D424E6C2-1B66-49EF-9114-CC0BDB2380AE}"/>
              </a:ext>
            </a:extLst>
          </p:cNvPr>
          <p:cNvSpPr txBox="1"/>
          <p:nvPr/>
        </p:nvSpPr>
        <p:spPr>
          <a:xfrm>
            <a:off x="9593491" y="552302"/>
            <a:ext cx="343338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dirty="0"/>
              <a:t>~</a:t>
            </a:r>
          </a:p>
        </p:txBody>
      </p:sp>
      <p:cxnSp>
        <p:nvCxnSpPr>
          <p:cNvPr id="29" name="Egyenes összekötő nyíllal 28">
            <a:extLst>
              <a:ext uri="{FF2B5EF4-FFF2-40B4-BE49-F238E27FC236}">
                <a16:creationId xmlns:a16="http://schemas.microsoft.com/office/drawing/2014/main" id="{A7D771CA-D8AA-42DC-865A-3EB7BBB24D6E}"/>
              </a:ext>
            </a:extLst>
          </p:cNvPr>
          <p:cNvCxnSpPr>
            <a:cxnSpLocks/>
          </p:cNvCxnSpPr>
          <p:nvPr/>
        </p:nvCxnSpPr>
        <p:spPr>
          <a:xfrm flipV="1">
            <a:off x="10167437" y="709670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>
            <a:extLst>
              <a:ext uri="{FF2B5EF4-FFF2-40B4-BE49-F238E27FC236}">
                <a16:creationId xmlns:a16="http://schemas.microsoft.com/office/drawing/2014/main" id="{C7CB7883-AE99-48EB-ABC9-0E95ED4EC55A}"/>
              </a:ext>
            </a:extLst>
          </p:cNvPr>
          <p:cNvCxnSpPr>
            <a:cxnSpLocks/>
          </p:cNvCxnSpPr>
          <p:nvPr/>
        </p:nvCxnSpPr>
        <p:spPr>
          <a:xfrm>
            <a:off x="10152450" y="945753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zövegdoboz 44">
                <a:extLst>
                  <a:ext uri="{FF2B5EF4-FFF2-40B4-BE49-F238E27FC236}">
                    <a16:creationId xmlns:a16="http://schemas.microsoft.com/office/drawing/2014/main" id="{B1B7AF6F-5914-4930-9DB8-5C088B0A838D}"/>
                  </a:ext>
                </a:extLst>
              </p:cNvPr>
              <p:cNvSpPr txBox="1"/>
              <p:nvPr/>
            </p:nvSpPr>
            <p:spPr>
              <a:xfrm>
                <a:off x="10369763" y="400552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Szövegdoboz 44">
                <a:extLst>
                  <a:ext uri="{FF2B5EF4-FFF2-40B4-BE49-F238E27FC236}">
                    <a16:creationId xmlns:a16="http://schemas.microsoft.com/office/drawing/2014/main" id="{B1B7AF6F-5914-4930-9DB8-5C088B0A8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9763" y="400552"/>
                <a:ext cx="94454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Szövegdoboz 64">
                <a:extLst>
                  <a:ext uri="{FF2B5EF4-FFF2-40B4-BE49-F238E27FC236}">
                    <a16:creationId xmlns:a16="http://schemas.microsoft.com/office/drawing/2014/main" id="{3404B010-760E-468D-865A-C87CE7173A7A}"/>
                  </a:ext>
                </a:extLst>
              </p:cNvPr>
              <p:cNvSpPr txBox="1"/>
              <p:nvPr/>
            </p:nvSpPr>
            <p:spPr>
              <a:xfrm>
                <a:off x="10338362" y="981904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43" name="Szövegdoboz 64">
                <a:extLst>
                  <a:ext uri="{FF2B5EF4-FFF2-40B4-BE49-F238E27FC236}">
                    <a16:creationId xmlns:a16="http://schemas.microsoft.com/office/drawing/2014/main" id="{3404B010-760E-468D-865A-C87CE7173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8362" y="981904"/>
                <a:ext cx="94454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Egyenes összekötő nyíllal 44">
            <a:extLst>
              <a:ext uri="{FF2B5EF4-FFF2-40B4-BE49-F238E27FC236}">
                <a16:creationId xmlns:a16="http://schemas.microsoft.com/office/drawing/2014/main" id="{95935A3A-08EA-463F-8269-9C07C5385A3E}"/>
              </a:ext>
            </a:extLst>
          </p:cNvPr>
          <p:cNvCxnSpPr>
            <a:cxnSpLocks/>
          </p:cNvCxnSpPr>
          <p:nvPr/>
        </p:nvCxnSpPr>
        <p:spPr>
          <a:xfrm>
            <a:off x="10167437" y="950991"/>
            <a:ext cx="319481" cy="108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>
            <a:extLst>
              <a:ext uri="{FF2B5EF4-FFF2-40B4-BE49-F238E27FC236}">
                <a16:creationId xmlns:a16="http://schemas.microsoft.com/office/drawing/2014/main" id="{597EBEC1-C966-45E3-BFA6-004BA8E76A9E}"/>
              </a:ext>
            </a:extLst>
          </p:cNvPr>
          <p:cNvCxnSpPr>
            <a:cxnSpLocks/>
          </p:cNvCxnSpPr>
          <p:nvPr/>
        </p:nvCxnSpPr>
        <p:spPr>
          <a:xfrm flipV="1">
            <a:off x="11190340" y="1909578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nyíllal 56">
            <a:extLst>
              <a:ext uri="{FF2B5EF4-FFF2-40B4-BE49-F238E27FC236}">
                <a16:creationId xmlns:a16="http://schemas.microsoft.com/office/drawing/2014/main" id="{38FCE313-88C4-4368-90D8-6959E0E7761A}"/>
              </a:ext>
            </a:extLst>
          </p:cNvPr>
          <p:cNvCxnSpPr>
            <a:cxnSpLocks/>
          </p:cNvCxnSpPr>
          <p:nvPr/>
        </p:nvCxnSpPr>
        <p:spPr>
          <a:xfrm>
            <a:off x="11175353" y="2145661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Szövegdoboz 58">
                <a:extLst>
                  <a:ext uri="{FF2B5EF4-FFF2-40B4-BE49-F238E27FC236}">
                    <a16:creationId xmlns:a16="http://schemas.microsoft.com/office/drawing/2014/main" id="{475E08E3-4878-442A-9F2B-251A393A8D0D}"/>
                  </a:ext>
                </a:extLst>
              </p:cNvPr>
              <p:cNvSpPr txBox="1"/>
              <p:nvPr/>
            </p:nvSpPr>
            <p:spPr>
              <a:xfrm>
                <a:off x="11365970" y="2047316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59" name="Szövegdoboz 58">
                <a:extLst>
                  <a:ext uri="{FF2B5EF4-FFF2-40B4-BE49-F238E27FC236}">
                    <a16:creationId xmlns:a16="http://schemas.microsoft.com/office/drawing/2014/main" id="{475E08E3-4878-442A-9F2B-251A393A8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5970" y="2047316"/>
                <a:ext cx="94454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Szövegdoboz 60">
                <a:extLst>
                  <a:ext uri="{FF2B5EF4-FFF2-40B4-BE49-F238E27FC236}">
                    <a16:creationId xmlns:a16="http://schemas.microsoft.com/office/drawing/2014/main" id="{F3EE9FA7-B0E3-4CC0-A9C1-04F519FC8DDF}"/>
                  </a:ext>
                </a:extLst>
              </p:cNvPr>
              <p:cNvSpPr txBox="1"/>
              <p:nvPr/>
            </p:nvSpPr>
            <p:spPr>
              <a:xfrm>
                <a:off x="11508016" y="1607582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J/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61" name="Szövegdoboz 60">
                <a:extLst>
                  <a:ext uri="{FF2B5EF4-FFF2-40B4-BE49-F238E27FC236}">
                    <a16:creationId xmlns:a16="http://schemas.microsoft.com/office/drawing/2014/main" id="{F3EE9FA7-B0E3-4CC0-A9C1-04F519FC8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8016" y="1607582"/>
                <a:ext cx="944545" cy="523220"/>
              </a:xfrm>
              <a:prstGeom prst="rect">
                <a:avLst/>
              </a:prstGeom>
              <a:blipFill>
                <a:blip r:embed="rId8"/>
                <a:stretch>
                  <a:fillRect l="-13548" t="-12791" b="-3139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Szövegdoboz 66">
                <a:extLst>
                  <a:ext uri="{FF2B5EF4-FFF2-40B4-BE49-F238E27FC236}">
                    <a16:creationId xmlns:a16="http://schemas.microsoft.com/office/drawing/2014/main" id="{039DCAC9-99A8-4F49-8D1C-F958EBA0659A}"/>
                  </a:ext>
                </a:extLst>
              </p:cNvPr>
              <p:cNvSpPr txBox="1"/>
              <p:nvPr/>
            </p:nvSpPr>
            <p:spPr>
              <a:xfrm>
                <a:off x="10548412" y="1860519"/>
                <a:ext cx="55211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7" name="Szövegdoboz 66">
                <a:extLst>
                  <a:ext uri="{FF2B5EF4-FFF2-40B4-BE49-F238E27FC236}">
                    <a16:creationId xmlns:a16="http://schemas.microsoft.com/office/drawing/2014/main" id="{039DCAC9-99A8-4F49-8D1C-F958EBA06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8412" y="1860519"/>
                <a:ext cx="552116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9885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268076-9F6F-4BFB-BF4D-75B3DDE6B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Genetic algorythm based on the TDR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CD78102-ACAB-4A47-9ECE-4272AC28B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The same procedure as previously until the first 4-constraint fit</a:t>
            </a:r>
          </a:p>
          <a:p>
            <a:r>
              <a:rPr lang="hu-HU"/>
              <a:t>But the stricter </a:t>
            </a:r>
            <a:r>
              <a:rPr lang="hu-HU">
                <a:ea typeface="+mn-lt"/>
                <a:cs typeface="+mn-lt"/>
              </a:rPr>
              <a:t>χc1 and η mass cuts and all the probability cuts are determined by the genetic algorythm</a:t>
            </a:r>
            <a:endParaRPr lang="hu-HU" dirty="0">
              <a:ea typeface="+mn-lt"/>
              <a:cs typeface="+mn-lt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6B1540D-B542-445A-951C-6797F1F2F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4519707-DD94-45BF-8455-977540ADF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64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DB69B1-1B07-4899-89F5-E2E0B92E0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Results</a:t>
            </a:r>
          </a:p>
        </p:txBody>
      </p:sp>
      <p:graphicFrame>
        <p:nvGraphicFramePr>
          <p:cNvPr id="6" name="Táblázat 6">
            <a:extLst>
              <a:ext uri="{FF2B5EF4-FFF2-40B4-BE49-F238E27FC236}">
                <a16:creationId xmlns:a16="http://schemas.microsoft.com/office/drawing/2014/main" id="{D4AD018C-2A13-46C0-8F8C-55BCB37119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98428"/>
              </p:ext>
            </p:extLst>
          </p:nvPr>
        </p:nvGraphicFramePr>
        <p:xfrm>
          <a:off x="1141413" y="2249488"/>
          <a:ext cx="10303695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739">
                  <a:extLst>
                    <a:ext uri="{9D8B030D-6E8A-4147-A177-3AD203B41FA5}">
                      <a16:colId xmlns:a16="http://schemas.microsoft.com/office/drawing/2014/main" val="4123585973"/>
                    </a:ext>
                  </a:extLst>
                </a:gridCol>
                <a:gridCol w="2060739">
                  <a:extLst>
                    <a:ext uri="{9D8B030D-6E8A-4147-A177-3AD203B41FA5}">
                      <a16:colId xmlns:a16="http://schemas.microsoft.com/office/drawing/2014/main" val="2615241246"/>
                    </a:ext>
                  </a:extLst>
                </a:gridCol>
                <a:gridCol w="2060739">
                  <a:extLst>
                    <a:ext uri="{9D8B030D-6E8A-4147-A177-3AD203B41FA5}">
                      <a16:colId xmlns:a16="http://schemas.microsoft.com/office/drawing/2014/main" val="881460418"/>
                    </a:ext>
                  </a:extLst>
                </a:gridCol>
                <a:gridCol w="2060739">
                  <a:extLst>
                    <a:ext uri="{9D8B030D-6E8A-4147-A177-3AD203B41FA5}">
                      <a16:colId xmlns:a16="http://schemas.microsoft.com/office/drawing/2014/main" val="2876219856"/>
                    </a:ext>
                  </a:extLst>
                </a:gridCol>
                <a:gridCol w="2060739">
                  <a:extLst>
                    <a:ext uri="{9D8B030D-6E8A-4147-A177-3AD203B41FA5}">
                      <a16:colId xmlns:a16="http://schemas.microsoft.com/office/drawing/2014/main" val="398908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Genetic TDR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TDR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Genetic algorythm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Simulated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989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>
                          <a:latin typeface="Tw Cen MT"/>
                        </a:rPr>
                        <a:t>Background 1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738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>
                          <a:latin typeface="Tw Cen MT"/>
                        </a:rPr>
                        <a:t>Background 2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333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>
                          <a:latin typeface="Tw Cen MT"/>
                        </a:rPr>
                        <a:t>Background 3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825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>
                          <a:latin typeface="Tw Cen MT"/>
                        </a:rPr>
                        <a:t>Background 4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122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64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>
                          <a:latin typeface="Tw Cen MT"/>
                        </a:rPr>
                        <a:t>All background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>
                          <a:solidFill>
                            <a:srgbClr val="FF0000"/>
                          </a:solidFill>
                        </a:rPr>
                        <a:t>701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>
                          <a:solidFill>
                            <a:srgbClr val="FF0000"/>
                          </a:solidFill>
                        </a:rPr>
                        <a:t>659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379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400000+comb.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631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/>
                        <a:t>Signal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>
                          <a:solidFill>
                            <a:srgbClr val="FF0000"/>
                          </a:solidFill>
                        </a:rPr>
                        <a:t>241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>
                          <a:solidFill>
                            <a:srgbClr val="FF0000"/>
                          </a:solidFill>
                        </a:rPr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645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/>
                        <a:t>Significance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>
                          <a:solidFill>
                            <a:srgbClr val="00B0F0"/>
                          </a:solidFill>
                        </a:rPr>
                        <a:t>7.8522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>
                          <a:solidFill>
                            <a:srgbClr val="00B0F0"/>
                          </a:solidFill>
                        </a:rPr>
                        <a:t>4.4643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3.6914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b="0" i="0" u="none" strike="noStrike" noProof="0">
                          <a:latin typeface="Tw Cen MT"/>
                        </a:rPr>
                        <a:t>FTM/√Reconstructed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304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/>
                        <a:t>DPM 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1000000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136269"/>
                  </a:ext>
                </a:extLst>
              </a:tr>
            </a:tbl>
          </a:graphicData>
        </a:graphic>
      </p:graphicFrame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102CE4A-60F0-4D94-B0FE-012EE42A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D7B7FED-382D-4012-B93F-E0D95FE08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12</a:t>
            </a:fld>
            <a:endParaRPr lang="en-US"/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97EEE43F-9C9A-491D-9B11-AFF56B41C4F6}"/>
              </a:ext>
            </a:extLst>
          </p:cNvPr>
          <p:cNvCxnSpPr/>
          <p:nvPr/>
        </p:nvCxnSpPr>
        <p:spPr>
          <a:xfrm>
            <a:off x="10047064" y="4882752"/>
            <a:ext cx="125390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865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B10E9A-F536-4F97-80F1-1003FCEBD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Charmonium mass</a:t>
            </a:r>
          </a:p>
        </p:txBody>
      </p:sp>
      <p:pic>
        <p:nvPicPr>
          <p:cNvPr id="6" name="Kép 6">
            <a:extLst>
              <a:ext uri="{FF2B5EF4-FFF2-40B4-BE49-F238E27FC236}">
                <a16:creationId xmlns:a16="http://schemas.microsoft.com/office/drawing/2014/main" id="{9632167E-0706-4151-8E83-A8B7934EE5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0180" y="2939769"/>
            <a:ext cx="6706887" cy="3353456"/>
          </a:xfrm>
        </p:spPr>
      </p:pic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E5E0817-28B0-4AD6-8A60-7C6A7274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0D46199-8CDD-4BFA-86B7-C80B55D84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13</a:t>
            </a:fld>
            <a:endParaRPr lang="en-US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08FB61B6-62E5-4B71-B72A-428EF2ABB36A}"/>
              </a:ext>
            </a:extLst>
          </p:cNvPr>
          <p:cNvSpPr txBox="1"/>
          <p:nvPr/>
        </p:nvSpPr>
        <p:spPr>
          <a:xfrm>
            <a:off x="6499412" y="3567952"/>
            <a:ext cx="340580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>
                <a:solidFill>
                  <a:srgbClr val="FF0000"/>
                </a:solidFill>
              </a:rPr>
              <a:t>Reconstructed after the first 4C fit</a:t>
            </a:r>
          </a:p>
          <a:p>
            <a:r>
              <a:rPr lang="hu-HU">
                <a:solidFill>
                  <a:srgbClr val="7030A0"/>
                </a:solidFill>
              </a:rPr>
              <a:t>FTM after the first fit</a:t>
            </a:r>
          </a:p>
          <a:p>
            <a:r>
              <a:rPr lang="hu-HU">
                <a:solidFill>
                  <a:srgbClr val="0070C0"/>
                </a:solidFill>
              </a:rPr>
              <a:t>Reconstructed with optimized cuts</a:t>
            </a:r>
          </a:p>
          <a:p>
            <a:r>
              <a:rPr lang="hu-HU">
                <a:solidFill>
                  <a:srgbClr val="00B0F0"/>
                </a:solidFill>
              </a:rPr>
              <a:t>FTM with optimized cuts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83B7BD48-3B08-4CA7-A3CC-EC6692615311}"/>
              </a:ext>
            </a:extLst>
          </p:cNvPr>
          <p:cNvSpPr txBox="1"/>
          <p:nvPr/>
        </p:nvSpPr>
        <p:spPr>
          <a:xfrm>
            <a:off x="4724400" y="3200399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/>
              <a:t>Szöveg beírásához kattintson ide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B308EC8B-4822-4078-A459-7B4BE15577C2}"/>
              </a:ext>
            </a:extLst>
          </p:cNvPr>
          <p:cNvSpPr txBox="1"/>
          <p:nvPr/>
        </p:nvSpPr>
        <p:spPr>
          <a:xfrm>
            <a:off x="1279882" y="2384353"/>
            <a:ext cx="10183400" cy="15183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hu-HU" sz="2400"/>
              <a:t>Extracted</a:t>
            </a:r>
            <a:r>
              <a:rPr lang="hu-HU" sz="2400">
                <a:ea typeface="+mn-lt"/>
                <a:cs typeface="+mn-lt"/>
              </a:rPr>
              <a:t> mass: 4.304 +/- 0.001 GeV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hu-HU" sz="2400">
                <a:ea typeface="+mn-lt"/>
                <a:cs typeface="+mn-lt"/>
              </a:rPr>
              <a:t>Extracted width:</a:t>
            </a:r>
            <a:br>
              <a:rPr lang="hu-HU" sz="2400" dirty="0">
                <a:ea typeface="+mn-lt"/>
                <a:cs typeface="+mn-lt"/>
              </a:rPr>
            </a:br>
            <a:r>
              <a:rPr lang="hu-HU" sz="2400">
                <a:ea typeface="+mn-lt"/>
                <a:cs typeface="+mn-lt"/>
              </a:rPr>
              <a:t>220 +/- 1 MeV</a:t>
            </a:r>
            <a:endParaRPr lang="hu-HU" sz="2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6442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8A1AE2-8C58-4765-BFAD-09DF2E9C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More Background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168DDB3-3393-4F89-B285-4DEC2B915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u-HU">
                <a:ea typeface="+mn-lt"/>
                <a:cs typeface="+mn-lt"/>
              </a:rPr>
              <a:t>4 · 1 million simulated dedicated background events</a:t>
            </a:r>
          </a:p>
          <a:p>
            <a:r>
              <a:rPr lang="hu-HU">
                <a:ea typeface="+mn-lt"/>
                <a:cs typeface="+mn-lt"/>
              </a:rPr>
              <a:t>Background suppression:</a:t>
            </a:r>
            <a:endParaRPr lang="hu-HU" dirty="0"/>
          </a:p>
          <a:p>
            <a:pPr lvl="1"/>
            <a:r>
              <a:rPr lang="hu-HU">
                <a:ea typeface="+mn-lt"/>
                <a:cs typeface="+mn-lt"/>
              </a:rPr>
              <a:t>1: 6.5 · 10⁻⁴</a:t>
            </a:r>
            <a:endParaRPr lang="hu-HU"/>
          </a:p>
          <a:p>
            <a:pPr lvl="1"/>
            <a:r>
              <a:rPr lang="hu-HU">
                <a:ea typeface="+mn-lt"/>
                <a:cs typeface="+mn-lt"/>
              </a:rPr>
              <a:t>2: 3.1 · 10⁻⁵</a:t>
            </a:r>
          </a:p>
          <a:p>
            <a:pPr lvl="1"/>
            <a:r>
              <a:rPr lang="hu-HU">
                <a:ea typeface="+mn-lt"/>
                <a:cs typeface="+mn-lt"/>
              </a:rPr>
              <a:t>3: 2.8 · 10⁻⁴</a:t>
            </a:r>
          </a:p>
          <a:p>
            <a:pPr lvl="1"/>
            <a:r>
              <a:rPr lang="hu-HU">
                <a:ea typeface="+mn-lt"/>
                <a:cs typeface="+mn-lt"/>
              </a:rPr>
              <a:t>4: 6.3 · 10⁻⁴</a:t>
            </a:r>
          </a:p>
          <a:p>
            <a:pPr lvl="1"/>
            <a:r>
              <a:rPr lang="hu-HU">
                <a:ea typeface="+mn-lt"/>
                <a:cs typeface="+mn-lt"/>
              </a:rPr>
              <a:t>DPM: less than 10⁻⁶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0A39FB6-F15A-432B-BBFC-37E6F0940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7BA162E-15D8-45CC-83FC-4EC5A872A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06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8A1AE2-8C58-4765-BFAD-09DF2E9C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More Background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168DDB3-3393-4F89-B285-4DEC2B915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u-HU">
                <a:ea typeface="+mn-lt"/>
                <a:cs typeface="+mn-lt"/>
              </a:rPr>
              <a:t>Fit the total background with the sum of a 4th-order polinomial and a Gaussian</a:t>
            </a:r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0A39FB6-F15A-432B-BBFC-37E6F0940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7BA162E-15D8-45CC-83FC-4EC5A872A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15</a:t>
            </a:fld>
            <a:endParaRPr lang="en-US"/>
          </a:p>
        </p:txBody>
      </p:sp>
      <p:pic>
        <p:nvPicPr>
          <p:cNvPr id="6" name="Kép 6" descr="A képen szöveg, térkép látható&#10;&#10;A leírás teljesen megbízható">
            <a:extLst>
              <a:ext uri="{FF2B5EF4-FFF2-40B4-BE49-F238E27FC236}">
                <a16:creationId xmlns:a16="http://schemas.microsoft.com/office/drawing/2014/main" id="{2E7CD1F2-DD3F-4F99-95E7-C6DDF27BD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062" y="2966809"/>
            <a:ext cx="5522258" cy="372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31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648CAB-3B5A-4A33-95B7-3E2F075B9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Detectability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E033674-A345-4022-99D9-85EDE4199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u-HU">
                <a:ea typeface="+mn-lt"/>
                <a:cs typeface="+mn-lt"/>
              </a:rPr>
              <a:t>The signal can be detected with 5 σ if the signal-background cross-section ratio is better than 1:307.7</a:t>
            </a:r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D849C25-E92C-4195-8BFD-2B3EA0EF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33E9C8D-36D4-4301-B356-CC5C877A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16</a:t>
            </a:fld>
            <a:endParaRPr lang="en-US"/>
          </a:p>
        </p:txBody>
      </p:sp>
      <p:pic>
        <p:nvPicPr>
          <p:cNvPr id="6" name="Kép 6">
            <a:extLst>
              <a:ext uri="{FF2B5EF4-FFF2-40B4-BE49-F238E27FC236}">
                <a16:creationId xmlns:a16="http://schemas.microsoft.com/office/drawing/2014/main" id="{197C3EB3-E55A-4EA5-BB52-7736E98F7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894" y="3205532"/>
            <a:ext cx="5208494" cy="352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17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683CD9-21BC-466A-BF96-188202D8A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Exotic charmonium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8AC1256-5CE5-4002-AE99-D1B54C72D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hu-HU">
                <a:ea typeface="+mn-lt"/>
                <a:cs typeface="+mn-lt"/>
              </a:rPr>
              <a:t>For hybrid charmonium states the ground state is expected to be 1</a:t>
            </a:r>
            <a:r>
              <a:rPr lang="hu-HU" baseline="30000">
                <a:ea typeface="+mn-lt"/>
                <a:cs typeface="+mn-lt"/>
              </a:rPr>
              <a:t>-+</a:t>
            </a:r>
            <a:r>
              <a:rPr lang="hu-HU">
                <a:ea typeface="+mn-lt"/>
                <a:cs typeface="+mn-lt"/>
              </a:rPr>
              <a:t> spin-exotic </a:t>
            </a:r>
          </a:p>
          <a:p>
            <a:r>
              <a:rPr lang="hu-HU">
                <a:ea typeface="+mn-lt"/>
                <a:cs typeface="+mn-lt"/>
              </a:rPr>
              <a:t>Lattice QCD calculations predict its mass to be around 4290 MeV with a width of 20 MeV</a:t>
            </a:r>
            <a:endParaRPr lang="hu-HU" dirty="0">
              <a:ea typeface="+mn-lt"/>
              <a:cs typeface="+mn-lt"/>
            </a:endParaRPr>
          </a:p>
          <a:p>
            <a:r>
              <a:rPr lang="hu-HU">
                <a:ea typeface="+mn-lt"/>
                <a:cs typeface="+mn-lt"/>
              </a:rPr>
              <a:t>Flux-tube model calculations predict for a hybrid state of this mass suppressed decays to open charm with respect to hidden charm decays </a:t>
            </a:r>
            <a:endParaRPr lang="hu-HU" dirty="0"/>
          </a:p>
          <a:p>
            <a:r>
              <a:rPr lang="hu-HU">
                <a:ea typeface="+mn-lt"/>
                <a:cs typeface="+mn-lt"/>
              </a:rPr>
              <a:t>An OZI-allowed decay to hidden charm would be the transition to χc1 with emission of light hadrons, preferable scalar particles</a:t>
            </a:r>
            <a:endParaRPr lang="hu-HU" dirty="0"/>
          </a:p>
          <a:p>
            <a:r>
              <a:rPr lang="hu-HU">
                <a:ea typeface="+mn-lt"/>
                <a:cs typeface="+mn-lt"/>
              </a:rPr>
              <a:t>The lightest scalar system is composed out of two neutral pions in a relative s-wave</a:t>
            </a:r>
            <a:endParaRPr lang="hu-HU" dirty="0"/>
          </a:p>
          <a:p>
            <a:r>
              <a:rPr lang="hu-HU">
                <a:ea typeface="+mn-lt"/>
                <a:cs typeface="+mn-lt"/>
              </a:rPr>
              <a:t>One of its possible decay channel is used as a benchmark channel in the TDR</a:t>
            </a:r>
            <a:endParaRPr lang="hu-HU" dirty="0"/>
          </a:p>
          <a:p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872B6CD-7875-431D-848B-8CE219BB1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874C7DE-154B-48E4-8E18-2A00082BB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86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FA1EB-361F-4B27-B192-F02D3D888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hu-HU" dirty="0"/>
              <a:t>The </a:t>
            </a:r>
            <a:r>
              <a:rPr lang="hu-HU" dirty="0" err="1"/>
              <a:t>Decay</a:t>
            </a:r>
            <a:r>
              <a:rPr lang="hu-HU" dirty="0"/>
              <a:t> </a:t>
            </a:r>
            <a:r>
              <a:rPr lang="hu-HU" dirty="0" err="1"/>
              <a:t>tree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2EC80-CF3E-42FA-AEA0-441D879AC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BFC32F-9278-42E7-B42D-05DD3CCB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A3DF028D-64D2-4CCC-BA2F-E880F551F41F}"/>
                  </a:ext>
                </a:extLst>
              </p:cNvPr>
              <p:cNvSpPr txBox="1"/>
              <p:nvPr/>
            </p:nvSpPr>
            <p:spPr>
              <a:xfrm>
                <a:off x="2317020" y="2968618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A3DF028D-64D2-4CCC-BA2F-E880F551F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020" y="2968618"/>
                <a:ext cx="944545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E0555D29-132D-49B8-82C3-2F211C384764}"/>
              </a:ext>
            </a:extLst>
          </p:cNvPr>
          <p:cNvCxnSpPr>
            <a:cxnSpLocks/>
          </p:cNvCxnSpPr>
          <p:nvPr/>
        </p:nvCxnSpPr>
        <p:spPr>
          <a:xfrm flipV="1">
            <a:off x="3104181" y="3025373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0B8A602B-4E7A-4379-A213-50DF5E87B2F0}"/>
              </a:ext>
            </a:extLst>
          </p:cNvPr>
          <p:cNvCxnSpPr>
            <a:cxnSpLocks/>
          </p:cNvCxnSpPr>
          <p:nvPr/>
        </p:nvCxnSpPr>
        <p:spPr>
          <a:xfrm>
            <a:off x="3089194" y="3261456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12">
                <a:extLst>
                  <a:ext uri="{FF2B5EF4-FFF2-40B4-BE49-F238E27FC236}">
                    <a16:creationId xmlns:a16="http://schemas.microsoft.com/office/drawing/2014/main" id="{23979A9D-B981-42B1-99B9-74FD49525273}"/>
                  </a:ext>
                </a:extLst>
              </p:cNvPr>
              <p:cNvSpPr txBox="1"/>
              <p:nvPr/>
            </p:nvSpPr>
            <p:spPr>
              <a:xfrm>
                <a:off x="3229168" y="2583238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0" name="Szövegdoboz 12">
                <a:extLst>
                  <a:ext uri="{FF2B5EF4-FFF2-40B4-BE49-F238E27FC236}">
                    <a16:creationId xmlns:a16="http://schemas.microsoft.com/office/drawing/2014/main" id="{23979A9D-B981-42B1-99B9-74FD49525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168" y="2583238"/>
                <a:ext cx="94454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4">
                <a:extLst>
                  <a:ext uri="{FF2B5EF4-FFF2-40B4-BE49-F238E27FC236}">
                    <a16:creationId xmlns:a16="http://schemas.microsoft.com/office/drawing/2014/main" id="{0A3488AD-985C-41F1-8460-CDEFE1A22100}"/>
                  </a:ext>
                </a:extLst>
              </p:cNvPr>
              <p:cNvSpPr txBox="1"/>
              <p:nvPr/>
            </p:nvSpPr>
            <p:spPr>
              <a:xfrm>
                <a:off x="3246684" y="3257652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1" name="Szövegdoboz 14">
                <a:extLst>
                  <a:ext uri="{FF2B5EF4-FFF2-40B4-BE49-F238E27FC236}">
                    <a16:creationId xmlns:a16="http://schemas.microsoft.com/office/drawing/2014/main" id="{0A3488AD-985C-41F1-8460-CDEFE1A22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684" y="3257652"/>
                <a:ext cx="94454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zövegdoboz 16">
            <a:extLst>
              <a:ext uri="{FF2B5EF4-FFF2-40B4-BE49-F238E27FC236}">
                <a16:creationId xmlns:a16="http://schemas.microsoft.com/office/drawing/2014/main" id="{A90BCA4E-1336-42D6-BD82-3F76A6E28931}"/>
              </a:ext>
            </a:extLst>
          </p:cNvPr>
          <p:cNvSpPr txBox="1"/>
          <p:nvPr/>
        </p:nvSpPr>
        <p:spPr>
          <a:xfrm>
            <a:off x="3718668" y="3504645"/>
            <a:ext cx="448441" cy="646331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c1 </a:t>
            </a:r>
          </a:p>
        </p:txBody>
      </p:sp>
      <p:sp>
        <p:nvSpPr>
          <p:cNvPr id="13" name="Szövegdoboz 18">
            <a:extLst>
              <a:ext uri="{FF2B5EF4-FFF2-40B4-BE49-F238E27FC236}">
                <a16:creationId xmlns:a16="http://schemas.microsoft.com/office/drawing/2014/main" id="{B14A399C-6889-4EE4-8DF8-5BD595426BEB}"/>
              </a:ext>
            </a:extLst>
          </p:cNvPr>
          <p:cNvSpPr txBox="1"/>
          <p:nvPr/>
        </p:nvSpPr>
        <p:spPr>
          <a:xfrm>
            <a:off x="3563752" y="3235867"/>
            <a:ext cx="343338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dirty="0"/>
              <a:t>~</a:t>
            </a:r>
          </a:p>
        </p:txBody>
      </p:sp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0C56AB73-DE2E-4A84-B393-AE05DA57D1EC}"/>
              </a:ext>
            </a:extLst>
          </p:cNvPr>
          <p:cNvCxnSpPr>
            <a:cxnSpLocks/>
          </p:cNvCxnSpPr>
          <p:nvPr/>
        </p:nvCxnSpPr>
        <p:spPr>
          <a:xfrm flipV="1">
            <a:off x="3936250" y="2639994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A28DDF91-C1B9-4C4D-98B6-F93877C5AB54}"/>
              </a:ext>
            </a:extLst>
          </p:cNvPr>
          <p:cNvCxnSpPr>
            <a:cxnSpLocks/>
          </p:cNvCxnSpPr>
          <p:nvPr/>
        </p:nvCxnSpPr>
        <p:spPr>
          <a:xfrm>
            <a:off x="3921263" y="2876077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zövegdoboz 24">
                <a:extLst>
                  <a:ext uri="{FF2B5EF4-FFF2-40B4-BE49-F238E27FC236}">
                    <a16:creationId xmlns:a16="http://schemas.microsoft.com/office/drawing/2014/main" id="{AABD703E-DD07-4F45-BBD7-B2D982FD548A}"/>
                  </a:ext>
                </a:extLst>
              </p:cNvPr>
              <p:cNvSpPr txBox="1"/>
              <p:nvPr/>
            </p:nvSpPr>
            <p:spPr>
              <a:xfrm>
                <a:off x="4036128" y="2227423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6" name="Szövegdoboz 24">
                <a:extLst>
                  <a:ext uri="{FF2B5EF4-FFF2-40B4-BE49-F238E27FC236}">
                    <a16:creationId xmlns:a16="http://schemas.microsoft.com/office/drawing/2014/main" id="{AABD703E-DD07-4F45-BBD7-B2D982FD5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128" y="2227423"/>
                <a:ext cx="94454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zövegdoboz 26">
                <a:extLst>
                  <a:ext uri="{FF2B5EF4-FFF2-40B4-BE49-F238E27FC236}">
                    <a16:creationId xmlns:a16="http://schemas.microsoft.com/office/drawing/2014/main" id="{227D801F-D8BD-49CA-A448-C13E96BF286B}"/>
                  </a:ext>
                </a:extLst>
              </p:cNvPr>
              <p:cNvSpPr txBox="1"/>
              <p:nvPr/>
            </p:nvSpPr>
            <p:spPr>
              <a:xfrm>
                <a:off x="4036128" y="2738921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7" name="Szövegdoboz 26">
                <a:extLst>
                  <a:ext uri="{FF2B5EF4-FFF2-40B4-BE49-F238E27FC236}">
                    <a16:creationId xmlns:a16="http://schemas.microsoft.com/office/drawing/2014/main" id="{227D801F-D8BD-49CA-A448-C13E96BF2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128" y="2738921"/>
                <a:ext cx="94454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017CF895-DB42-4E60-B1D7-62528825FA40}"/>
              </a:ext>
            </a:extLst>
          </p:cNvPr>
          <p:cNvCxnSpPr>
            <a:cxnSpLocks/>
          </p:cNvCxnSpPr>
          <p:nvPr/>
        </p:nvCxnSpPr>
        <p:spPr>
          <a:xfrm flipV="1">
            <a:off x="4137698" y="3393235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46B5CB46-640A-48F9-A99E-768DA69DD893}"/>
              </a:ext>
            </a:extLst>
          </p:cNvPr>
          <p:cNvCxnSpPr>
            <a:cxnSpLocks/>
          </p:cNvCxnSpPr>
          <p:nvPr/>
        </p:nvCxnSpPr>
        <p:spPr>
          <a:xfrm>
            <a:off x="4122711" y="3629318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zövegdoboz 44">
                <a:extLst>
                  <a:ext uri="{FF2B5EF4-FFF2-40B4-BE49-F238E27FC236}">
                    <a16:creationId xmlns:a16="http://schemas.microsoft.com/office/drawing/2014/main" id="{65C36AA4-54A9-4F16-A6FB-496E7E45C536}"/>
                  </a:ext>
                </a:extLst>
              </p:cNvPr>
              <p:cNvSpPr txBox="1"/>
              <p:nvPr/>
            </p:nvSpPr>
            <p:spPr>
              <a:xfrm>
                <a:off x="4340024" y="3084117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Szövegdoboz 44">
                <a:extLst>
                  <a:ext uri="{FF2B5EF4-FFF2-40B4-BE49-F238E27FC236}">
                    <a16:creationId xmlns:a16="http://schemas.microsoft.com/office/drawing/2014/main" id="{65C36AA4-54A9-4F16-A6FB-496E7E45C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024" y="3084117"/>
                <a:ext cx="94454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zövegdoboz 46">
                <a:extLst>
                  <a:ext uri="{FF2B5EF4-FFF2-40B4-BE49-F238E27FC236}">
                    <a16:creationId xmlns:a16="http://schemas.microsoft.com/office/drawing/2014/main" id="{481E6DA9-FFB4-4AE1-81F4-1B67D7985721}"/>
                  </a:ext>
                </a:extLst>
              </p:cNvPr>
              <p:cNvSpPr txBox="1"/>
              <p:nvPr/>
            </p:nvSpPr>
            <p:spPr>
              <a:xfrm>
                <a:off x="5155745" y="2664695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7" name="Szövegdoboz 46">
                <a:extLst>
                  <a:ext uri="{FF2B5EF4-FFF2-40B4-BE49-F238E27FC236}">
                    <a16:creationId xmlns:a16="http://schemas.microsoft.com/office/drawing/2014/main" id="{481E6DA9-FFB4-4AE1-81F4-1B67D7985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745" y="2664695"/>
                <a:ext cx="94454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zövegdoboz 48">
                <a:extLst>
                  <a:ext uri="{FF2B5EF4-FFF2-40B4-BE49-F238E27FC236}">
                    <a16:creationId xmlns:a16="http://schemas.microsoft.com/office/drawing/2014/main" id="{5F6EF89F-7C43-4616-A8E0-16FE21F9C158}"/>
                  </a:ext>
                </a:extLst>
              </p:cNvPr>
              <p:cNvSpPr txBox="1"/>
              <p:nvPr/>
            </p:nvSpPr>
            <p:spPr>
              <a:xfrm>
                <a:off x="5155745" y="3176192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8" name="Szövegdoboz 48">
                <a:extLst>
                  <a:ext uri="{FF2B5EF4-FFF2-40B4-BE49-F238E27FC236}">
                    <a16:creationId xmlns:a16="http://schemas.microsoft.com/office/drawing/2014/main" id="{5F6EF89F-7C43-4616-A8E0-16FE21F9C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745" y="3176192"/>
                <a:ext cx="94454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Egyenes összekötő nyíllal 28">
            <a:extLst>
              <a:ext uri="{FF2B5EF4-FFF2-40B4-BE49-F238E27FC236}">
                <a16:creationId xmlns:a16="http://schemas.microsoft.com/office/drawing/2014/main" id="{67257292-A82B-40DD-B16A-5784F4FEDAE4}"/>
              </a:ext>
            </a:extLst>
          </p:cNvPr>
          <p:cNvCxnSpPr>
            <a:cxnSpLocks/>
          </p:cNvCxnSpPr>
          <p:nvPr/>
        </p:nvCxnSpPr>
        <p:spPr>
          <a:xfrm flipV="1">
            <a:off x="5038351" y="2972163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>
            <a:extLst>
              <a:ext uri="{FF2B5EF4-FFF2-40B4-BE49-F238E27FC236}">
                <a16:creationId xmlns:a16="http://schemas.microsoft.com/office/drawing/2014/main" id="{80F34427-F2A5-43A3-BEE7-2D64311DB81D}"/>
              </a:ext>
            </a:extLst>
          </p:cNvPr>
          <p:cNvCxnSpPr>
            <a:cxnSpLocks/>
          </p:cNvCxnSpPr>
          <p:nvPr/>
        </p:nvCxnSpPr>
        <p:spPr>
          <a:xfrm>
            <a:off x="5023364" y="3208246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Szövegdoboz 64">
                <a:extLst>
                  <a:ext uri="{FF2B5EF4-FFF2-40B4-BE49-F238E27FC236}">
                    <a16:creationId xmlns:a16="http://schemas.microsoft.com/office/drawing/2014/main" id="{B71BA8B2-1A27-4610-ADE5-9902A9AA8B56}"/>
                  </a:ext>
                </a:extLst>
              </p:cNvPr>
              <p:cNvSpPr txBox="1"/>
              <p:nvPr/>
            </p:nvSpPr>
            <p:spPr>
              <a:xfrm>
                <a:off x="4308623" y="3665469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6" name="Szövegdoboz 64">
                <a:extLst>
                  <a:ext uri="{FF2B5EF4-FFF2-40B4-BE49-F238E27FC236}">
                    <a16:creationId xmlns:a16="http://schemas.microsoft.com/office/drawing/2014/main" id="{B71BA8B2-1A27-4610-ADE5-9902A9AA8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623" y="3665469"/>
                <a:ext cx="94454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Egyenes összekötő nyíllal 37">
            <a:extLst>
              <a:ext uri="{FF2B5EF4-FFF2-40B4-BE49-F238E27FC236}">
                <a16:creationId xmlns:a16="http://schemas.microsoft.com/office/drawing/2014/main" id="{D80FECDE-DDB3-4945-97C4-1FAD6BC4D23C}"/>
              </a:ext>
            </a:extLst>
          </p:cNvPr>
          <p:cNvCxnSpPr>
            <a:cxnSpLocks/>
          </p:cNvCxnSpPr>
          <p:nvPr/>
        </p:nvCxnSpPr>
        <p:spPr>
          <a:xfrm>
            <a:off x="4137698" y="3634556"/>
            <a:ext cx="319481" cy="108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Szövegdoboz 70">
                <a:extLst>
                  <a:ext uri="{FF2B5EF4-FFF2-40B4-BE49-F238E27FC236}">
                    <a16:creationId xmlns:a16="http://schemas.microsoft.com/office/drawing/2014/main" id="{82CF2A27-32EB-45CB-ADA7-606CD13459C5}"/>
                  </a:ext>
                </a:extLst>
              </p:cNvPr>
              <p:cNvSpPr txBox="1"/>
              <p:nvPr/>
            </p:nvSpPr>
            <p:spPr>
              <a:xfrm>
                <a:off x="5203170" y="3456252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9" name="Szövegdoboz 70">
                <a:extLst>
                  <a:ext uri="{FF2B5EF4-FFF2-40B4-BE49-F238E27FC236}">
                    <a16:creationId xmlns:a16="http://schemas.microsoft.com/office/drawing/2014/main" id="{82CF2A27-32EB-45CB-ADA7-606CD1345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170" y="3456252"/>
                <a:ext cx="94454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Egyenes összekötő nyíllal 39">
            <a:extLst>
              <a:ext uri="{FF2B5EF4-FFF2-40B4-BE49-F238E27FC236}">
                <a16:creationId xmlns:a16="http://schemas.microsoft.com/office/drawing/2014/main" id="{8D425F4E-7FB5-4589-85E8-3146A6AD822F}"/>
              </a:ext>
            </a:extLst>
          </p:cNvPr>
          <p:cNvCxnSpPr>
            <a:cxnSpLocks/>
          </p:cNvCxnSpPr>
          <p:nvPr/>
        </p:nvCxnSpPr>
        <p:spPr>
          <a:xfrm flipV="1">
            <a:off x="5085776" y="3763720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nyíllal 40">
            <a:extLst>
              <a:ext uri="{FF2B5EF4-FFF2-40B4-BE49-F238E27FC236}">
                <a16:creationId xmlns:a16="http://schemas.microsoft.com/office/drawing/2014/main" id="{F254043C-98CF-4CD5-9E7E-72F95FEB2FC8}"/>
              </a:ext>
            </a:extLst>
          </p:cNvPr>
          <p:cNvCxnSpPr>
            <a:cxnSpLocks/>
          </p:cNvCxnSpPr>
          <p:nvPr/>
        </p:nvCxnSpPr>
        <p:spPr>
          <a:xfrm>
            <a:off x="5070789" y="3999803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zövegdoboz 91">
                <a:extLst>
                  <a:ext uri="{FF2B5EF4-FFF2-40B4-BE49-F238E27FC236}">
                    <a16:creationId xmlns:a16="http://schemas.microsoft.com/office/drawing/2014/main" id="{B54A6B7D-0E1E-49D9-B0BB-B894000B193A}"/>
                  </a:ext>
                </a:extLst>
              </p:cNvPr>
              <p:cNvSpPr txBox="1"/>
              <p:nvPr/>
            </p:nvSpPr>
            <p:spPr>
              <a:xfrm>
                <a:off x="5203170" y="3885425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49" name="Szövegdoboz 91">
                <a:extLst>
                  <a:ext uri="{FF2B5EF4-FFF2-40B4-BE49-F238E27FC236}">
                    <a16:creationId xmlns:a16="http://schemas.microsoft.com/office/drawing/2014/main" id="{B54A6B7D-0E1E-49D9-B0BB-B894000B1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170" y="3885425"/>
                <a:ext cx="94454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Egyenes összekötő nyíllal 51">
            <a:extLst>
              <a:ext uri="{FF2B5EF4-FFF2-40B4-BE49-F238E27FC236}">
                <a16:creationId xmlns:a16="http://schemas.microsoft.com/office/drawing/2014/main" id="{5B39242D-056B-4FBA-B803-D5B97CAA0A0D}"/>
              </a:ext>
            </a:extLst>
          </p:cNvPr>
          <p:cNvCxnSpPr>
            <a:cxnSpLocks/>
          </p:cNvCxnSpPr>
          <p:nvPr/>
        </p:nvCxnSpPr>
        <p:spPr>
          <a:xfrm flipV="1">
            <a:off x="5160601" y="4593143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nyíllal 52">
            <a:extLst>
              <a:ext uri="{FF2B5EF4-FFF2-40B4-BE49-F238E27FC236}">
                <a16:creationId xmlns:a16="http://schemas.microsoft.com/office/drawing/2014/main" id="{2D94D83B-2B4C-410E-978B-53393235AEA1}"/>
              </a:ext>
            </a:extLst>
          </p:cNvPr>
          <p:cNvCxnSpPr>
            <a:cxnSpLocks/>
          </p:cNvCxnSpPr>
          <p:nvPr/>
        </p:nvCxnSpPr>
        <p:spPr>
          <a:xfrm>
            <a:off x="5145614" y="4829226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Szövegdoboz 53">
                <a:extLst>
                  <a:ext uri="{FF2B5EF4-FFF2-40B4-BE49-F238E27FC236}">
                    <a16:creationId xmlns:a16="http://schemas.microsoft.com/office/drawing/2014/main" id="{66B24B8F-12F4-41E9-8A51-2066B9B85A5C}"/>
                  </a:ext>
                </a:extLst>
              </p:cNvPr>
              <p:cNvSpPr txBox="1"/>
              <p:nvPr/>
            </p:nvSpPr>
            <p:spPr>
              <a:xfrm>
                <a:off x="5336231" y="4730881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54" name="Szövegdoboz 53">
                <a:extLst>
                  <a:ext uri="{FF2B5EF4-FFF2-40B4-BE49-F238E27FC236}">
                    <a16:creationId xmlns:a16="http://schemas.microsoft.com/office/drawing/2014/main" id="{66B24B8F-12F4-41E9-8A51-2066B9B85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231" y="4730881"/>
                <a:ext cx="94454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Szövegdoboz 54">
                <a:extLst>
                  <a:ext uri="{FF2B5EF4-FFF2-40B4-BE49-F238E27FC236}">
                    <a16:creationId xmlns:a16="http://schemas.microsoft.com/office/drawing/2014/main" id="{2FCDBABB-E2FC-4EDB-B14B-B1C960CEEED5}"/>
                  </a:ext>
                </a:extLst>
              </p:cNvPr>
              <p:cNvSpPr txBox="1"/>
              <p:nvPr/>
            </p:nvSpPr>
            <p:spPr>
              <a:xfrm>
                <a:off x="5478277" y="4291147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J/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55" name="Szövegdoboz 54">
                <a:extLst>
                  <a:ext uri="{FF2B5EF4-FFF2-40B4-BE49-F238E27FC236}">
                    <a16:creationId xmlns:a16="http://schemas.microsoft.com/office/drawing/2014/main" id="{2FCDBABB-E2FC-4EDB-B14B-B1C960CEE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277" y="4291147"/>
                <a:ext cx="944545" cy="523220"/>
              </a:xfrm>
              <a:prstGeom prst="rect">
                <a:avLst/>
              </a:prstGeom>
              <a:blipFill>
                <a:blip r:embed="rId14"/>
                <a:stretch>
                  <a:fillRect l="-1354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Egyenes összekötő nyíllal 55">
            <a:extLst>
              <a:ext uri="{FF2B5EF4-FFF2-40B4-BE49-F238E27FC236}">
                <a16:creationId xmlns:a16="http://schemas.microsoft.com/office/drawing/2014/main" id="{664EF9CA-6503-45F2-ADA9-A2774578F31B}"/>
              </a:ext>
            </a:extLst>
          </p:cNvPr>
          <p:cNvCxnSpPr>
            <a:cxnSpLocks/>
          </p:cNvCxnSpPr>
          <p:nvPr/>
        </p:nvCxnSpPr>
        <p:spPr>
          <a:xfrm flipV="1">
            <a:off x="6237911" y="4347902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nyíllal 56">
            <a:extLst>
              <a:ext uri="{FF2B5EF4-FFF2-40B4-BE49-F238E27FC236}">
                <a16:creationId xmlns:a16="http://schemas.microsoft.com/office/drawing/2014/main" id="{005404C1-7D30-4AEC-B56A-6FE3C084F570}"/>
              </a:ext>
            </a:extLst>
          </p:cNvPr>
          <p:cNvCxnSpPr>
            <a:cxnSpLocks/>
          </p:cNvCxnSpPr>
          <p:nvPr/>
        </p:nvCxnSpPr>
        <p:spPr>
          <a:xfrm>
            <a:off x="6222924" y="4583985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Szövegdoboz 57">
                <a:extLst>
                  <a:ext uri="{FF2B5EF4-FFF2-40B4-BE49-F238E27FC236}">
                    <a16:creationId xmlns:a16="http://schemas.microsoft.com/office/drawing/2014/main" id="{9846323F-0C01-4DF5-BEB3-B49B977E9A2A}"/>
                  </a:ext>
                </a:extLst>
              </p:cNvPr>
              <p:cNvSpPr txBox="1"/>
              <p:nvPr/>
            </p:nvSpPr>
            <p:spPr>
              <a:xfrm>
                <a:off x="4518673" y="4544084"/>
                <a:ext cx="55211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Szövegdoboz 57">
                <a:extLst>
                  <a:ext uri="{FF2B5EF4-FFF2-40B4-BE49-F238E27FC236}">
                    <a16:creationId xmlns:a16="http://schemas.microsoft.com/office/drawing/2014/main" id="{9846323F-0C01-4DF5-BEB3-B49B977E9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673" y="4544084"/>
                <a:ext cx="552116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Szövegdoboz 58">
                <a:extLst>
                  <a:ext uri="{FF2B5EF4-FFF2-40B4-BE49-F238E27FC236}">
                    <a16:creationId xmlns:a16="http://schemas.microsoft.com/office/drawing/2014/main" id="{2FCF840B-CB12-41A3-9D26-FFCE0AB95595}"/>
                  </a:ext>
                </a:extLst>
              </p:cNvPr>
              <p:cNvSpPr txBox="1"/>
              <p:nvPr/>
            </p:nvSpPr>
            <p:spPr>
              <a:xfrm>
                <a:off x="6694408" y="4033557"/>
                <a:ext cx="4797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Szövegdoboz 58">
                <a:extLst>
                  <a:ext uri="{FF2B5EF4-FFF2-40B4-BE49-F238E27FC236}">
                    <a16:creationId xmlns:a16="http://schemas.microsoft.com/office/drawing/2014/main" id="{2FCF840B-CB12-41A3-9D26-FFCE0AB95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408" y="4033557"/>
                <a:ext cx="479747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Szövegdoboz 59">
                <a:extLst>
                  <a:ext uri="{FF2B5EF4-FFF2-40B4-BE49-F238E27FC236}">
                    <a16:creationId xmlns:a16="http://schemas.microsoft.com/office/drawing/2014/main" id="{3277FFAC-2791-44DF-B51F-45DB913C5081}"/>
                  </a:ext>
                </a:extLst>
              </p:cNvPr>
              <p:cNvSpPr txBox="1"/>
              <p:nvPr/>
            </p:nvSpPr>
            <p:spPr>
              <a:xfrm>
                <a:off x="6707601" y="4558027"/>
                <a:ext cx="4797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de-DE" sz="28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Szövegdoboz 59">
                <a:extLst>
                  <a:ext uri="{FF2B5EF4-FFF2-40B4-BE49-F238E27FC236}">
                    <a16:creationId xmlns:a16="http://schemas.microsoft.com/office/drawing/2014/main" id="{3277FFAC-2791-44DF-B51F-45DB913C5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601" y="4558027"/>
                <a:ext cx="479747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Szövegdoboz 60">
                <a:extLst>
                  <a:ext uri="{FF2B5EF4-FFF2-40B4-BE49-F238E27FC236}">
                    <a16:creationId xmlns:a16="http://schemas.microsoft.com/office/drawing/2014/main" id="{FB67AF4C-417F-4260-92B5-0AA6D60B10F7}"/>
                  </a:ext>
                </a:extLst>
              </p:cNvPr>
              <p:cNvSpPr txBox="1"/>
              <p:nvPr/>
            </p:nvSpPr>
            <p:spPr>
              <a:xfrm>
                <a:off x="6607813" y="2264294"/>
                <a:ext cx="1238672" cy="372346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5 GeV</a:t>
                </a:r>
              </a:p>
            </p:txBody>
          </p:sp>
        </mc:Choice>
        <mc:Fallback xmlns="">
          <p:sp>
            <p:nvSpPr>
              <p:cNvPr id="61" name="Szövegdoboz 60">
                <a:extLst>
                  <a:ext uri="{FF2B5EF4-FFF2-40B4-BE49-F238E27FC236}">
                    <a16:creationId xmlns:a16="http://schemas.microsoft.com/office/drawing/2014/main" id="{FB67AF4C-417F-4260-92B5-0AA6D60B1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813" y="2264294"/>
                <a:ext cx="1238672" cy="372346"/>
              </a:xfrm>
              <a:prstGeom prst="rect">
                <a:avLst/>
              </a:prstGeom>
              <a:blipFill>
                <a:blip r:embed="rId18"/>
                <a:stretch>
                  <a:fillRect t="-6452" r="-3448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625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FA1EB-361F-4B27-B192-F02D3D888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US" dirty="0"/>
              <a:t>Cross-section and branching fractions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2EC80-CF3E-42FA-AEA0-441D879AC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BFC32F-9278-42E7-B42D-05DD3CCB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A3DF028D-64D2-4CCC-BA2F-E880F551F41F}"/>
                  </a:ext>
                </a:extLst>
              </p:cNvPr>
              <p:cNvSpPr txBox="1"/>
              <p:nvPr/>
            </p:nvSpPr>
            <p:spPr>
              <a:xfrm>
                <a:off x="2317020" y="2968618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A3DF028D-64D2-4CCC-BA2F-E880F551F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020" y="2968618"/>
                <a:ext cx="944545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E0555D29-132D-49B8-82C3-2F211C384764}"/>
              </a:ext>
            </a:extLst>
          </p:cNvPr>
          <p:cNvCxnSpPr>
            <a:cxnSpLocks/>
          </p:cNvCxnSpPr>
          <p:nvPr/>
        </p:nvCxnSpPr>
        <p:spPr>
          <a:xfrm flipV="1">
            <a:off x="3104181" y="3025373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0B8A602B-4E7A-4379-A213-50DF5E87B2F0}"/>
              </a:ext>
            </a:extLst>
          </p:cNvPr>
          <p:cNvCxnSpPr>
            <a:cxnSpLocks/>
          </p:cNvCxnSpPr>
          <p:nvPr/>
        </p:nvCxnSpPr>
        <p:spPr>
          <a:xfrm>
            <a:off x="3089194" y="3261456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12">
                <a:extLst>
                  <a:ext uri="{FF2B5EF4-FFF2-40B4-BE49-F238E27FC236}">
                    <a16:creationId xmlns:a16="http://schemas.microsoft.com/office/drawing/2014/main" id="{23979A9D-B981-42B1-99B9-74FD49525273}"/>
                  </a:ext>
                </a:extLst>
              </p:cNvPr>
              <p:cNvSpPr txBox="1"/>
              <p:nvPr/>
            </p:nvSpPr>
            <p:spPr>
              <a:xfrm>
                <a:off x="3229168" y="2583238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0" name="Szövegdoboz 12">
                <a:extLst>
                  <a:ext uri="{FF2B5EF4-FFF2-40B4-BE49-F238E27FC236}">
                    <a16:creationId xmlns:a16="http://schemas.microsoft.com/office/drawing/2014/main" id="{23979A9D-B981-42B1-99B9-74FD49525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168" y="2583238"/>
                <a:ext cx="94454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4">
                <a:extLst>
                  <a:ext uri="{FF2B5EF4-FFF2-40B4-BE49-F238E27FC236}">
                    <a16:creationId xmlns:a16="http://schemas.microsoft.com/office/drawing/2014/main" id="{0A3488AD-985C-41F1-8460-CDEFE1A22100}"/>
                  </a:ext>
                </a:extLst>
              </p:cNvPr>
              <p:cNvSpPr txBox="1"/>
              <p:nvPr/>
            </p:nvSpPr>
            <p:spPr>
              <a:xfrm>
                <a:off x="3246684" y="3257652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1" name="Szövegdoboz 14">
                <a:extLst>
                  <a:ext uri="{FF2B5EF4-FFF2-40B4-BE49-F238E27FC236}">
                    <a16:creationId xmlns:a16="http://schemas.microsoft.com/office/drawing/2014/main" id="{0A3488AD-985C-41F1-8460-CDEFE1A22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684" y="3257652"/>
                <a:ext cx="94454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zövegdoboz 16">
            <a:extLst>
              <a:ext uri="{FF2B5EF4-FFF2-40B4-BE49-F238E27FC236}">
                <a16:creationId xmlns:a16="http://schemas.microsoft.com/office/drawing/2014/main" id="{A90BCA4E-1336-42D6-BD82-3F76A6E28931}"/>
              </a:ext>
            </a:extLst>
          </p:cNvPr>
          <p:cNvSpPr txBox="1"/>
          <p:nvPr/>
        </p:nvSpPr>
        <p:spPr>
          <a:xfrm>
            <a:off x="3718668" y="3504645"/>
            <a:ext cx="448441" cy="646331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c1 </a:t>
            </a:r>
          </a:p>
        </p:txBody>
      </p:sp>
      <p:sp>
        <p:nvSpPr>
          <p:cNvPr id="13" name="Szövegdoboz 18">
            <a:extLst>
              <a:ext uri="{FF2B5EF4-FFF2-40B4-BE49-F238E27FC236}">
                <a16:creationId xmlns:a16="http://schemas.microsoft.com/office/drawing/2014/main" id="{B14A399C-6889-4EE4-8DF8-5BD595426BEB}"/>
              </a:ext>
            </a:extLst>
          </p:cNvPr>
          <p:cNvSpPr txBox="1"/>
          <p:nvPr/>
        </p:nvSpPr>
        <p:spPr>
          <a:xfrm>
            <a:off x="3563752" y="3235867"/>
            <a:ext cx="343338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dirty="0"/>
              <a:t>~</a:t>
            </a:r>
          </a:p>
        </p:txBody>
      </p:sp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0C56AB73-DE2E-4A84-B393-AE05DA57D1EC}"/>
              </a:ext>
            </a:extLst>
          </p:cNvPr>
          <p:cNvCxnSpPr>
            <a:cxnSpLocks/>
          </p:cNvCxnSpPr>
          <p:nvPr/>
        </p:nvCxnSpPr>
        <p:spPr>
          <a:xfrm flipV="1">
            <a:off x="3936250" y="2639994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A28DDF91-C1B9-4C4D-98B6-F93877C5AB54}"/>
              </a:ext>
            </a:extLst>
          </p:cNvPr>
          <p:cNvCxnSpPr>
            <a:cxnSpLocks/>
          </p:cNvCxnSpPr>
          <p:nvPr/>
        </p:nvCxnSpPr>
        <p:spPr>
          <a:xfrm>
            <a:off x="3921263" y="2876077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zövegdoboz 24">
                <a:extLst>
                  <a:ext uri="{FF2B5EF4-FFF2-40B4-BE49-F238E27FC236}">
                    <a16:creationId xmlns:a16="http://schemas.microsoft.com/office/drawing/2014/main" id="{AABD703E-DD07-4F45-BBD7-B2D982FD548A}"/>
                  </a:ext>
                </a:extLst>
              </p:cNvPr>
              <p:cNvSpPr txBox="1"/>
              <p:nvPr/>
            </p:nvSpPr>
            <p:spPr>
              <a:xfrm>
                <a:off x="4036128" y="2227423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6" name="Szövegdoboz 24">
                <a:extLst>
                  <a:ext uri="{FF2B5EF4-FFF2-40B4-BE49-F238E27FC236}">
                    <a16:creationId xmlns:a16="http://schemas.microsoft.com/office/drawing/2014/main" id="{AABD703E-DD07-4F45-BBD7-B2D982FD5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128" y="2227423"/>
                <a:ext cx="94454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zövegdoboz 26">
                <a:extLst>
                  <a:ext uri="{FF2B5EF4-FFF2-40B4-BE49-F238E27FC236}">
                    <a16:creationId xmlns:a16="http://schemas.microsoft.com/office/drawing/2014/main" id="{227D801F-D8BD-49CA-A448-C13E96BF286B}"/>
                  </a:ext>
                </a:extLst>
              </p:cNvPr>
              <p:cNvSpPr txBox="1"/>
              <p:nvPr/>
            </p:nvSpPr>
            <p:spPr>
              <a:xfrm>
                <a:off x="4036128" y="2738921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7" name="Szövegdoboz 26">
                <a:extLst>
                  <a:ext uri="{FF2B5EF4-FFF2-40B4-BE49-F238E27FC236}">
                    <a16:creationId xmlns:a16="http://schemas.microsoft.com/office/drawing/2014/main" id="{227D801F-D8BD-49CA-A448-C13E96BF2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128" y="2738921"/>
                <a:ext cx="94454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017CF895-DB42-4E60-B1D7-62528825FA40}"/>
              </a:ext>
            </a:extLst>
          </p:cNvPr>
          <p:cNvCxnSpPr>
            <a:cxnSpLocks/>
          </p:cNvCxnSpPr>
          <p:nvPr/>
        </p:nvCxnSpPr>
        <p:spPr>
          <a:xfrm flipV="1">
            <a:off x="4137698" y="3393235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46B5CB46-640A-48F9-A99E-768DA69DD893}"/>
              </a:ext>
            </a:extLst>
          </p:cNvPr>
          <p:cNvCxnSpPr>
            <a:cxnSpLocks/>
          </p:cNvCxnSpPr>
          <p:nvPr/>
        </p:nvCxnSpPr>
        <p:spPr>
          <a:xfrm>
            <a:off x="4122711" y="3629318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zövegdoboz 44">
                <a:extLst>
                  <a:ext uri="{FF2B5EF4-FFF2-40B4-BE49-F238E27FC236}">
                    <a16:creationId xmlns:a16="http://schemas.microsoft.com/office/drawing/2014/main" id="{65C36AA4-54A9-4F16-A6FB-496E7E45C536}"/>
                  </a:ext>
                </a:extLst>
              </p:cNvPr>
              <p:cNvSpPr txBox="1"/>
              <p:nvPr/>
            </p:nvSpPr>
            <p:spPr>
              <a:xfrm>
                <a:off x="4340024" y="3084117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Szövegdoboz 44">
                <a:extLst>
                  <a:ext uri="{FF2B5EF4-FFF2-40B4-BE49-F238E27FC236}">
                    <a16:creationId xmlns:a16="http://schemas.microsoft.com/office/drawing/2014/main" id="{65C36AA4-54A9-4F16-A6FB-496E7E45C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024" y="3084117"/>
                <a:ext cx="94454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zövegdoboz 46">
                <a:extLst>
                  <a:ext uri="{FF2B5EF4-FFF2-40B4-BE49-F238E27FC236}">
                    <a16:creationId xmlns:a16="http://schemas.microsoft.com/office/drawing/2014/main" id="{481E6DA9-FFB4-4AE1-81F4-1B67D7985721}"/>
                  </a:ext>
                </a:extLst>
              </p:cNvPr>
              <p:cNvSpPr txBox="1"/>
              <p:nvPr/>
            </p:nvSpPr>
            <p:spPr>
              <a:xfrm>
                <a:off x="5155745" y="2664695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7" name="Szövegdoboz 46">
                <a:extLst>
                  <a:ext uri="{FF2B5EF4-FFF2-40B4-BE49-F238E27FC236}">
                    <a16:creationId xmlns:a16="http://schemas.microsoft.com/office/drawing/2014/main" id="{481E6DA9-FFB4-4AE1-81F4-1B67D7985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745" y="2664695"/>
                <a:ext cx="94454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zövegdoboz 48">
                <a:extLst>
                  <a:ext uri="{FF2B5EF4-FFF2-40B4-BE49-F238E27FC236}">
                    <a16:creationId xmlns:a16="http://schemas.microsoft.com/office/drawing/2014/main" id="{5F6EF89F-7C43-4616-A8E0-16FE21F9C158}"/>
                  </a:ext>
                </a:extLst>
              </p:cNvPr>
              <p:cNvSpPr txBox="1"/>
              <p:nvPr/>
            </p:nvSpPr>
            <p:spPr>
              <a:xfrm>
                <a:off x="5155745" y="3176192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8" name="Szövegdoboz 48">
                <a:extLst>
                  <a:ext uri="{FF2B5EF4-FFF2-40B4-BE49-F238E27FC236}">
                    <a16:creationId xmlns:a16="http://schemas.microsoft.com/office/drawing/2014/main" id="{5F6EF89F-7C43-4616-A8E0-16FE21F9C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745" y="3176192"/>
                <a:ext cx="94454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Egyenes összekötő nyíllal 28">
            <a:extLst>
              <a:ext uri="{FF2B5EF4-FFF2-40B4-BE49-F238E27FC236}">
                <a16:creationId xmlns:a16="http://schemas.microsoft.com/office/drawing/2014/main" id="{67257292-A82B-40DD-B16A-5784F4FEDAE4}"/>
              </a:ext>
            </a:extLst>
          </p:cNvPr>
          <p:cNvCxnSpPr>
            <a:cxnSpLocks/>
          </p:cNvCxnSpPr>
          <p:nvPr/>
        </p:nvCxnSpPr>
        <p:spPr>
          <a:xfrm flipV="1">
            <a:off x="5038351" y="2972163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>
            <a:extLst>
              <a:ext uri="{FF2B5EF4-FFF2-40B4-BE49-F238E27FC236}">
                <a16:creationId xmlns:a16="http://schemas.microsoft.com/office/drawing/2014/main" id="{80F34427-F2A5-43A3-BEE7-2D64311DB81D}"/>
              </a:ext>
            </a:extLst>
          </p:cNvPr>
          <p:cNvCxnSpPr>
            <a:cxnSpLocks/>
          </p:cNvCxnSpPr>
          <p:nvPr/>
        </p:nvCxnSpPr>
        <p:spPr>
          <a:xfrm>
            <a:off x="5023364" y="3208246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Szövegdoboz 64">
                <a:extLst>
                  <a:ext uri="{FF2B5EF4-FFF2-40B4-BE49-F238E27FC236}">
                    <a16:creationId xmlns:a16="http://schemas.microsoft.com/office/drawing/2014/main" id="{B71BA8B2-1A27-4610-ADE5-9902A9AA8B56}"/>
                  </a:ext>
                </a:extLst>
              </p:cNvPr>
              <p:cNvSpPr txBox="1"/>
              <p:nvPr/>
            </p:nvSpPr>
            <p:spPr>
              <a:xfrm>
                <a:off x="4308623" y="3665469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6" name="Szövegdoboz 64">
                <a:extLst>
                  <a:ext uri="{FF2B5EF4-FFF2-40B4-BE49-F238E27FC236}">
                    <a16:creationId xmlns:a16="http://schemas.microsoft.com/office/drawing/2014/main" id="{B71BA8B2-1A27-4610-ADE5-9902A9AA8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623" y="3665469"/>
                <a:ext cx="94454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Egyenes összekötő nyíllal 37">
            <a:extLst>
              <a:ext uri="{FF2B5EF4-FFF2-40B4-BE49-F238E27FC236}">
                <a16:creationId xmlns:a16="http://schemas.microsoft.com/office/drawing/2014/main" id="{D80FECDE-DDB3-4945-97C4-1FAD6BC4D23C}"/>
              </a:ext>
            </a:extLst>
          </p:cNvPr>
          <p:cNvCxnSpPr>
            <a:cxnSpLocks/>
          </p:cNvCxnSpPr>
          <p:nvPr/>
        </p:nvCxnSpPr>
        <p:spPr>
          <a:xfrm>
            <a:off x="4137698" y="3634556"/>
            <a:ext cx="319481" cy="108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Szövegdoboz 70">
                <a:extLst>
                  <a:ext uri="{FF2B5EF4-FFF2-40B4-BE49-F238E27FC236}">
                    <a16:creationId xmlns:a16="http://schemas.microsoft.com/office/drawing/2014/main" id="{82CF2A27-32EB-45CB-ADA7-606CD13459C5}"/>
                  </a:ext>
                </a:extLst>
              </p:cNvPr>
              <p:cNvSpPr txBox="1"/>
              <p:nvPr/>
            </p:nvSpPr>
            <p:spPr>
              <a:xfrm>
                <a:off x="5203170" y="3456252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9" name="Szövegdoboz 70">
                <a:extLst>
                  <a:ext uri="{FF2B5EF4-FFF2-40B4-BE49-F238E27FC236}">
                    <a16:creationId xmlns:a16="http://schemas.microsoft.com/office/drawing/2014/main" id="{82CF2A27-32EB-45CB-ADA7-606CD1345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170" y="3456252"/>
                <a:ext cx="94454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Egyenes összekötő nyíllal 39">
            <a:extLst>
              <a:ext uri="{FF2B5EF4-FFF2-40B4-BE49-F238E27FC236}">
                <a16:creationId xmlns:a16="http://schemas.microsoft.com/office/drawing/2014/main" id="{8D425F4E-7FB5-4589-85E8-3146A6AD822F}"/>
              </a:ext>
            </a:extLst>
          </p:cNvPr>
          <p:cNvCxnSpPr>
            <a:cxnSpLocks/>
          </p:cNvCxnSpPr>
          <p:nvPr/>
        </p:nvCxnSpPr>
        <p:spPr>
          <a:xfrm flipV="1">
            <a:off x="5085776" y="3763720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nyíllal 40">
            <a:extLst>
              <a:ext uri="{FF2B5EF4-FFF2-40B4-BE49-F238E27FC236}">
                <a16:creationId xmlns:a16="http://schemas.microsoft.com/office/drawing/2014/main" id="{F254043C-98CF-4CD5-9E7E-72F95FEB2FC8}"/>
              </a:ext>
            </a:extLst>
          </p:cNvPr>
          <p:cNvCxnSpPr>
            <a:cxnSpLocks/>
          </p:cNvCxnSpPr>
          <p:nvPr/>
        </p:nvCxnSpPr>
        <p:spPr>
          <a:xfrm>
            <a:off x="5070789" y="3999803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zövegdoboz 91">
                <a:extLst>
                  <a:ext uri="{FF2B5EF4-FFF2-40B4-BE49-F238E27FC236}">
                    <a16:creationId xmlns:a16="http://schemas.microsoft.com/office/drawing/2014/main" id="{B54A6B7D-0E1E-49D9-B0BB-B894000B193A}"/>
                  </a:ext>
                </a:extLst>
              </p:cNvPr>
              <p:cNvSpPr txBox="1"/>
              <p:nvPr/>
            </p:nvSpPr>
            <p:spPr>
              <a:xfrm>
                <a:off x="5203170" y="3885425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49" name="Szövegdoboz 91">
                <a:extLst>
                  <a:ext uri="{FF2B5EF4-FFF2-40B4-BE49-F238E27FC236}">
                    <a16:creationId xmlns:a16="http://schemas.microsoft.com/office/drawing/2014/main" id="{B54A6B7D-0E1E-49D9-B0BB-B894000B1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170" y="3885425"/>
                <a:ext cx="94454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Egyenes összekötő nyíllal 51">
            <a:extLst>
              <a:ext uri="{FF2B5EF4-FFF2-40B4-BE49-F238E27FC236}">
                <a16:creationId xmlns:a16="http://schemas.microsoft.com/office/drawing/2014/main" id="{5B39242D-056B-4FBA-B803-D5B97CAA0A0D}"/>
              </a:ext>
            </a:extLst>
          </p:cNvPr>
          <p:cNvCxnSpPr>
            <a:cxnSpLocks/>
          </p:cNvCxnSpPr>
          <p:nvPr/>
        </p:nvCxnSpPr>
        <p:spPr>
          <a:xfrm flipV="1">
            <a:off x="5160601" y="4593143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nyíllal 52">
            <a:extLst>
              <a:ext uri="{FF2B5EF4-FFF2-40B4-BE49-F238E27FC236}">
                <a16:creationId xmlns:a16="http://schemas.microsoft.com/office/drawing/2014/main" id="{2D94D83B-2B4C-410E-978B-53393235AEA1}"/>
              </a:ext>
            </a:extLst>
          </p:cNvPr>
          <p:cNvCxnSpPr>
            <a:cxnSpLocks/>
          </p:cNvCxnSpPr>
          <p:nvPr/>
        </p:nvCxnSpPr>
        <p:spPr>
          <a:xfrm>
            <a:off x="5145614" y="4829226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Szövegdoboz 53">
                <a:extLst>
                  <a:ext uri="{FF2B5EF4-FFF2-40B4-BE49-F238E27FC236}">
                    <a16:creationId xmlns:a16="http://schemas.microsoft.com/office/drawing/2014/main" id="{66B24B8F-12F4-41E9-8A51-2066B9B85A5C}"/>
                  </a:ext>
                </a:extLst>
              </p:cNvPr>
              <p:cNvSpPr txBox="1"/>
              <p:nvPr/>
            </p:nvSpPr>
            <p:spPr>
              <a:xfrm>
                <a:off x="5336231" y="4730881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54" name="Szövegdoboz 53">
                <a:extLst>
                  <a:ext uri="{FF2B5EF4-FFF2-40B4-BE49-F238E27FC236}">
                    <a16:creationId xmlns:a16="http://schemas.microsoft.com/office/drawing/2014/main" id="{66B24B8F-12F4-41E9-8A51-2066B9B85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231" y="4730881"/>
                <a:ext cx="94454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Szövegdoboz 54">
                <a:extLst>
                  <a:ext uri="{FF2B5EF4-FFF2-40B4-BE49-F238E27FC236}">
                    <a16:creationId xmlns:a16="http://schemas.microsoft.com/office/drawing/2014/main" id="{2FCDBABB-E2FC-4EDB-B14B-B1C960CEEED5}"/>
                  </a:ext>
                </a:extLst>
              </p:cNvPr>
              <p:cNvSpPr txBox="1"/>
              <p:nvPr/>
            </p:nvSpPr>
            <p:spPr>
              <a:xfrm>
                <a:off x="5478277" y="4291147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J/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55" name="Szövegdoboz 54">
                <a:extLst>
                  <a:ext uri="{FF2B5EF4-FFF2-40B4-BE49-F238E27FC236}">
                    <a16:creationId xmlns:a16="http://schemas.microsoft.com/office/drawing/2014/main" id="{2FCDBABB-E2FC-4EDB-B14B-B1C960CEE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277" y="4291147"/>
                <a:ext cx="944545" cy="523220"/>
              </a:xfrm>
              <a:prstGeom prst="rect">
                <a:avLst/>
              </a:prstGeom>
              <a:blipFill>
                <a:blip r:embed="rId14"/>
                <a:stretch>
                  <a:fillRect l="-13548" t="-12791" b="-3139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Egyenes összekötő nyíllal 55">
            <a:extLst>
              <a:ext uri="{FF2B5EF4-FFF2-40B4-BE49-F238E27FC236}">
                <a16:creationId xmlns:a16="http://schemas.microsoft.com/office/drawing/2014/main" id="{664EF9CA-6503-45F2-ADA9-A2774578F31B}"/>
              </a:ext>
            </a:extLst>
          </p:cNvPr>
          <p:cNvCxnSpPr>
            <a:cxnSpLocks/>
          </p:cNvCxnSpPr>
          <p:nvPr/>
        </p:nvCxnSpPr>
        <p:spPr>
          <a:xfrm flipV="1">
            <a:off x="6237911" y="4347902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nyíllal 56">
            <a:extLst>
              <a:ext uri="{FF2B5EF4-FFF2-40B4-BE49-F238E27FC236}">
                <a16:creationId xmlns:a16="http://schemas.microsoft.com/office/drawing/2014/main" id="{005404C1-7D30-4AEC-B56A-6FE3C084F570}"/>
              </a:ext>
            </a:extLst>
          </p:cNvPr>
          <p:cNvCxnSpPr>
            <a:cxnSpLocks/>
          </p:cNvCxnSpPr>
          <p:nvPr/>
        </p:nvCxnSpPr>
        <p:spPr>
          <a:xfrm>
            <a:off x="6222924" y="4583985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Szövegdoboz 57">
                <a:extLst>
                  <a:ext uri="{FF2B5EF4-FFF2-40B4-BE49-F238E27FC236}">
                    <a16:creationId xmlns:a16="http://schemas.microsoft.com/office/drawing/2014/main" id="{9846323F-0C01-4DF5-BEB3-B49B977E9A2A}"/>
                  </a:ext>
                </a:extLst>
              </p:cNvPr>
              <p:cNvSpPr txBox="1"/>
              <p:nvPr/>
            </p:nvSpPr>
            <p:spPr>
              <a:xfrm>
                <a:off x="4518673" y="4544084"/>
                <a:ext cx="55211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Szövegdoboz 57">
                <a:extLst>
                  <a:ext uri="{FF2B5EF4-FFF2-40B4-BE49-F238E27FC236}">
                    <a16:creationId xmlns:a16="http://schemas.microsoft.com/office/drawing/2014/main" id="{9846323F-0C01-4DF5-BEB3-B49B977E9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673" y="4544084"/>
                <a:ext cx="552116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Szövegdoboz 58">
                <a:extLst>
                  <a:ext uri="{FF2B5EF4-FFF2-40B4-BE49-F238E27FC236}">
                    <a16:creationId xmlns:a16="http://schemas.microsoft.com/office/drawing/2014/main" id="{2FCF840B-CB12-41A3-9D26-FFCE0AB95595}"/>
                  </a:ext>
                </a:extLst>
              </p:cNvPr>
              <p:cNvSpPr txBox="1"/>
              <p:nvPr/>
            </p:nvSpPr>
            <p:spPr>
              <a:xfrm>
                <a:off x="6694408" y="4033557"/>
                <a:ext cx="4797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Szövegdoboz 58">
                <a:extLst>
                  <a:ext uri="{FF2B5EF4-FFF2-40B4-BE49-F238E27FC236}">
                    <a16:creationId xmlns:a16="http://schemas.microsoft.com/office/drawing/2014/main" id="{2FCF840B-CB12-41A3-9D26-FFCE0AB95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408" y="4033557"/>
                <a:ext cx="479747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Szövegdoboz 59">
                <a:extLst>
                  <a:ext uri="{FF2B5EF4-FFF2-40B4-BE49-F238E27FC236}">
                    <a16:creationId xmlns:a16="http://schemas.microsoft.com/office/drawing/2014/main" id="{3277FFAC-2791-44DF-B51F-45DB913C5081}"/>
                  </a:ext>
                </a:extLst>
              </p:cNvPr>
              <p:cNvSpPr txBox="1"/>
              <p:nvPr/>
            </p:nvSpPr>
            <p:spPr>
              <a:xfrm>
                <a:off x="6707601" y="4558027"/>
                <a:ext cx="4797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de-DE" sz="28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Szövegdoboz 59">
                <a:extLst>
                  <a:ext uri="{FF2B5EF4-FFF2-40B4-BE49-F238E27FC236}">
                    <a16:creationId xmlns:a16="http://schemas.microsoft.com/office/drawing/2014/main" id="{3277FFAC-2791-44DF-B51F-45DB913C5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601" y="4558027"/>
                <a:ext cx="479747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Egyenes összekötő nyíllal 41">
            <a:extLst>
              <a:ext uri="{FF2B5EF4-FFF2-40B4-BE49-F238E27FC236}">
                <a16:creationId xmlns:a16="http://schemas.microsoft.com/office/drawing/2014/main" id="{EDDDD26D-A3C3-45BD-991F-74E494F41A6A}"/>
              </a:ext>
            </a:extLst>
          </p:cNvPr>
          <p:cNvCxnSpPr>
            <a:cxnSpLocks/>
          </p:cNvCxnSpPr>
          <p:nvPr/>
        </p:nvCxnSpPr>
        <p:spPr>
          <a:xfrm flipH="1" flipV="1">
            <a:off x="6361088" y="4793325"/>
            <a:ext cx="507879" cy="9750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>
            <a:extLst>
              <a:ext uri="{FF2B5EF4-FFF2-40B4-BE49-F238E27FC236}">
                <a16:creationId xmlns:a16="http://schemas.microsoft.com/office/drawing/2014/main" id="{96011A32-5597-40C5-B6E2-D3235983B49F}"/>
              </a:ext>
            </a:extLst>
          </p:cNvPr>
          <p:cNvCxnSpPr>
            <a:cxnSpLocks/>
          </p:cNvCxnSpPr>
          <p:nvPr/>
        </p:nvCxnSpPr>
        <p:spPr>
          <a:xfrm flipV="1">
            <a:off x="4856293" y="5008672"/>
            <a:ext cx="386642" cy="8591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nyíllal 43">
            <a:extLst>
              <a:ext uri="{FF2B5EF4-FFF2-40B4-BE49-F238E27FC236}">
                <a16:creationId xmlns:a16="http://schemas.microsoft.com/office/drawing/2014/main" id="{1CF47D3C-DDF9-4C76-8316-1DAD125289E0}"/>
              </a:ext>
            </a:extLst>
          </p:cNvPr>
          <p:cNvCxnSpPr>
            <a:cxnSpLocks/>
          </p:cNvCxnSpPr>
          <p:nvPr/>
        </p:nvCxnSpPr>
        <p:spPr>
          <a:xfrm flipH="1">
            <a:off x="5259500" y="2215157"/>
            <a:ext cx="781205" cy="15428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nyíllal 44">
            <a:extLst>
              <a:ext uri="{FF2B5EF4-FFF2-40B4-BE49-F238E27FC236}">
                <a16:creationId xmlns:a16="http://schemas.microsoft.com/office/drawing/2014/main" id="{738B0FD7-68BC-4209-AEE1-371496AFAD73}"/>
              </a:ext>
            </a:extLst>
          </p:cNvPr>
          <p:cNvCxnSpPr>
            <a:cxnSpLocks/>
          </p:cNvCxnSpPr>
          <p:nvPr/>
        </p:nvCxnSpPr>
        <p:spPr>
          <a:xfrm flipH="1">
            <a:off x="5143545" y="2223441"/>
            <a:ext cx="855748" cy="8305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nyíllal 46">
            <a:extLst>
              <a:ext uri="{FF2B5EF4-FFF2-40B4-BE49-F238E27FC236}">
                <a16:creationId xmlns:a16="http://schemas.microsoft.com/office/drawing/2014/main" id="{BD14BCD3-05B2-47F2-9058-8A911106CE4E}"/>
              </a:ext>
            </a:extLst>
          </p:cNvPr>
          <p:cNvCxnSpPr>
            <a:cxnSpLocks/>
          </p:cNvCxnSpPr>
          <p:nvPr/>
        </p:nvCxnSpPr>
        <p:spPr>
          <a:xfrm>
            <a:off x="3597337" y="1974962"/>
            <a:ext cx="403207" cy="6400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nyíllal 47">
            <a:extLst>
              <a:ext uri="{FF2B5EF4-FFF2-40B4-BE49-F238E27FC236}">
                <a16:creationId xmlns:a16="http://schemas.microsoft.com/office/drawing/2014/main" id="{4525CEDB-89EE-4399-A4AD-D8DE0E7A2F69}"/>
              </a:ext>
            </a:extLst>
          </p:cNvPr>
          <p:cNvCxnSpPr>
            <a:cxnSpLocks/>
          </p:cNvCxnSpPr>
          <p:nvPr/>
        </p:nvCxnSpPr>
        <p:spPr>
          <a:xfrm flipV="1">
            <a:off x="3398554" y="3865673"/>
            <a:ext cx="568859" cy="9999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zövegdoboz 2">
            <a:extLst>
              <a:ext uri="{FF2B5EF4-FFF2-40B4-BE49-F238E27FC236}">
                <a16:creationId xmlns:a16="http://schemas.microsoft.com/office/drawing/2014/main" id="{612852EC-7200-4C35-80A2-EDD59E95119F}"/>
              </a:ext>
            </a:extLst>
          </p:cNvPr>
          <p:cNvSpPr txBox="1"/>
          <p:nvPr/>
        </p:nvSpPr>
        <p:spPr>
          <a:xfrm>
            <a:off x="5536096" y="1858617"/>
            <a:ext cx="10701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 dirty="0"/>
              <a:t>98.823%</a:t>
            </a:r>
          </a:p>
        </p:txBody>
      </p:sp>
      <p:sp>
        <p:nvSpPr>
          <p:cNvPr id="50" name="Szövegdoboz 49">
            <a:extLst>
              <a:ext uri="{FF2B5EF4-FFF2-40B4-BE49-F238E27FC236}">
                <a16:creationId xmlns:a16="http://schemas.microsoft.com/office/drawing/2014/main" id="{6D168F7D-3793-4CA7-A41E-2EC6C7883E19}"/>
              </a:ext>
            </a:extLst>
          </p:cNvPr>
          <p:cNvSpPr txBox="1"/>
          <p:nvPr/>
        </p:nvSpPr>
        <p:spPr>
          <a:xfrm>
            <a:off x="3092726" y="1610138"/>
            <a:ext cx="10701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 dirty="0"/>
              <a:t>39.41%</a:t>
            </a:r>
          </a:p>
        </p:txBody>
      </p:sp>
      <p:sp>
        <p:nvSpPr>
          <p:cNvPr id="51" name="Szövegdoboz 50">
            <a:extLst>
              <a:ext uri="{FF2B5EF4-FFF2-40B4-BE49-F238E27FC236}">
                <a16:creationId xmlns:a16="http://schemas.microsoft.com/office/drawing/2014/main" id="{5C354580-0C9A-4FBD-A9E0-C669DE7A285F}"/>
              </a:ext>
            </a:extLst>
          </p:cNvPr>
          <p:cNvSpPr txBox="1"/>
          <p:nvPr/>
        </p:nvSpPr>
        <p:spPr>
          <a:xfrm>
            <a:off x="6645965" y="5784573"/>
            <a:ext cx="10701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 dirty="0"/>
              <a:t>6%</a:t>
            </a:r>
          </a:p>
        </p:txBody>
      </p:sp>
      <p:sp>
        <p:nvSpPr>
          <p:cNvPr id="62" name="Szövegdoboz 61">
            <a:extLst>
              <a:ext uri="{FF2B5EF4-FFF2-40B4-BE49-F238E27FC236}">
                <a16:creationId xmlns:a16="http://schemas.microsoft.com/office/drawing/2014/main" id="{506817B7-7272-4082-AC10-1C89E29BB8BF}"/>
              </a:ext>
            </a:extLst>
          </p:cNvPr>
          <p:cNvSpPr txBox="1"/>
          <p:nvPr/>
        </p:nvSpPr>
        <p:spPr>
          <a:xfrm>
            <a:off x="4393096" y="5842552"/>
            <a:ext cx="10701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 dirty="0"/>
              <a:t>34.3%</a:t>
            </a:r>
          </a:p>
        </p:txBody>
      </p:sp>
      <p:sp>
        <p:nvSpPr>
          <p:cNvPr id="63" name="Szövegdoboz 62">
            <a:extLst>
              <a:ext uri="{FF2B5EF4-FFF2-40B4-BE49-F238E27FC236}">
                <a16:creationId xmlns:a16="http://schemas.microsoft.com/office/drawing/2014/main" id="{AB9E3169-1523-4914-B5DB-12F064358AD8}"/>
              </a:ext>
            </a:extLst>
          </p:cNvPr>
          <p:cNvSpPr txBox="1"/>
          <p:nvPr/>
        </p:nvSpPr>
        <p:spPr>
          <a:xfrm>
            <a:off x="2786269" y="4881769"/>
            <a:ext cx="107011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dirty="0"/>
              <a:t>Unknown:100%</a:t>
            </a:r>
          </a:p>
        </p:txBody>
      </p:sp>
      <p:cxnSp>
        <p:nvCxnSpPr>
          <p:cNvPr id="64" name="Egyenes összekötő nyíllal 63">
            <a:extLst>
              <a:ext uri="{FF2B5EF4-FFF2-40B4-BE49-F238E27FC236}">
                <a16:creationId xmlns:a16="http://schemas.microsoft.com/office/drawing/2014/main" id="{B1320CC6-010D-4972-968F-227E90F3C353}"/>
              </a:ext>
            </a:extLst>
          </p:cNvPr>
          <p:cNvCxnSpPr>
            <a:cxnSpLocks/>
          </p:cNvCxnSpPr>
          <p:nvPr/>
        </p:nvCxnSpPr>
        <p:spPr>
          <a:xfrm flipV="1">
            <a:off x="2156163" y="3426695"/>
            <a:ext cx="966424" cy="103304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Szövegdoboz 66">
            <a:extLst>
              <a:ext uri="{FF2B5EF4-FFF2-40B4-BE49-F238E27FC236}">
                <a16:creationId xmlns:a16="http://schemas.microsoft.com/office/drawing/2014/main" id="{DFA32CB7-B8B7-46C5-9235-20BFA3EA7B5F}"/>
              </a:ext>
            </a:extLst>
          </p:cNvPr>
          <p:cNvSpPr txBox="1"/>
          <p:nvPr/>
        </p:nvSpPr>
        <p:spPr>
          <a:xfrm>
            <a:off x="1651552" y="4442790"/>
            <a:ext cx="10701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dirty="0"/>
              <a:t>33 pb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F8D4690-D3DB-4DEC-BDB2-B561389FE0B4}"/>
              </a:ext>
            </a:extLst>
          </p:cNvPr>
          <p:cNvSpPr txBox="1"/>
          <p:nvPr/>
        </p:nvSpPr>
        <p:spPr>
          <a:xfrm>
            <a:off x="7948405" y="3036818"/>
            <a:ext cx="39027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dirty="0"/>
              <a:t> 12.348 </a:t>
            </a:r>
            <a:r>
              <a:rPr lang="hu-HU" err="1"/>
              <a:t>GeV</a:t>
            </a:r>
            <a:r>
              <a:rPr lang="hu-HU" dirty="0"/>
              <a:t> </a:t>
            </a:r>
            <a:r>
              <a:rPr lang="hu-HU" err="1"/>
              <a:t>antiproton</a:t>
            </a:r>
            <a:r>
              <a:rPr lang="hu-HU" dirty="0"/>
              <a:t> momentum</a:t>
            </a:r>
          </a:p>
        </p:txBody>
      </p:sp>
    </p:spTree>
    <p:extLst>
      <p:ext uri="{BB962C8B-B14F-4D97-AF65-F5344CB8AC3E}">
        <p14:creationId xmlns:p14="http://schemas.microsoft.com/office/powerpoint/2010/main" val="1015449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EBA0FA-4F8F-4F48-9664-2C21BFBA0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Dedicated</a:t>
            </a:r>
            <a:r>
              <a:rPr lang="hu-HU" dirty="0"/>
              <a:t> </a:t>
            </a:r>
            <a:r>
              <a:rPr lang="hu-HU" dirty="0" err="1"/>
              <a:t>background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A4F42A-CDF0-4295-B955-A1ABB7E74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42948BC-DED1-45CC-B259-8CDDC805A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546C10D-4CC9-4DF5-AF71-C72FF2937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86627798-25AF-4498-A713-BFA33652362B}"/>
                  </a:ext>
                </a:extLst>
              </p:cNvPr>
              <p:cNvSpPr txBox="1"/>
              <p:nvPr/>
            </p:nvSpPr>
            <p:spPr>
              <a:xfrm>
                <a:off x="1389368" y="2711857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86627798-25AF-4498-A713-BFA336523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368" y="2711857"/>
                <a:ext cx="944545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2898AD38-B86D-4156-8E21-15245072365A}"/>
              </a:ext>
            </a:extLst>
          </p:cNvPr>
          <p:cNvCxnSpPr>
            <a:cxnSpLocks/>
          </p:cNvCxnSpPr>
          <p:nvPr/>
        </p:nvCxnSpPr>
        <p:spPr>
          <a:xfrm flipV="1">
            <a:off x="2193095" y="3017091"/>
            <a:ext cx="653264" cy="12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A2DFC3E0-87A9-4D92-9E05-B081F2517A56}"/>
                  </a:ext>
                </a:extLst>
              </p:cNvPr>
              <p:cNvSpPr txBox="1"/>
              <p:nvPr/>
            </p:nvSpPr>
            <p:spPr>
              <a:xfrm>
                <a:off x="2986390" y="2713627"/>
                <a:ext cx="55211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A2DFC3E0-87A9-4D92-9E05-B081F2517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390" y="2713627"/>
                <a:ext cx="55211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44">
                <a:extLst>
                  <a:ext uri="{FF2B5EF4-FFF2-40B4-BE49-F238E27FC236}">
                    <a16:creationId xmlns:a16="http://schemas.microsoft.com/office/drawing/2014/main" id="{391A9D07-062A-461B-ACBC-64F2613AF8B6}"/>
                  </a:ext>
                </a:extLst>
              </p:cNvPr>
              <p:cNvSpPr txBox="1"/>
              <p:nvPr/>
            </p:nvSpPr>
            <p:spPr>
              <a:xfrm>
                <a:off x="3263285" y="2736247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Szövegdoboz 44">
                <a:extLst>
                  <a:ext uri="{FF2B5EF4-FFF2-40B4-BE49-F238E27FC236}">
                    <a16:creationId xmlns:a16="http://schemas.microsoft.com/office/drawing/2014/main" id="{391A9D07-062A-461B-ACBC-64F2613AF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285" y="2736247"/>
                <a:ext cx="94454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44">
                <a:extLst>
                  <a:ext uri="{FF2B5EF4-FFF2-40B4-BE49-F238E27FC236}">
                    <a16:creationId xmlns:a16="http://schemas.microsoft.com/office/drawing/2014/main" id="{EC9DAB73-46BA-4CF0-8EF5-2B5DE7ECFD08}"/>
                  </a:ext>
                </a:extLst>
              </p:cNvPr>
              <p:cNvSpPr txBox="1"/>
              <p:nvPr/>
            </p:nvSpPr>
            <p:spPr>
              <a:xfrm>
                <a:off x="3710546" y="2736247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Szövegdoboz 44">
                <a:extLst>
                  <a:ext uri="{FF2B5EF4-FFF2-40B4-BE49-F238E27FC236}">
                    <a16:creationId xmlns:a16="http://schemas.microsoft.com/office/drawing/2014/main" id="{EC9DAB73-46BA-4CF0-8EF5-2B5DE7ECF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546" y="2736247"/>
                <a:ext cx="94454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zövegdoboz 12">
                <a:extLst>
                  <a:ext uri="{FF2B5EF4-FFF2-40B4-BE49-F238E27FC236}">
                    <a16:creationId xmlns:a16="http://schemas.microsoft.com/office/drawing/2014/main" id="{97CB8997-C3F0-474D-95BB-37A902A05E94}"/>
                  </a:ext>
                </a:extLst>
              </p:cNvPr>
              <p:cNvSpPr txBox="1"/>
              <p:nvPr/>
            </p:nvSpPr>
            <p:spPr>
              <a:xfrm>
                <a:off x="4065711" y="2765455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7" name="Szövegdoboz 12">
                <a:extLst>
                  <a:ext uri="{FF2B5EF4-FFF2-40B4-BE49-F238E27FC236}">
                    <a16:creationId xmlns:a16="http://schemas.microsoft.com/office/drawing/2014/main" id="{97CB8997-C3F0-474D-95BB-37A902A05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711" y="2765455"/>
                <a:ext cx="94454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F047A73A-AD24-415E-95E9-E398EFA9F783}"/>
                  </a:ext>
                </a:extLst>
              </p:cNvPr>
              <p:cNvSpPr txBox="1"/>
              <p:nvPr/>
            </p:nvSpPr>
            <p:spPr>
              <a:xfrm>
                <a:off x="1364520" y="3250226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F047A73A-AD24-415E-95E9-E398EFA9F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520" y="3250226"/>
                <a:ext cx="94454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2AD21628-7446-4F55-AFD5-9D4BE4B2C316}"/>
              </a:ext>
            </a:extLst>
          </p:cNvPr>
          <p:cNvCxnSpPr>
            <a:cxnSpLocks/>
          </p:cNvCxnSpPr>
          <p:nvPr/>
        </p:nvCxnSpPr>
        <p:spPr>
          <a:xfrm flipV="1">
            <a:off x="2168247" y="3555460"/>
            <a:ext cx="653264" cy="12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zövegdoboz 19">
                <a:extLst>
                  <a:ext uri="{FF2B5EF4-FFF2-40B4-BE49-F238E27FC236}">
                    <a16:creationId xmlns:a16="http://schemas.microsoft.com/office/drawing/2014/main" id="{E4812EA0-BDEB-4EEB-B0DF-BECA66EF3BC6}"/>
                  </a:ext>
                </a:extLst>
              </p:cNvPr>
              <p:cNvSpPr txBox="1"/>
              <p:nvPr/>
            </p:nvSpPr>
            <p:spPr>
              <a:xfrm>
                <a:off x="2961542" y="3251996"/>
                <a:ext cx="55211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Szövegdoboz 19">
                <a:extLst>
                  <a:ext uri="{FF2B5EF4-FFF2-40B4-BE49-F238E27FC236}">
                    <a16:creationId xmlns:a16="http://schemas.microsoft.com/office/drawing/2014/main" id="{E4812EA0-BDEB-4EEB-B0DF-BECA66EF3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542" y="3251996"/>
                <a:ext cx="55211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zövegdoboz 44">
                <a:extLst>
                  <a:ext uri="{FF2B5EF4-FFF2-40B4-BE49-F238E27FC236}">
                    <a16:creationId xmlns:a16="http://schemas.microsoft.com/office/drawing/2014/main" id="{2175C1B2-27A4-4E56-90B0-79068FC386C2}"/>
                  </a:ext>
                </a:extLst>
              </p:cNvPr>
              <p:cNvSpPr txBox="1"/>
              <p:nvPr/>
            </p:nvSpPr>
            <p:spPr>
              <a:xfrm>
                <a:off x="3238437" y="3274616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Szövegdoboz 44">
                <a:extLst>
                  <a:ext uri="{FF2B5EF4-FFF2-40B4-BE49-F238E27FC236}">
                    <a16:creationId xmlns:a16="http://schemas.microsoft.com/office/drawing/2014/main" id="{2175C1B2-27A4-4E56-90B0-79068FC38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437" y="3274616"/>
                <a:ext cx="94454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zövegdoboz 44">
                <a:extLst>
                  <a:ext uri="{FF2B5EF4-FFF2-40B4-BE49-F238E27FC236}">
                    <a16:creationId xmlns:a16="http://schemas.microsoft.com/office/drawing/2014/main" id="{245B1C6C-0F78-4B36-8CA3-245E5702C7C6}"/>
                  </a:ext>
                </a:extLst>
              </p:cNvPr>
              <p:cNvSpPr txBox="1"/>
              <p:nvPr/>
            </p:nvSpPr>
            <p:spPr>
              <a:xfrm>
                <a:off x="3685698" y="3274616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Szövegdoboz 44">
                <a:extLst>
                  <a:ext uri="{FF2B5EF4-FFF2-40B4-BE49-F238E27FC236}">
                    <a16:creationId xmlns:a16="http://schemas.microsoft.com/office/drawing/2014/main" id="{245B1C6C-0F78-4B36-8CA3-245E5702C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98" y="3274616"/>
                <a:ext cx="94454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zövegdoboz 12">
                <a:extLst>
                  <a:ext uri="{FF2B5EF4-FFF2-40B4-BE49-F238E27FC236}">
                    <a16:creationId xmlns:a16="http://schemas.microsoft.com/office/drawing/2014/main" id="{7506ACE2-D775-4956-8FA9-84EC5A009830}"/>
                  </a:ext>
                </a:extLst>
              </p:cNvPr>
              <p:cNvSpPr txBox="1"/>
              <p:nvPr/>
            </p:nvSpPr>
            <p:spPr>
              <a:xfrm>
                <a:off x="4454993" y="3278976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3" name="Szövegdoboz 12">
                <a:extLst>
                  <a:ext uri="{FF2B5EF4-FFF2-40B4-BE49-F238E27FC236}">
                    <a16:creationId xmlns:a16="http://schemas.microsoft.com/office/drawing/2014/main" id="{7506ACE2-D775-4956-8FA9-84EC5A009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993" y="3278976"/>
                <a:ext cx="94454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zövegdoboz 44">
                <a:extLst>
                  <a:ext uri="{FF2B5EF4-FFF2-40B4-BE49-F238E27FC236}">
                    <a16:creationId xmlns:a16="http://schemas.microsoft.com/office/drawing/2014/main" id="{8420E699-2E36-488C-B84E-80BD9565B974}"/>
                  </a:ext>
                </a:extLst>
              </p:cNvPr>
              <p:cNvSpPr txBox="1"/>
              <p:nvPr/>
            </p:nvSpPr>
            <p:spPr>
              <a:xfrm>
                <a:off x="4108111" y="3291181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Szövegdoboz 44">
                <a:extLst>
                  <a:ext uri="{FF2B5EF4-FFF2-40B4-BE49-F238E27FC236}">
                    <a16:creationId xmlns:a16="http://schemas.microsoft.com/office/drawing/2014/main" id="{8420E699-2E36-488C-B84E-80BD9565B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111" y="3291181"/>
                <a:ext cx="94454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zövegdoboz 25">
                <a:extLst>
                  <a:ext uri="{FF2B5EF4-FFF2-40B4-BE49-F238E27FC236}">
                    <a16:creationId xmlns:a16="http://schemas.microsoft.com/office/drawing/2014/main" id="{4D691861-251E-4357-A64C-8573D6FBD35B}"/>
                  </a:ext>
                </a:extLst>
              </p:cNvPr>
              <p:cNvSpPr txBox="1"/>
              <p:nvPr/>
            </p:nvSpPr>
            <p:spPr>
              <a:xfrm>
                <a:off x="1339672" y="3697487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6" name="Szövegdoboz 25">
                <a:extLst>
                  <a:ext uri="{FF2B5EF4-FFF2-40B4-BE49-F238E27FC236}">
                    <a16:creationId xmlns:a16="http://schemas.microsoft.com/office/drawing/2014/main" id="{4D691861-251E-4357-A64C-8573D6FBD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672" y="3697487"/>
                <a:ext cx="94454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927A3028-5B60-41FA-9721-5FAD871A1E84}"/>
              </a:ext>
            </a:extLst>
          </p:cNvPr>
          <p:cNvCxnSpPr>
            <a:cxnSpLocks/>
          </p:cNvCxnSpPr>
          <p:nvPr/>
        </p:nvCxnSpPr>
        <p:spPr>
          <a:xfrm flipV="1">
            <a:off x="2143399" y="4002720"/>
            <a:ext cx="653264" cy="12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zövegdoboz 27">
                <a:extLst>
                  <a:ext uri="{FF2B5EF4-FFF2-40B4-BE49-F238E27FC236}">
                    <a16:creationId xmlns:a16="http://schemas.microsoft.com/office/drawing/2014/main" id="{DEEAE5BE-4769-4C96-A35C-3397F5C9BBC9}"/>
                  </a:ext>
                </a:extLst>
              </p:cNvPr>
              <p:cNvSpPr txBox="1"/>
              <p:nvPr/>
            </p:nvSpPr>
            <p:spPr>
              <a:xfrm>
                <a:off x="2936694" y="3699257"/>
                <a:ext cx="55211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Szövegdoboz 27">
                <a:extLst>
                  <a:ext uri="{FF2B5EF4-FFF2-40B4-BE49-F238E27FC236}">
                    <a16:creationId xmlns:a16="http://schemas.microsoft.com/office/drawing/2014/main" id="{DEEAE5BE-4769-4C96-A35C-3397F5C9B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694" y="3699257"/>
                <a:ext cx="552116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zövegdoboz 44">
                <a:extLst>
                  <a:ext uri="{FF2B5EF4-FFF2-40B4-BE49-F238E27FC236}">
                    <a16:creationId xmlns:a16="http://schemas.microsoft.com/office/drawing/2014/main" id="{6ABAEF73-7361-42D5-AAFB-5D1ABDD17D1B}"/>
                  </a:ext>
                </a:extLst>
              </p:cNvPr>
              <p:cNvSpPr txBox="1"/>
              <p:nvPr/>
            </p:nvSpPr>
            <p:spPr>
              <a:xfrm>
                <a:off x="3213589" y="3721877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Szövegdoboz 44">
                <a:extLst>
                  <a:ext uri="{FF2B5EF4-FFF2-40B4-BE49-F238E27FC236}">
                    <a16:creationId xmlns:a16="http://schemas.microsoft.com/office/drawing/2014/main" id="{6ABAEF73-7361-42D5-AAFB-5D1ABDD17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589" y="3721877"/>
                <a:ext cx="94454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zövegdoboz 12">
                <a:extLst>
                  <a:ext uri="{FF2B5EF4-FFF2-40B4-BE49-F238E27FC236}">
                    <a16:creationId xmlns:a16="http://schemas.microsoft.com/office/drawing/2014/main" id="{7FF6CD5E-4CCA-4919-AD4D-589096D312BE}"/>
                  </a:ext>
                </a:extLst>
              </p:cNvPr>
              <p:cNvSpPr txBox="1"/>
              <p:nvPr/>
            </p:nvSpPr>
            <p:spPr>
              <a:xfrm>
                <a:off x="3535623" y="3751084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1" name="Szövegdoboz 12">
                <a:extLst>
                  <a:ext uri="{FF2B5EF4-FFF2-40B4-BE49-F238E27FC236}">
                    <a16:creationId xmlns:a16="http://schemas.microsoft.com/office/drawing/2014/main" id="{7FF6CD5E-4CCA-4919-AD4D-589096D31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623" y="3751084"/>
                <a:ext cx="94454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zövegdoboz 12">
                <a:extLst>
                  <a:ext uri="{FF2B5EF4-FFF2-40B4-BE49-F238E27FC236}">
                    <a16:creationId xmlns:a16="http://schemas.microsoft.com/office/drawing/2014/main" id="{1717093A-DD63-4007-AE6E-099F1EF0286E}"/>
                  </a:ext>
                </a:extLst>
              </p:cNvPr>
              <p:cNvSpPr txBox="1"/>
              <p:nvPr/>
            </p:nvSpPr>
            <p:spPr>
              <a:xfrm>
                <a:off x="3817231" y="3751084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3" name="Szövegdoboz 12">
                <a:extLst>
                  <a:ext uri="{FF2B5EF4-FFF2-40B4-BE49-F238E27FC236}">
                    <a16:creationId xmlns:a16="http://schemas.microsoft.com/office/drawing/2014/main" id="{1717093A-DD63-4007-AE6E-099F1EF02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231" y="3751084"/>
                <a:ext cx="94454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zövegdoboz 34">
                <a:extLst>
                  <a:ext uri="{FF2B5EF4-FFF2-40B4-BE49-F238E27FC236}">
                    <a16:creationId xmlns:a16="http://schemas.microsoft.com/office/drawing/2014/main" id="{24D93E62-2E2A-488D-9B7A-CB00A0B9C938}"/>
                  </a:ext>
                </a:extLst>
              </p:cNvPr>
              <p:cNvSpPr txBox="1"/>
              <p:nvPr/>
            </p:nvSpPr>
            <p:spPr>
              <a:xfrm>
                <a:off x="1323107" y="4186160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5" name="Szövegdoboz 34">
                <a:extLst>
                  <a:ext uri="{FF2B5EF4-FFF2-40B4-BE49-F238E27FC236}">
                    <a16:creationId xmlns:a16="http://schemas.microsoft.com/office/drawing/2014/main" id="{24D93E62-2E2A-488D-9B7A-CB00A0B9C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107" y="4186160"/>
                <a:ext cx="94454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Egyenes összekötő nyíllal 35">
            <a:extLst>
              <a:ext uri="{FF2B5EF4-FFF2-40B4-BE49-F238E27FC236}">
                <a16:creationId xmlns:a16="http://schemas.microsoft.com/office/drawing/2014/main" id="{0E10F22D-5560-4C87-B4F9-C3DE8FC020C2}"/>
              </a:ext>
            </a:extLst>
          </p:cNvPr>
          <p:cNvCxnSpPr>
            <a:cxnSpLocks/>
          </p:cNvCxnSpPr>
          <p:nvPr/>
        </p:nvCxnSpPr>
        <p:spPr>
          <a:xfrm flipV="1">
            <a:off x="2126834" y="4491394"/>
            <a:ext cx="653264" cy="12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Szövegdoboz 44">
                <a:extLst>
                  <a:ext uri="{FF2B5EF4-FFF2-40B4-BE49-F238E27FC236}">
                    <a16:creationId xmlns:a16="http://schemas.microsoft.com/office/drawing/2014/main" id="{0906B5B2-A282-4CE7-806A-1F5251B4CED4}"/>
                  </a:ext>
                </a:extLst>
              </p:cNvPr>
              <p:cNvSpPr txBox="1"/>
              <p:nvPr/>
            </p:nvSpPr>
            <p:spPr>
              <a:xfrm>
                <a:off x="3197024" y="4210550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Szövegdoboz 44">
                <a:extLst>
                  <a:ext uri="{FF2B5EF4-FFF2-40B4-BE49-F238E27FC236}">
                    <a16:creationId xmlns:a16="http://schemas.microsoft.com/office/drawing/2014/main" id="{0906B5B2-A282-4CE7-806A-1F5251B4C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024" y="4210550"/>
                <a:ext cx="94454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Szövegdoboz 44">
                <a:extLst>
                  <a:ext uri="{FF2B5EF4-FFF2-40B4-BE49-F238E27FC236}">
                    <a16:creationId xmlns:a16="http://schemas.microsoft.com/office/drawing/2014/main" id="{72EE811A-B099-4026-B991-459B6AF79DEE}"/>
                  </a:ext>
                </a:extLst>
              </p:cNvPr>
              <p:cNvSpPr txBox="1"/>
              <p:nvPr/>
            </p:nvSpPr>
            <p:spPr>
              <a:xfrm>
                <a:off x="3644285" y="4210550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Szövegdoboz 44">
                <a:extLst>
                  <a:ext uri="{FF2B5EF4-FFF2-40B4-BE49-F238E27FC236}">
                    <a16:creationId xmlns:a16="http://schemas.microsoft.com/office/drawing/2014/main" id="{72EE811A-B099-4026-B991-459B6AF79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285" y="4210550"/>
                <a:ext cx="94454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Szövegdoboz 12">
                <a:extLst>
                  <a:ext uri="{FF2B5EF4-FFF2-40B4-BE49-F238E27FC236}">
                    <a16:creationId xmlns:a16="http://schemas.microsoft.com/office/drawing/2014/main" id="{F32C6EA6-EBE1-41B0-84AD-1DA1177207E5}"/>
                  </a:ext>
                </a:extLst>
              </p:cNvPr>
              <p:cNvSpPr txBox="1"/>
              <p:nvPr/>
            </p:nvSpPr>
            <p:spPr>
              <a:xfrm>
                <a:off x="4413580" y="4214910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40" name="Szövegdoboz 12">
                <a:extLst>
                  <a:ext uri="{FF2B5EF4-FFF2-40B4-BE49-F238E27FC236}">
                    <a16:creationId xmlns:a16="http://schemas.microsoft.com/office/drawing/2014/main" id="{F32C6EA6-EBE1-41B0-84AD-1DA117720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80" y="4214910"/>
                <a:ext cx="94454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Szövegdoboz 44">
                <a:extLst>
                  <a:ext uri="{FF2B5EF4-FFF2-40B4-BE49-F238E27FC236}">
                    <a16:creationId xmlns:a16="http://schemas.microsoft.com/office/drawing/2014/main" id="{0CE7F082-5040-407E-AA08-C24DB14D02BC}"/>
                  </a:ext>
                </a:extLst>
              </p:cNvPr>
              <p:cNvSpPr txBox="1"/>
              <p:nvPr/>
            </p:nvSpPr>
            <p:spPr>
              <a:xfrm>
                <a:off x="4066698" y="4227115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Szövegdoboz 44">
                <a:extLst>
                  <a:ext uri="{FF2B5EF4-FFF2-40B4-BE49-F238E27FC236}">
                    <a16:creationId xmlns:a16="http://schemas.microsoft.com/office/drawing/2014/main" id="{0CE7F082-5040-407E-AA08-C24DB14D0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698" y="4227115"/>
                <a:ext cx="94454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Szövegdoboz 43">
                <a:extLst>
                  <a:ext uri="{FF2B5EF4-FFF2-40B4-BE49-F238E27FC236}">
                    <a16:creationId xmlns:a16="http://schemas.microsoft.com/office/drawing/2014/main" id="{048B0F69-7359-4695-969C-54721C7E92C7}"/>
                  </a:ext>
                </a:extLst>
              </p:cNvPr>
              <p:cNvSpPr txBox="1"/>
              <p:nvPr/>
            </p:nvSpPr>
            <p:spPr>
              <a:xfrm>
                <a:off x="2745016" y="4191756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J/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44" name="Szövegdoboz 43">
                <a:extLst>
                  <a:ext uri="{FF2B5EF4-FFF2-40B4-BE49-F238E27FC236}">
                    <a16:creationId xmlns:a16="http://schemas.microsoft.com/office/drawing/2014/main" id="{048B0F69-7359-4695-969C-54721C7E9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016" y="4191756"/>
                <a:ext cx="944545" cy="523220"/>
              </a:xfrm>
              <a:prstGeom prst="rect">
                <a:avLst/>
              </a:prstGeom>
              <a:blipFill>
                <a:blip r:embed="rId23"/>
                <a:stretch>
                  <a:fillRect l="-12903" t="-12941" b="-329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3250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17D389-9057-4266-A343-EB2CE2591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Simulation</a:t>
            </a:r>
            <a:r>
              <a:rPr lang="hu-HU" dirty="0"/>
              <a:t> and </a:t>
            </a:r>
            <a:r>
              <a:rPr lang="hu-HU" dirty="0" err="1"/>
              <a:t>reconstruction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ED5840-8220-4C2A-8582-5AD78B968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2043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dirty="0"/>
              <a:t>100000 </a:t>
            </a:r>
            <a:r>
              <a:rPr lang="hu-HU" dirty="0" err="1"/>
              <a:t>signal</a:t>
            </a:r>
            <a:endParaRPr lang="hu-HU" dirty="0"/>
          </a:p>
          <a:p>
            <a:r>
              <a:rPr lang="hu-HU"/>
              <a:t>100000 x 4 </a:t>
            </a:r>
            <a:r>
              <a:rPr lang="hu-HU" dirty="0" err="1"/>
              <a:t>dedicated</a:t>
            </a:r>
            <a:r>
              <a:rPr lang="hu-HU" dirty="0"/>
              <a:t> </a:t>
            </a:r>
            <a:r>
              <a:rPr lang="hu-HU" dirty="0" err="1"/>
              <a:t>background</a:t>
            </a:r>
            <a:r>
              <a:rPr lang="hu-HU" dirty="0"/>
              <a:t> </a:t>
            </a:r>
            <a:r>
              <a:rPr lang="hu-HU" dirty="0" err="1"/>
              <a:t>channel</a:t>
            </a:r>
            <a:endParaRPr lang="hu-HU" dirty="0"/>
          </a:p>
          <a:p>
            <a:r>
              <a:rPr lang="hu-HU" dirty="0"/>
              <a:t>1000000 DPM </a:t>
            </a:r>
            <a:r>
              <a:rPr lang="hu-HU" err="1"/>
              <a:t>events</a:t>
            </a:r>
            <a:endParaRPr lang="hu-HU"/>
          </a:p>
          <a:p>
            <a:r>
              <a:rPr lang="hu-HU" dirty="0"/>
              <a:t>During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event</a:t>
            </a:r>
            <a:r>
              <a:rPr lang="hu-HU" dirty="0"/>
              <a:t> </a:t>
            </a:r>
            <a:r>
              <a:rPr lang="hu-HU" dirty="0" err="1"/>
              <a:t>generation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PHSP </a:t>
            </a:r>
            <a:r>
              <a:rPr lang="hu-HU" dirty="0" err="1"/>
              <a:t>model</a:t>
            </a:r>
            <a:r>
              <a:rPr lang="hu-HU" dirty="0"/>
              <a:t>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used</a:t>
            </a:r>
            <a:r>
              <a:rPr lang="hu-HU" dirty="0"/>
              <a:t> - </a:t>
            </a:r>
            <a:r>
              <a:rPr lang="hu-HU" dirty="0" err="1">
                <a:ea typeface="+mn-lt"/>
                <a:cs typeface="+mn-lt"/>
              </a:rPr>
              <a:t>all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dirty="0" err="1">
                <a:ea typeface="+mn-lt"/>
                <a:cs typeface="+mn-lt"/>
              </a:rPr>
              <a:t>spins</a:t>
            </a:r>
            <a:r>
              <a:rPr lang="hu-HU" dirty="0">
                <a:ea typeface="+mn-lt"/>
                <a:cs typeface="+mn-lt"/>
              </a:rPr>
              <a:t> of </a:t>
            </a:r>
            <a:r>
              <a:rPr lang="hu-HU" dirty="0" err="1">
                <a:ea typeface="+mn-lt"/>
                <a:cs typeface="+mn-lt"/>
              </a:rPr>
              <a:t>particles</a:t>
            </a:r>
            <a:r>
              <a:rPr lang="hu-HU" dirty="0">
                <a:ea typeface="+mn-lt"/>
                <a:cs typeface="+mn-lt"/>
              </a:rPr>
              <a:t> in </a:t>
            </a:r>
            <a:r>
              <a:rPr lang="hu-HU" dirty="0" err="1">
                <a:ea typeface="+mn-lt"/>
                <a:cs typeface="+mn-lt"/>
              </a:rPr>
              <a:t>the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dirty="0" err="1">
                <a:ea typeface="+mn-lt"/>
                <a:cs typeface="+mn-lt"/>
              </a:rPr>
              <a:t>initial</a:t>
            </a:r>
            <a:r>
              <a:rPr lang="hu-HU" dirty="0">
                <a:ea typeface="+mn-lt"/>
                <a:cs typeface="+mn-lt"/>
              </a:rPr>
              <a:t> and </a:t>
            </a:r>
            <a:r>
              <a:rPr lang="hu-HU" dirty="0" err="1">
                <a:ea typeface="+mn-lt"/>
                <a:cs typeface="+mn-lt"/>
              </a:rPr>
              <a:t>final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dirty="0" err="1">
                <a:ea typeface="+mn-lt"/>
                <a:cs typeface="+mn-lt"/>
              </a:rPr>
              <a:t>state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dirty="0" err="1">
                <a:ea typeface="+mn-lt"/>
                <a:cs typeface="+mn-lt"/>
              </a:rPr>
              <a:t>are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dirty="0" err="1">
                <a:ea typeface="+mn-lt"/>
                <a:cs typeface="+mn-lt"/>
              </a:rPr>
              <a:t>averaged</a:t>
            </a:r>
            <a:endParaRPr lang="hu-HU" dirty="0" err="1"/>
          </a:p>
          <a:p>
            <a:r>
              <a:rPr lang="hu-HU" dirty="0"/>
              <a:t>The </a:t>
            </a:r>
            <a:r>
              <a:rPr lang="hu-HU" dirty="0" err="1"/>
              <a:t>reworked</a:t>
            </a:r>
            <a:r>
              <a:rPr lang="hu-HU" dirty="0"/>
              <a:t> EMC </a:t>
            </a:r>
            <a:r>
              <a:rPr lang="hu-HU" dirty="0" err="1"/>
              <a:t>clustering</a:t>
            </a:r>
            <a:r>
              <a:rPr lang="hu-HU" dirty="0"/>
              <a:t> </a:t>
            </a:r>
            <a:r>
              <a:rPr lang="hu-HU" dirty="0" err="1"/>
              <a:t>algorithm</a:t>
            </a:r>
            <a:r>
              <a:rPr lang="hu-HU" dirty="0"/>
              <a:t>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used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reconstruction</a:t>
            </a:r>
            <a:endParaRPr lang="hu-HU" dirty="0"/>
          </a:p>
          <a:p>
            <a:pPr lvl="1"/>
            <a:r>
              <a:rPr lang="hu-HU" dirty="0" err="1"/>
              <a:t>Better</a:t>
            </a:r>
            <a:r>
              <a:rPr lang="hu-HU" dirty="0"/>
              <a:t> </a:t>
            </a:r>
            <a:r>
              <a:rPr lang="hu-HU" dirty="0" err="1"/>
              <a:t>neutral</a:t>
            </a:r>
            <a:r>
              <a:rPr lang="hu-HU" dirty="0"/>
              <a:t> </a:t>
            </a:r>
            <a:r>
              <a:rPr lang="hu-HU" dirty="0" err="1"/>
              <a:t>reconstruction</a:t>
            </a:r>
            <a:endParaRPr lang="hu-HU" dirty="0"/>
          </a:p>
          <a:p>
            <a:pPr lvl="1"/>
            <a:r>
              <a:rPr lang="hu-HU" dirty="0" err="1"/>
              <a:t>Available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PandaRoot</a:t>
            </a:r>
            <a:r>
              <a:rPr lang="hu-HU" dirty="0"/>
              <a:t> </a:t>
            </a:r>
            <a:r>
              <a:rPr lang="hu-HU" dirty="0" err="1"/>
              <a:t>release</a:t>
            </a:r>
            <a:endParaRPr lang="hu-HU"/>
          </a:p>
          <a:p>
            <a:pPr lvl="2"/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856B59C-F5E1-4BF6-8208-43921329D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6ED0723-BA7A-4C96-99B2-3504F682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05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7DCDB-6635-4135-9A37-6ECDB456F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Genetic</a:t>
            </a:r>
            <a:r>
              <a:rPr lang="hu-HU" dirty="0"/>
              <a:t> </a:t>
            </a:r>
            <a:r>
              <a:rPr lang="hu-HU" dirty="0" err="1"/>
              <a:t>Algortihm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60664-7EFC-40D7-882F-5C96F94F7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Inspired by natural selection</a:t>
            </a:r>
            <a:endParaRPr lang="hu-HU" dirty="0"/>
          </a:p>
          <a:p>
            <a:r>
              <a:rPr lang="en-US" dirty="0"/>
              <a:t>Used when the evaluation of the fitness function takes many time</a:t>
            </a:r>
          </a:p>
          <a:p>
            <a:r>
              <a:rPr lang="en-US" dirty="0"/>
              <a:t>Individual: represents a parameter set</a:t>
            </a:r>
          </a:p>
          <a:p>
            <a:r>
              <a:rPr lang="en-US" dirty="0"/>
              <a:t>Mutation: randomly modify a parameter with a few percent</a:t>
            </a:r>
          </a:p>
          <a:p>
            <a:r>
              <a:rPr lang="en-US" dirty="0"/>
              <a:t>Cross-over: generate new individuals by taking parameters from 2 or more individuals</a:t>
            </a:r>
          </a:p>
          <a:p>
            <a:r>
              <a:rPr lang="en-US" dirty="0"/>
              <a:t>Selection: Delete the worst individuals</a:t>
            </a:r>
          </a:p>
          <a:p>
            <a:endParaRPr lang="hu-H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3D5931-B3D4-4D9F-802D-356B2C741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2CCD5-B298-487B-992B-08A2C1A5D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17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E89FCF-DA06-4208-B84B-C98193D08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Different analysis methods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AE80A46-1C06-4D37-B0A8-0F76CF287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3 different analysis methods were tested</a:t>
            </a:r>
          </a:p>
          <a:p>
            <a:pPr lvl="1"/>
            <a:r>
              <a:rPr lang="hu-HU"/>
              <a:t>Straightforward with genetic algorythm</a:t>
            </a:r>
            <a:endParaRPr lang="hu-HU" dirty="0"/>
          </a:p>
          <a:p>
            <a:pPr lvl="1"/>
            <a:r>
              <a:rPr lang="hu-HU"/>
              <a:t>Reconstructed TDR analysis</a:t>
            </a:r>
            <a:endParaRPr lang="hu-HU" dirty="0"/>
          </a:p>
          <a:p>
            <a:pPr lvl="1"/>
            <a:r>
              <a:rPr lang="hu-HU"/>
              <a:t>Genetic algorythm based on the TDR analysis</a:t>
            </a:r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5DD5ED9-0E83-42B9-9F7C-F9F6F1075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9FC7D50-54DD-4BC7-AA9F-CD3313E7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52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DCD2FD-8C13-47F5-B79F-830E19726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Straightforward Method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1382F0F-9FFB-4CB2-8A5B-5D54E68F6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hu-HU"/>
              <a:t>Combine 2 photons</a:t>
            </a:r>
          </a:p>
          <a:p>
            <a:r>
              <a:rPr lang="hu-HU"/>
              <a:t>Put mass cuts on these candidates around pion and </a:t>
            </a:r>
            <a:r>
              <a:rPr lang="hu-HU">
                <a:ea typeface="+mn-lt"/>
                <a:cs typeface="+mn-lt"/>
              </a:rPr>
              <a:t>η </a:t>
            </a:r>
            <a:r>
              <a:rPr lang="hu-HU"/>
              <a:t> mass with 0.03 and 0.5 GeV widths respectively</a:t>
            </a:r>
          </a:p>
          <a:p>
            <a:r>
              <a:rPr lang="hu-HU"/>
              <a:t>Combine all muon candidates and apply a vertex fit with a mass constraint at </a:t>
            </a:r>
            <a:r>
              <a:rPr lang="hu-HU">
                <a:ea typeface="+mn-lt"/>
                <a:cs typeface="+mn-lt"/>
              </a:rPr>
              <a:t>J/ψ mass</a:t>
            </a:r>
          </a:p>
          <a:p>
            <a:r>
              <a:rPr lang="hu-HU"/>
              <a:t>Combine these with a photon and apply a mass constraint fit at </a:t>
            </a:r>
            <a:r>
              <a:rPr lang="hu-HU">
                <a:ea typeface="+mn-lt"/>
                <a:cs typeface="+mn-lt"/>
              </a:rPr>
              <a:t>χc1 mass</a:t>
            </a:r>
          </a:p>
          <a:p>
            <a:r>
              <a:rPr lang="hu-HU"/>
              <a:t>Finally combine these with an eta and 2 pion candidates and perform a fit constraining the 4-momentum at the 4-momentum of the original        -system</a:t>
            </a:r>
          </a:p>
          <a:p>
            <a:r>
              <a:rPr lang="hu-HU"/>
              <a:t>Feed the </a:t>
            </a:r>
            <a:r>
              <a:rPr lang="hu-HU">
                <a:ea typeface="+mn-lt"/>
                <a:cs typeface="+mn-lt"/>
              </a:rPr>
              <a:t>χ² cut values of the fits and the mass cuts on the charmonium and        -system to a genetic algorythm</a:t>
            </a:r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DEA20C1-4ED9-450D-A28F-210BBA29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40F9AB8-BDC3-4A58-9C5D-54190921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0AE4E360-4E38-4BC7-8CC2-F9D3E010D11D}"/>
                  </a:ext>
                </a:extLst>
              </p:cNvPr>
              <p:cNvSpPr txBox="1"/>
              <p:nvPr/>
            </p:nvSpPr>
            <p:spPr>
              <a:xfrm>
                <a:off x="6028281" y="4540174"/>
                <a:ext cx="6877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0AE4E360-4E38-4BC7-8CC2-F9D3E010D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281" y="4540174"/>
                <a:ext cx="687785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051AB102-C4C3-4535-9427-055F54E66C80}"/>
                  </a:ext>
                </a:extLst>
              </p:cNvPr>
              <p:cNvSpPr txBox="1"/>
              <p:nvPr/>
            </p:nvSpPr>
            <p:spPr>
              <a:xfrm>
                <a:off x="8807142" y="4971427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051AB102-C4C3-4535-9427-055F54E66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142" y="4971427"/>
                <a:ext cx="94454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Szövegdoboz 213">
                <a:extLst>
                  <a:ext uri="{FF2B5EF4-FFF2-40B4-BE49-F238E27FC236}">
                    <a16:creationId xmlns:a16="http://schemas.microsoft.com/office/drawing/2014/main" id="{774C39A3-40BB-4540-816A-6C6384D55798}"/>
                  </a:ext>
                </a:extLst>
              </p:cNvPr>
              <p:cNvSpPr txBox="1"/>
              <p:nvPr/>
            </p:nvSpPr>
            <p:spPr>
              <a:xfrm>
                <a:off x="7220324" y="682618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14" name="Szövegdoboz 213">
                <a:extLst>
                  <a:ext uri="{FF2B5EF4-FFF2-40B4-BE49-F238E27FC236}">
                    <a16:creationId xmlns:a16="http://schemas.microsoft.com/office/drawing/2014/main" id="{774C39A3-40BB-4540-816A-6C6384D55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324" y="682618"/>
                <a:ext cx="94454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6" name="Egyenes összekötő nyíllal 215">
            <a:extLst>
              <a:ext uri="{FF2B5EF4-FFF2-40B4-BE49-F238E27FC236}">
                <a16:creationId xmlns:a16="http://schemas.microsoft.com/office/drawing/2014/main" id="{CEAA8B65-E635-4AB0-A72D-0A37ED5358F2}"/>
              </a:ext>
            </a:extLst>
          </p:cNvPr>
          <p:cNvCxnSpPr>
            <a:cxnSpLocks/>
          </p:cNvCxnSpPr>
          <p:nvPr/>
        </p:nvCxnSpPr>
        <p:spPr>
          <a:xfrm flipV="1">
            <a:off x="8007485" y="739373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Egyenes összekötő nyíllal 217">
            <a:extLst>
              <a:ext uri="{FF2B5EF4-FFF2-40B4-BE49-F238E27FC236}">
                <a16:creationId xmlns:a16="http://schemas.microsoft.com/office/drawing/2014/main" id="{28AFCA4A-56AC-4016-BF70-38230888F002}"/>
              </a:ext>
            </a:extLst>
          </p:cNvPr>
          <p:cNvCxnSpPr>
            <a:cxnSpLocks/>
          </p:cNvCxnSpPr>
          <p:nvPr/>
        </p:nvCxnSpPr>
        <p:spPr>
          <a:xfrm>
            <a:off x="7992498" y="975456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Szövegdoboz 12">
                <a:extLst>
                  <a:ext uri="{FF2B5EF4-FFF2-40B4-BE49-F238E27FC236}">
                    <a16:creationId xmlns:a16="http://schemas.microsoft.com/office/drawing/2014/main" id="{2B59E5F3-CE99-42DF-BAD5-F63A67906678}"/>
                  </a:ext>
                </a:extLst>
              </p:cNvPr>
              <p:cNvSpPr txBox="1"/>
              <p:nvPr/>
            </p:nvSpPr>
            <p:spPr>
              <a:xfrm>
                <a:off x="8132472" y="297238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20" name="Szövegdoboz 12">
                <a:extLst>
                  <a:ext uri="{FF2B5EF4-FFF2-40B4-BE49-F238E27FC236}">
                    <a16:creationId xmlns:a16="http://schemas.microsoft.com/office/drawing/2014/main" id="{2B59E5F3-CE99-42DF-BAD5-F63A67906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472" y="297238"/>
                <a:ext cx="94454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Szövegdoboz 14">
                <a:extLst>
                  <a:ext uri="{FF2B5EF4-FFF2-40B4-BE49-F238E27FC236}">
                    <a16:creationId xmlns:a16="http://schemas.microsoft.com/office/drawing/2014/main" id="{32CBE385-746B-4EE2-AB5D-9169C0BD6A4A}"/>
                  </a:ext>
                </a:extLst>
              </p:cNvPr>
              <p:cNvSpPr txBox="1"/>
              <p:nvPr/>
            </p:nvSpPr>
            <p:spPr>
              <a:xfrm>
                <a:off x="8149988" y="971652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22" name="Szövegdoboz 14">
                <a:extLst>
                  <a:ext uri="{FF2B5EF4-FFF2-40B4-BE49-F238E27FC236}">
                    <a16:creationId xmlns:a16="http://schemas.microsoft.com/office/drawing/2014/main" id="{32CBE385-746B-4EE2-AB5D-9169C0BD6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988" y="971652"/>
                <a:ext cx="94454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Szövegdoboz 16">
            <a:extLst>
              <a:ext uri="{FF2B5EF4-FFF2-40B4-BE49-F238E27FC236}">
                <a16:creationId xmlns:a16="http://schemas.microsoft.com/office/drawing/2014/main" id="{0323D565-384A-4A16-A2D4-DEC8DA226129}"/>
              </a:ext>
            </a:extLst>
          </p:cNvPr>
          <p:cNvSpPr txBox="1"/>
          <p:nvPr/>
        </p:nvSpPr>
        <p:spPr>
          <a:xfrm>
            <a:off x="8621972" y="1218645"/>
            <a:ext cx="448441" cy="646331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c1 </a:t>
            </a:r>
          </a:p>
        </p:txBody>
      </p:sp>
      <p:sp>
        <p:nvSpPr>
          <p:cNvPr id="226" name="Szövegdoboz 18">
            <a:extLst>
              <a:ext uri="{FF2B5EF4-FFF2-40B4-BE49-F238E27FC236}">
                <a16:creationId xmlns:a16="http://schemas.microsoft.com/office/drawing/2014/main" id="{541B6241-D76D-4565-8FF2-A448BED5D483}"/>
              </a:ext>
            </a:extLst>
          </p:cNvPr>
          <p:cNvSpPr txBox="1"/>
          <p:nvPr/>
        </p:nvSpPr>
        <p:spPr>
          <a:xfrm>
            <a:off x="8467056" y="949867"/>
            <a:ext cx="343338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dirty="0"/>
              <a:t>~</a:t>
            </a:r>
          </a:p>
        </p:txBody>
      </p:sp>
      <p:cxnSp>
        <p:nvCxnSpPr>
          <p:cNvPr id="228" name="Egyenes összekötő nyíllal 227">
            <a:extLst>
              <a:ext uri="{FF2B5EF4-FFF2-40B4-BE49-F238E27FC236}">
                <a16:creationId xmlns:a16="http://schemas.microsoft.com/office/drawing/2014/main" id="{DFB9C516-8640-4EE6-B4BA-162E1F281EE9}"/>
              </a:ext>
            </a:extLst>
          </p:cNvPr>
          <p:cNvCxnSpPr>
            <a:cxnSpLocks/>
          </p:cNvCxnSpPr>
          <p:nvPr/>
        </p:nvCxnSpPr>
        <p:spPr>
          <a:xfrm flipV="1">
            <a:off x="8839554" y="353994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Egyenes összekötő nyíllal 229">
            <a:extLst>
              <a:ext uri="{FF2B5EF4-FFF2-40B4-BE49-F238E27FC236}">
                <a16:creationId xmlns:a16="http://schemas.microsoft.com/office/drawing/2014/main" id="{A108422B-F637-4B63-BC4B-5D364F1D7E9C}"/>
              </a:ext>
            </a:extLst>
          </p:cNvPr>
          <p:cNvCxnSpPr>
            <a:cxnSpLocks/>
          </p:cNvCxnSpPr>
          <p:nvPr/>
        </p:nvCxnSpPr>
        <p:spPr>
          <a:xfrm>
            <a:off x="8824567" y="590077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Szövegdoboz 24">
                <a:extLst>
                  <a:ext uri="{FF2B5EF4-FFF2-40B4-BE49-F238E27FC236}">
                    <a16:creationId xmlns:a16="http://schemas.microsoft.com/office/drawing/2014/main" id="{E9D1A29A-1791-4463-BA54-5DF8DB03F41D}"/>
                  </a:ext>
                </a:extLst>
              </p:cNvPr>
              <p:cNvSpPr txBox="1"/>
              <p:nvPr/>
            </p:nvSpPr>
            <p:spPr>
              <a:xfrm>
                <a:off x="8939432" y="-58577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32" name="Szövegdoboz 24">
                <a:extLst>
                  <a:ext uri="{FF2B5EF4-FFF2-40B4-BE49-F238E27FC236}">
                    <a16:creationId xmlns:a16="http://schemas.microsoft.com/office/drawing/2014/main" id="{E9D1A29A-1791-4463-BA54-5DF8DB03F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432" y="-58577"/>
                <a:ext cx="94454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Szövegdoboz 26">
                <a:extLst>
                  <a:ext uri="{FF2B5EF4-FFF2-40B4-BE49-F238E27FC236}">
                    <a16:creationId xmlns:a16="http://schemas.microsoft.com/office/drawing/2014/main" id="{08D1CFB1-7FA8-4687-BAC5-3E3E3A8D9C95}"/>
                  </a:ext>
                </a:extLst>
              </p:cNvPr>
              <p:cNvSpPr txBox="1"/>
              <p:nvPr/>
            </p:nvSpPr>
            <p:spPr>
              <a:xfrm>
                <a:off x="8939432" y="452921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34" name="Szövegdoboz 26">
                <a:extLst>
                  <a:ext uri="{FF2B5EF4-FFF2-40B4-BE49-F238E27FC236}">
                    <a16:creationId xmlns:a16="http://schemas.microsoft.com/office/drawing/2014/main" id="{08D1CFB1-7FA8-4687-BAC5-3E3E3A8D9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432" y="452921"/>
                <a:ext cx="94454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6" name="Egyenes összekötő nyíllal 235">
            <a:extLst>
              <a:ext uri="{FF2B5EF4-FFF2-40B4-BE49-F238E27FC236}">
                <a16:creationId xmlns:a16="http://schemas.microsoft.com/office/drawing/2014/main" id="{18A3EB8F-449D-4DF1-8D32-55C63AD92A5E}"/>
              </a:ext>
            </a:extLst>
          </p:cNvPr>
          <p:cNvCxnSpPr>
            <a:cxnSpLocks/>
          </p:cNvCxnSpPr>
          <p:nvPr/>
        </p:nvCxnSpPr>
        <p:spPr>
          <a:xfrm flipV="1">
            <a:off x="9041002" y="1107235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Egyenes összekötő nyíllal 237">
            <a:extLst>
              <a:ext uri="{FF2B5EF4-FFF2-40B4-BE49-F238E27FC236}">
                <a16:creationId xmlns:a16="http://schemas.microsoft.com/office/drawing/2014/main" id="{16AC00E9-ACC0-417C-BC12-11BEE841D2D1}"/>
              </a:ext>
            </a:extLst>
          </p:cNvPr>
          <p:cNvCxnSpPr>
            <a:cxnSpLocks/>
          </p:cNvCxnSpPr>
          <p:nvPr/>
        </p:nvCxnSpPr>
        <p:spPr>
          <a:xfrm>
            <a:off x="9026015" y="1343318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Szövegdoboz 44">
                <a:extLst>
                  <a:ext uri="{FF2B5EF4-FFF2-40B4-BE49-F238E27FC236}">
                    <a16:creationId xmlns:a16="http://schemas.microsoft.com/office/drawing/2014/main" id="{0C30573A-CCF6-4524-A830-BC0FAE9C2A89}"/>
                  </a:ext>
                </a:extLst>
              </p:cNvPr>
              <p:cNvSpPr txBox="1"/>
              <p:nvPr/>
            </p:nvSpPr>
            <p:spPr>
              <a:xfrm>
                <a:off x="9243328" y="798117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0" name="Szövegdoboz 44">
                <a:extLst>
                  <a:ext uri="{FF2B5EF4-FFF2-40B4-BE49-F238E27FC236}">
                    <a16:creationId xmlns:a16="http://schemas.microsoft.com/office/drawing/2014/main" id="{0C30573A-CCF6-4524-A830-BC0FAE9C2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3328" y="798117"/>
                <a:ext cx="94454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2" name="Szövegdoboz 46">
                <a:extLst>
                  <a:ext uri="{FF2B5EF4-FFF2-40B4-BE49-F238E27FC236}">
                    <a16:creationId xmlns:a16="http://schemas.microsoft.com/office/drawing/2014/main" id="{2EDE4ED5-DD84-4871-AEEB-804521255040}"/>
                  </a:ext>
                </a:extLst>
              </p:cNvPr>
              <p:cNvSpPr txBox="1"/>
              <p:nvPr/>
            </p:nvSpPr>
            <p:spPr>
              <a:xfrm>
                <a:off x="10059049" y="378695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42" name="Szövegdoboz 46">
                <a:extLst>
                  <a:ext uri="{FF2B5EF4-FFF2-40B4-BE49-F238E27FC236}">
                    <a16:creationId xmlns:a16="http://schemas.microsoft.com/office/drawing/2014/main" id="{2EDE4ED5-DD84-4871-AEEB-804521255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049" y="378695"/>
                <a:ext cx="94454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4" name="Szövegdoboz 48">
                <a:extLst>
                  <a:ext uri="{FF2B5EF4-FFF2-40B4-BE49-F238E27FC236}">
                    <a16:creationId xmlns:a16="http://schemas.microsoft.com/office/drawing/2014/main" id="{1DD7FBBE-548C-4AB2-979D-6EDB88E9B09E}"/>
                  </a:ext>
                </a:extLst>
              </p:cNvPr>
              <p:cNvSpPr txBox="1"/>
              <p:nvPr/>
            </p:nvSpPr>
            <p:spPr>
              <a:xfrm>
                <a:off x="10059049" y="890192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44" name="Szövegdoboz 48">
                <a:extLst>
                  <a:ext uri="{FF2B5EF4-FFF2-40B4-BE49-F238E27FC236}">
                    <a16:creationId xmlns:a16="http://schemas.microsoft.com/office/drawing/2014/main" id="{1DD7FBBE-548C-4AB2-979D-6EDB88E9B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049" y="890192"/>
                <a:ext cx="94454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6" name="Egyenes összekötő nyíllal 245">
            <a:extLst>
              <a:ext uri="{FF2B5EF4-FFF2-40B4-BE49-F238E27FC236}">
                <a16:creationId xmlns:a16="http://schemas.microsoft.com/office/drawing/2014/main" id="{E11A8632-03AC-42B1-B2F3-42594B3AABF0}"/>
              </a:ext>
            </a:extLst>
          </p:cNvPr>
          <p:cNvCxnSpPr>
            <a:cxnSpLocks/>
          </p:cNvCxnSpPr>
          <p:nvPr/>
        </p:nvCxnSpPr>
        <p:spPr>
          <a:xfrm flipV="1">
            <a:off x="9941655" y="686163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Egyenes összekötő nyíllal 247">
            <a:extLst>
              <a:ext uri="{FF2B5EF4-FFF2-40B4-BE49-F238E27FC236}">
                <a16:creationId xmlns:a16="http://schemas.microsoft.com/office/drawing/2014/main" id="{5914F6B3-564E-479A-AAA7-879606072EEB}"/>
              </a:ext>
            </a:extLst>
          </p:cNvPr>
          <p:cNvCxnSpPr>
            <a:cxnSpLocks/>
          </p:cNvCxnSpPr>
          <p:nvPr/>
        </p:nvCxnSpPr>
        <p:spPr>
          <a:xfrm>
            <a:off x="9926668" y="922246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Szövegdoboz 64">
                <a:extLst>
                  <a:ext uri="{FF2B5EF4-FFF2-40B4-BE49-F238E27FC236}">
                    <a16:creationId xmlns:a16="http://schemas.microsoft.com/office/drawing/2014/main" id="{60B1CAF0-EE4A-4495-95FE-0382BF6D1F37}"/>
                  </a:ext>
                </a:extLst>
              </p:cNvPr>
              <p:cNvSpPr txBox="1"/>
              <p:nvPr/>
            </p:nvSpPr>
            <p:spPr>
              <a:xfrm>
                <a:off x="9211927" y="1379469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50" name="Szövegdoboz 64">
                <a:extLst>
                  <a:ext uri="{FF2B5EF4-FFF2-40B4-BE49-F238E27FC236}">
                    <a16:creationId xmlns:a16="http://schemas.microsoft.com/office/drawing/2014/main" id="{60B1CAF0-EE4A-4495-95FE-0382BF6D1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1927" y="1379469"/>
                <a:ext cx="94454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2" name="Egyenes összekötő nyíllal 251">
            <a:extLst>
              <a:ext uri="{FF2B5EF4-FFF2-40B4-BE49-F238E27FC236}">
                <a16:creationId xmlns:a16="http://schemas.microsoft.com/office/drawing/2014/main" id="{BEC59D9F-5B08-4AF7-986C-89B174B2DDFE}"/>
              </a:ext>
            </a:extLst>
          </p:cNvPr>
          <p:cNvCxnSpPr>
            <a:cxnSpLocks/>
          </p:cNvCxnSpPr>
          <p:nvPr/>
        </p:nvCxnSpPr>
        <p:spPr>
          <a:xfrm>
            <a:off x="9041002" y="1348556"/>
            <a:ext cx="319481" cy="108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Szövegdoboz 70">
                <a:extLst>
                  <a:ext uri="{FF2B5EF4-FFF2-40B4-BE49-F238E27FC236}">
                    <a16:creationId xmlns:a16="http://schemas.microsoft.com/office/drawing/2014/main" id="{1659AE2B-8C9A-4705-BB13-33A16C764978}"/>
                  </a:ext>
                </a:extLst>
              </p:cNvPr>
              <p:cNvSpPr txBox="1"/>
              <p:nvPr/>
            </p:nvSpPr>
            <p:spPr>
              <a:xfrm>
                <a:off x="10106474" y="1170252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54" name="Szövegdoboz 70">
                <a:extLst>
                  <a:ext uri="{FF2B5EF4-FFF2-40B4-BE49-F238E27FC236}">
                    <a16:creationId xmlns:a16="http://schemas.microsoft.com/office/drawing/2014/main" id="{1659AE2B-8C9A-4705-BB13-33A16C764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474" y="1170252"/>
                <a:ext cx="94454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6" name="Egyenes összekötő nyíllal 255">
            <a:extLst>
              <a:ext uri="{FF2B5EF4-FFF2-40B4-BE49-F238E27FC236}">
                <a16:creationId xmlns:a16="http://schemas.microsoft.com/office/drawing/2014/main" id="{788601E5-E71F-49D7-BDDD-58ECCAC25513}"/>
              </a:ext>
            </a:extLst>
          </p:cNvPr>
          <p:cNvCxnSpPr>
            <a:cxnSpLocks/>
          </p:cNvCxnSpPr>
          <p:nvPr/>
        </p:nvCxnSpPr>
        <p:spPr>
          <a:xfrm flipV="1">
            <a:off x="9989080" y="1477720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Egyenes összekötő nyíllal 257">
            <a:extLst>
              <a:ext uri="{FF2B5EF4-FFF2-40B4-BE49-F238E27FC236}">
                <a16:creationId xmlns:a16="http://schemas.microsoft.com/office/drawing/2014/main" id="{B5C915FE-8A78-4501-9B93-8F47F00BBD6D}"/>
              </a:ext>
            </a:extLst>
          </p:cNvPr>
          <p:cNvCxnSpPr>
            <a:cxnSpLocks/>
          </p:cNvCxnSpPr>
          <p:nvPr/>
        </p:nvCxnSpPr>
        <p:spPr>
          <a:xfrm>
            <a:off x="9974093" y="1713803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Szövegdoboz 91">
                <a:extLst>
                  <a:ext uri="{FF2B5EF4-FFF2-40B4-BE49-F238E27FC236}">
                    <a16:creationId xmlns:a16="http://schemas.microsoft.com/office/drawing/2014/main" id="{CFDDAC23-4E02-4B8F-BE99-F3B5C753D960}"/>
                  </a:ext>
                </a:extLst>
              </p:cNvPr>
              <p:cNvSpPr txBox="1"/>
              <p:nvPr/>
            </p:nvSpPr>
            <p:spPr>
              <a:xfrm>
                <a:off x="10106474" y="1599425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60" name="Szövegdoboz 91">
                <a:extLst>
                  <a:ext uri="{FF2B5EF4-FFF2-40B4-BE49-F238E27FC236}">
                    <a16:creationId xmlns:a16="http://schemas.microsoft.com/office/drawing/2014/main" id="{CFDDAC23-4E02-4B8F-BE99-F3B5C753D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474" y="1599425"/>
                <a:ext cx="94454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2" name="Egyenes összekötő nyíllal 261">
            <a:extLst>
              <a:ext uri="{FF2B5EF4-FFF2-40B4-BE49-F238E27FC236}">
                <a16:creationId xmlns:a16="http://schemas.microsoft.com/office/drawing/2014/main" id="{D5601B5C-41E4-40D2-AD79-26A38680F356}"/>
              </a:ext>
            </a:extLst>
          </p:cNvPr>
          <p:cNvCxnSpPr>
            <a:cxnSpLocks/>
          </p:cNvCxnSpPr>
          <p:nvPr/>
        </p:nvCxnSpPr>
        <p:spPr>
          <a:xfrm flipV="1">
            <a:off x="10063905" y="2307143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Egyenes összekötő nyíllal 263">
            <a:extLst>
              <a:ext uri="{FF2B5EF4-FFF2-40B4-BE49-F238E27FC236}">
                <a16:creationId xmlns:a16="http://schemas.microsoft.com/office/drawing/2014/main" id="{217895C4-98C8-488A-842C-1B28A0D926D2}"/>
              </a:ext>
            </a:extLst>
          </p:cNvPr>
          <p:cNvCxnSpPr>
            <a:cxnSpLocks/>
          </p:cNvCxnSpPr>
          <p:nvPr/>
        </p:nvCxnSpPr>
        <p:spPr>
          <a:xfrm>
            <a:off x="10048918" y="2543226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Szövegdoboz 265">
                <a:extLst>
                  <a:ext uri="{FF2B5EF4-FFF2-40B4-BE49-F238E27FC236}">
                    <a16:creationId xmlns:a16="http://schemas.microsoft.com/office/drawing/2014/main" id="{E56FBF81-7A12-4CEC-8EE7-AE58042AE0DC}"/>
                  </a:ext>
                </a:extLst>
              </p:cNvPr>
              <p:cNvSpPr txBox="1"/>
              <p:nvPr/>
            </p:nvSpPr>
            <p:spPr>
              <a:xfrm>
                <a:off x="10239535" y="2444881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66" name="Szövegdoboz 265">
                <a:extLst>
                  <a:ext uri="{FF2B5EF4-FFF2-40B4-BE49-F238E27FC236}">
                    <a16:creationId xmlns:a16="http://schemas.microsoft.com/office/drawing/2014/main" id="{E56FBF81-7A12-4CEC-8EE7-AE58042AE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9535" y="2444881"/>
                <a:ext cx="94454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Szövegdoboz 267">
                <a:extLst>
                  <a:ext uri="{FF2B5EF4-FFF2-40B4-BE49-F238E27FC236}">
                    <a16:creationId xmlns:a16="http://schemas.microsoft.com/office/drawing/2014/main" id="{E96F785C-573C-44BE-8A33-CADACF05DD38}"/>
                  </a:ext>
                </a:extLst>
              </p:cNvPr>
              <p:cNvSpPr txBox="1"/>
              <p:nvPr/>
            </p:nvSpPr>
            <p:spPr>
              <a:xfrm>
                <a:off x="10381581" y="2005147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J/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268" name="Szövegdoboz 267">
                <a:extLst>
                  <a:ext uri="{FF2B5EF4-FFF2-40B4-BE49-F238E27FC236}">
                    <a16:creationId xmlns:a16="http://schemas.microsoft.com/office/drawing/2014/main" id="{E96F785C-573C-44BE-8A33-CADACF05D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581" y="2005147"/>
                <a:ext cx="944545" cy="523220"/>
              </a:xfrm>
              <a:prstGeom prst="rect">
                <a:avLst/>
              </a:prstGeom>
              <a:blipFill>
                <a:blip r:embed="rId16"/>
                <a:stretch>
                  <a:fillRect l="-12903" t="-12791" b="-3139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0" name="Egyenes összekötő nyíllal 269">
            <a:extLst>
              <a:ext uri="{FF2B5EF4-FFF2-40B4-BE49-F238E27FC236}">
                <a16:creationId xmlns:a16="http://schemas.microsoft.com/office/drawing/2014/main" id="{D0A1F50F-694F-44CD-88F9-6E0507A953FE}"/>
              </a:ext>
            </a:extLst>
          </p:cNvPr>
          <p:cNvCxnSpPr>
            <a:cxnSpLocks/>
          </p:cNvCxnSpPr>
          <p:nvPr/>
        </p:nvCxnSpPr>
        <p:spPr>
          <a:xfrm flipV="1">
            <a:off x="11141215" y="2061902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Egyenes összekötő nyíllal 271">
            <a:extLst>
              <a:ext uri="{FF2B5EF4-FFF2-40B4-BE49-F238E27FC236}">
                <a16:creationId xmlns:a16="http://schemas.microsoft.com/office/drawing/2014/main" id="{D74802FB-ECB6-4CAB-9705-E7B71B6558DF}"/>
              </a:ext>
            </a:extLst>
          </p:cNvPr>
          <p:cNvCxnSpPr>
            <a:cxnSpLocks/>
          </p:cNvCxnSpPr>
          <p:nvPr/>
        </p:nvCxnSpPr>
        <p:spPr>
          <a:xfrm>
            <a:off x="11126228" y="2297985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Szövegdoboz 273">
                <a:extLst>
                  <a:ext uri="{FF2B5EF4-FFF2-40B4-BE49-F238E27FC236}">
                    <a16:creationId xmlns:a16="http://schemas.microsoft.com/office/drawing/2014/main" id="{8899618F-E182-4F9E-8D5E-C926CC90E30B}"/>
                  </a:ext>
                </a:extLst>
              </p:cNvPr>
              <p:cNvSpPr txBox="1"/>
              <p:nvPr/>
            </p:nvSpPr>
            <p:spPr>
              <a:xfrm>
                <a:off x="9421977" y="2258084"/>
                <a:ext cx="55211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4" name="Szövegdoboz 273">
                <a:extLst>
                  <a:ext uri="{FF2B5EF4-FFF2-40B4-BE49-F238E27FC236}">
                    <a16:creationId xmlns:a16="http://schemas.microsoft.com/office/drawing/2014/main" id="{8899618F-E182-4F9E-8D5E-C926CC90E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977" y="2258084"/>
                <a:ext cx="552116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Szövegdoboz 275">
                <a:extLst>
                  <a:ext uri="{FF2B5EF4-FFF2-40B4-BE49-F238E27FC236}">
                    <a16:creationId xmlns:a16="http://schemas.microsoft.com/office/drawing/2014/main" id="{8BDCC230-5848-4240-A0A9-62E4838932A4}"/>
                  </a:ext>
                </a:extLst>
              </p:cNvPr>
              <p:cNvSpPr txBox="1"/>
              <p:nvPr/>
            </p:nvSpPr>
            <p:spPr>
              <a:xfrm>
                <a:off x="11597712" y="1747557"/>
                <a:ext cx="4797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6" name="Szövegdoboz 275">
                <a:extLst>
                  <a:ext uri="{FF2B5EF4-FFF2-40B4-BE49-F238E27FC236}">
                    <a16:creationId xmlns:a16="http://schemas.microsoft.com/office/drawing/2014/main" id="{8BDCC230-5848-4240-A0A9-62E483893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7712" y="1747557"/>
                <a:ext cx="479747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Szövegdoboz 277">
                <a:extLst>
                  <a:ext uri="{FF2B5EF4-FFF2-40B4-BE49-F238E27FC236}">
                    <a16:creationId xmlns:a16="http://schemas.microsoft.com/office/drawing/2014/main" id="{CC5D8BDF-09A3-495F-981E-9786BFD144A9}"/>
                  </a:ext>
                </a:extLst>
              </p:cNvPr>
              <p:cNvSpPr txBox="1"/>
              <p:nvPr/>
            </p:nvSpPr>
            <p:spPr>
              <a:xfrm>
                <a:off x="11610905" y="2272027"/>
                <a:ext cx="4797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de-DE" sz="28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8" name="Szövegdoboz 277">
                <a:extLst>
                  <a:ext uri="{FF2B5EF4-FFF2-40B4-BE49-F238E27FC236}">
                    <a16:creationId xmlns:a16="http://schemas.microsoft.com/office/drawing/2014/main" id="{CC5D8BDF-09A3-495F-981E-9786BFD14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0905" y="2272027"/>
                <a:ext cx="479747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06720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kör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TM04033919[[fn=Áramkör]]</Template>
  <TotalTime>284</TotalTime>
  <Words>257</Words>
  <Application>Microsoft Office PowerPoint</Application>
  <PresentationFormat>Szélesvásznú</PresentationFormat>
  <Paragraphs>149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Áramkör</vt:lpstr>
      <vt:lpstr>the eta_c1-tilde analysis using genetic algorithm</vt:lpstr>
      <vt:lpstr>Exotic charmonium</vt:lpstr>
      <vt:lpstr>The Decay tree</vt:lpstr>
      <vt:lpstr>Cross-section and branching fractions</vt:lpstr>
      <vt:lpstr>Dedicated background</vt:lpstr>
      <vt:lpstr>Simulation and reconstruction</vt:lpstr>
      <vt:lpstr>Genetic Algortihm</vt:lpstr>
      <vt:lpstr>Different analysis methods</vt:lpstr>
      <vt:lpstr>Straightforward Method</vt:lpstr>
      <vt:lpstr>TDR analysis</vt:lpstr>
      <vt:lpstr>Genetic algorythm based on the TDR</vt:lpstr>
      <vt:lpstr>Results</vt:lpstr>
      <vt:lpstr>Charmonium mass</vt:lpstr>
      <vt:lpstr>More Background</vt:lpstr>
      <vt:lpstr>More Background</vt:lpstr>
      <vt:lpstr>Detectability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Áron Kripkó</dc:creator>
  <cp:lastModifiedBy>Kripkó Áron</cp:lastModifiedBy>
  <cp:revision>3380</cp:revision>
  <dcterms:created xsi:type="dcterms:W3CDTF">2018-11-01T09:02:46Z</dcterms:created>
  <dcterms:modified xsi:type="dcterms:W3CDTF">2020-04-03T09:59:20Z</dcterms:modified>
</cp:coreProperties>
</file>