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4" r:id="rId4"/>
    <p:sldId id="308" r:id="rId5"/>
    <p:sldId id="265" r:id="rId6"/>
    <p:sldId id="305" r:id="rId7"/>
    <p:sldId id="272" r:id="rId8"/>
    <p:sldId id="297" r:id="rId9"/>
    <p:sldId id="289" r:id="rId10"/>
    <p:sldId id="295" r:id="rId11"/>
    <p:sldId id="291" r:id="rId12"/>
    <p:sldId id="306" r:id="rId13"/>
    <p:sldId id="296" r:id="rId14"/>
    <p:sldId id="307" r:id="rId15"/>
    <p:sldId id="311" r:id="rId16"/>
    <p:sldId id="30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B8866-354E-4089-A00C-280C9A91D0A0}" v="102" dt="2020-03-31T10:30:08.101"/>
    <p1510:client id="{58FA9A94-5026-4EA1-A939-39820B7A7A4B}" v="1037" dt="2019-09-25T09:02:30.173"/>
    <p1510:client id="{ADF85BF3-E8CF-4D25-92A6-111DA20337C3}" v="61" dt="2019-09-25T13:15:16.558"/>
    <p1510:client id="{B1E3E514-8978-4D13-AC30-F89671FF94E1}" v="8" dt="2019-03-07T16:01:15.998"/>
    <p1510:client id="{D7B65BF3-F76D-4956-952E-6099025C2505}" v="165" dt="2020-03-31T10:39:42.884"/>
    <p1510:client id="{E0FB89E2-1348-4361-980F-CA2B294A9D16}" v="25" dt="2019-09-25T14:38:43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8" autoAdjust="0"/>
  </p:normalViewPr>
  <p:slideViewPr>
    <p:cSldViewPr snapToGrid="0">
      <p:cViewPr varScale="1">
        <p:scale>
          <a:sx n="90" d="100"/>
          <a:sy n="90" d="100"/>
        </p:scale>
        <p:origin x="5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17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BF428-BAED-4F95-AFB2-D7F33534ACDF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CDFBA-6C10-4549-A5C9-0C2F81EAEE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89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766C15E-37F8-4B54-A875-ED6B3B7D8542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dirty="0"/>
              <a:t>Optimization of the photon reconstruction – Áron Kripkó - JLU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A-7CB4-454A-B08E-10BAE9A7E20F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5CD5-EAFD-49E3-BF3C-B61B5A173E35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AB55-CD44-46BE-AFF4-766CC37996A6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4AF7-B50E-488D-8751-C8E388D81FD6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D28F-4240-4498-A22E-C1E8F102E40D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F3D1-0180-432A-9D5A-37AC419AAC22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8707-742E-48AC-BA51-7BD80E9749BB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B40-30C2-4892-8385-D5F32BC4EA4F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3DB-DDF0-426A-994F-8125F49E9B10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15B-AC03-45D5-8BCA-66FB218D4548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07A8-3537-45C4-AACC-F3BA2F1708B8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2CB-28B7-497A-A14B-14FB6D0E1CCE}" type="datetime1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C5D-AC58-4213-ABAA-4309D3AF9026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- JLI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D1A6-FDDD-4512-A21F-2C77FFE3ACE8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2EB-249A-4769-94FB-0F4304C4D296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2679-2759-4EB4-9EE5-DB26DBE1EC72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E098-5AAA-4021-B655-BC304962BEA8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40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12" Type="http://schemas.openxmlformats.org/officeDocument/2006/relationships/image" Target="../media/image5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16.png"/><Relationship Id="rId7" Type="http://schemas.openxmlformats.org/officeDocument/2006/relationships/image" Target="../media/image570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15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6.png"/><Relationship Id="rId5" Type="http://schemas.openxmlformats.org/officeDocument/2006/relationships/image" Target="../media/image18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17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0.png"/><Relationship Id="rId18" Type="http://schemas.openxmlformats.org/officeDocument/2006/relationships/image" Target="../media/image82.png"/><Relationship Id="rId3" Type="http://schemas.openxmlformats.org/officeDocument/2006/relationships/image" Target="../media/image680.png"/><Relationship Id="rId21" Type="http://schemas.openxmlformats.org/officeDocument/2006/relationships/image" Target="../media/image85.png"/><Relationship Id="rId7" Type="http://schemas.openxmlformats.org/officeDocument/2006/relationships/image" Target="../media/image720.png"/><Relationship Id="rId12" Type="http://schemas.openxmlformats.org/officeDocument/2006/relationships/image" Target="../media/image770.png"/><Relationship Id="rId17" Type="http://schemas.openxmlformats.org/officeDocument/2006/relationships/image" Target="../media/image81.png"/><Relationship Id="rId2" Type="http://schemas.openxmlformats.org/officeDocument/2006/relationships/image" Target="../media/image670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1" Type="http://schemas.openxmlformats.org/officeDocument/2006/relationships/image" Target="../media/image760.png"/><Relationship Id="rId5" Type="http://schemas.openxmlformats.org/officeDocument/2006/relationships/image" Target="../media/image700.png"/><Relationship Id="rId15" Type="http://schemas.openxmlformats.org/officeDocument/2006/relationships/image" Target="../media/image790.png"/><Relationship Id="rId23" Type="http://schemas.openxmlformats.org/officeDocument/2006/relationships/image" Target="../media/image87.png"/><Relationship Id="rId10" Type="http://schemas.openxmlformats.org/officeDocument/2006/relationships/image" Target="../media/image750.png"/><Relationship Id="rId19" Type="http://schemas.openxmlformats.org/officeDocument/2006/relationships/image" Target="../media/image83.png"/><Relationship Id="rId4" Type="http://schemas.openxmlformats.org/officeDocument/2006/relationships/image" Target="../media/image620.png"/><Relationship Id="rId9" Type="http://schemas.openxmlformats.org/officeDocument/2006/relationships/image" Target="../media/image740.png"/><Relationship Id="rId14" Type="http://schemas.openxmlformats.org/officeDocument/2006/relationships/image" Target="../media/image79.png"/><Relationship Id="rId22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png"/><Relationship Id="rId18" Type="http://schemas.openxmlformats.org/officeDocument/2006/relationships/image" Target="../media/image160.png"/><Relationship Id="rId26" Type="http://schemas.openxmlformats.org/officeDocument/2006/relationships/image" Target="../media/image330.png"/><Relationship Id="rId39" Type="http://schemas.openxmlformats.org/officeDocument/2006/relationships/image" Target="../media/image45.png"/><Relationship Id="rId21" Type="http://schemas.openxmlformats.org/officeDocument/2006/relationships/image" Target="../media/image190.png"/><Relationship Id="rId34" Type="http://schemas.openxmlformats.org/officeDocument/2006/relationships/image" Target="../media/image400.png"/><Relationship Id="rId42" Type="http://schemas.openxmlformats.org/officeDocument/2006/relationships/image" Target="../media/image48.png"/><Relationship Id="rId7" Type="http://schemas.openxmlformats.org/officeDocument/2006/relationships/image" Target="../media/image260.png"/><Relationship Id="rId2" Type="http://schemas.openxmlformats.org/officeDocument/2006/relationships/image" Target="../media/image220.png"/><Relationship Id="rId16" Type="http://schemas.openxmlformats.org/officeDocument/2006/relationships/image" Target="../media/image150.png"/><Relationship Id="rId20" Type="http://schemas.openxmlformats.org/officeDocument/2006/relationships/image" Target="../media/image180.png"/><Relationship Id="rId29" Type="http://schemas.openxmlformats.org/officeDocument/2006/relationships/image" Target="../media/image360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24" Type="http://schemas.openxmlformats.org/officeDocument/2006/relationships/image" Target="../media/image310.png"/><Relationship Id="rId32" Type="http://schemas.openxmlformats.org/officeDocument/2006/relationships/image" Target="../media/image39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image" Target="../media/image240.png"/><Relationship Id="rId15" Type="http://schemas.openxmlformats.org/officeDocument/2006/relationships/image" Target="../media/image140.png"/><Relationship Id="rId23" Type="http://schemas.openxmlformats.org/officeDocument/2006/relationships/image" Target="../media/image210.png"/><Relationship Id="rId28" Type="http://schemas.openxmlformats.org/officeDocument/2006/relationships/image" Target="../media/image350.png"/><Relationship Id="rId36" Type="http://schemas.openxmlformats.org/officeDocument/2006/relationships/image" Target="../media/image42.png"/><Relationship Id="rId10" Type="http://schemas.openxmlformats.org/officeDocument/2006/relationships/image" Target="../media/image290.png"/><Relationship Id="rId19" Type="http://schemas.openxmlformats.org/officeDocument/2006/relationships/image" Target="../media/image170.png"/><Relationship Id="rId31" Type="http://schemas.openxmlformats.org/officeDocument/2006/relationships/image" Target="../media/image38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130.png"/><Relationship Id="rId22" Type="http://schemas.openxmlformats.org/officeDocument/2006/relationships/image" Target="../media/image200.png"/><Relationship Id="rId27" Type="http://schemas.openxmlformats.org/officeDocument/2006/relationships/image" Target="../media/image340.png"/><Relationship Id="rId30" Type="http://schemas.openxmlformats.org/officeDocument/2006/relationships/image" Target="../media/image370.png"/><Relationship Id="rId35" Type="http://schemas.openxmlformats.org/officeDocument/2006/relationships/image" Target="../media/image41.png"/><Relationship Id="rId8" Type="http://schemas.openxmlformats.org/officeDocument/2006/relationships/image" Target="../media/image270.png"/><Relationship Id="rId3" Type="http://schemas.openxmlformats.org/officeDocument/2006/relationships/image" Target="../media/image110.png"/><Relationship Id="rId12" Type="http://schemas.openxmlformats.org/officeDocument/2006/relationships/image" Target="../media/image37.png"/><Relationship Id="rId17" Type="http://schemas.openxmlformats.org/officeDocument/2006/relationships/image" Target="../media/image38.png"/><Relationship Id="rId25" Type="http://schemas.openxmlformats.org/officeDocument/2006/relationships/image" Target="../media/image320.png"/><Relationship Id="rId33" Type="http://schemas.openxmlformats.org/officeDocument/2006/relationships/image" Target="../media/image40.png"/><Relationship Id="rId38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48E21ACB-8F98-4F26-B07D-B8E91C4D8464}"/>
              </a:ext>
            </a:extLst>
          </p:cNvPr>
          <p:cNvSpPr/>
          <p:nvPr/>
        </p:nvSpPr>
        <p:spPr>
          <a:xfrm>
            <a:off x="8373286" y="54681"/>
            <a:ext cx="3618371" cy="143226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2B95B5D-D8B4-44ED-95BB-40F1CD7C957E}"/>
              </a:ext>
            </a:extLst>
          </p:cNvPr>
          <p:cNvSpPr/>
          <p:nvPr/>
        </p:nvSpPr>
        <p:spPr>
          <a:xfrm>
            <a:off x="87586" y="78828"/>
            <a:ext cx="4657060" cy="1186306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CA8017C-5441-434A-93F8-9E04CE302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Changes in Emc Clustering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840CD4A-728F-46D6-A747-DC2037F5B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Áron</a:t>
            </a:r>
            <a:r>
              <a:rPr lang="en-US" dirty="0"/>
              <a:t> </a:t>
            </a:r>
            <a:r>
              <a:rPr lang="en-US" dirty="0" err="1"/>
              <a:t>Kripkó</a:t>
            </a:r>
            <a:r>
              <a:rPr lang="en-US" dirty="0"/>
              <a:t> for the panda collaboration</a:t>
            </a:r>
          </a:p>
          <a:p>
            <a:endParaRPr lang="en-US" dirty="0"/>
          </a:p>
          <a:p>
            <a:r>
              <a:rPr lang="en-US" dirty="0"/>
              <a:t>A. G. Brinkmann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544442E-1594-40A9-A063-548BA8E07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7" y="5623035"/>
            <a:ext cx="3161587" cy="1122363"/>
          </a:xfrm>
          <a:prstGeom prst="rect">
            <a:avLst/>
          </a:prstGeom>
        </p:spPr>
      </p:pic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F8163A3-90C2-4529-9620-4A4A7FB2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/>
          </a:p>
        </p:txBody>
      </p:sp>
      <p:pic>
        <p:nvPicPr>
          <p:cNvPr id="4" name="Kép 5">
            <a:extLst>
              <a:ext uri="{FF2B5EF4-FFF2-40B4-BE49-F238E27FC236}">
                <a16:creationId xmlns:a16="http://schemas.microsoft.com/office/drawing/2014/main" id="{AAB3FFF2-F607-4CA0-B8E6-2C9E3F5F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64" y="5623856"/>
            <a:ext cx="1898886" cy="1116542"/>
          </a:xfrm>
          <a:prstGeom prst="rect">
            <a:avLst/>
          </a:prstGeom>
        </p:spPr>
      </p:pic>
      <p:pic>
        <p:nvPicPr>
          <p:cNvPr id="7" name="Kép 9" descr="A képen clipart látható&#10;&#10;A leírás nagyon megbízható">
            <a:extLst>
              <a:ext uri="{FF2B5EF4-FFF2-40B4-BE49-F238E27FC236}">
                <a16:creationId xmlns:a16="http://schemas.microsoft.com/office/drawing/2014/main" id="{31AE14A2-885A-4FA0-A339-ED5655CB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48" y="5844252"/>
            <a:ext cx="3928533" cy="898607"/>
          </a:xfrm>
          <a:prstGeom prst="rect">
            <a:avLst/>
          </a:prstGeom>
        </p:spPr>
      </p:pic>
      <p:pic>
        <p:nvPicPr>
          <p:cNvPr id="11" name="Kép 11">
            <a:extLst>
              <a:ext uri="{FF2B5EF4-FFF2-40B4-BE49-F238E27FC236}">
                <a16:creationId xmlns:a16="http://schemas.microsoft.com/office/drawing/2014/main" id="{C5014F18-2B15-44A8-B268-8574B4E33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02" y="79833"/>
            <a:ext cx="2743200" cy="914400"/>
          </a:xfrm>
          <a:prstGeom prst="rect">
            <a:avLst/>
          </a:prstGeom>
        </p:spPr>
      </p:pic>
      <p:pic>
        <p:nvPicPr>
          <p:cNvPr id="13" name="Kép 13">
            <a:extLst>
              <a:ext uri="{FF2B5EF4-FFF2-40B4-BE49-F238E27FC236}">
                <a16:creationId xmlns:a16="http://schemas.microsoft.com/office/drawing/2014/main" id="{3AFBF1C5-385A-46F1-AE3E-879F94337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412" y="79800"/>
            <a:ext cx="1416756" cy="1185334"/>
          </a:xfrm>
          <a:prstGeom prst="rect">
            <a:avLst/>
          </a:prstGeom>
        </p:spPr>
      </p:pic>
      <p:pic>
        <p:nvPicPr>
          <p:cNvPr id="15" name="Kép 15" descr="A képen szöveg látható&#10;&#10;A leírás nagyon megbízható">
            <a:extLst>
              <a:ext uri="{FF2B5EF4-FFF2-40B4-BE49-F238E27FC236}">
                <a16:creationId xmlns:a16="http://schemas.microsoft.com/office/drawing/2014/main" id="{944B714D-1B3A-4B6D-99F1-DF49C3142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8750" y="82796"/>
            <a:ext cx="2944648" cy="12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5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2FE3B3A-D379-47B6-9BE5-1C92C07C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– JLU </a:t>
            </a:r>
            <a:r>
              <a:rPr lang="en-US" dirty="0" err="1"/>
              <a:t>Gießen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DE55090-96C4-403A-85F4-4A7D45F8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68A4CAF6-B4B8-4D1E-AFDD-BB8B791BC093}"/>
                  </a:ext>
                </a:extLst>
              </p:cNvPr>
              <p:cNvSpPr txBox="1"/>
              <p:nvPr/>
            </p:nvSpPr>
            <p:spPr>
              <a:xfrm>
                <a:off x="5215863" y="323138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68A4CAF6-B4B8-4D1E-AFDD-BB8B791BC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63" y="3231384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AAAD683-FE94-4D53-91A2-C837A1F8A03D}"/>
                  </a:ext>
                </a:extLst>
              </p:cNvPr>
              <p:cNvSpPr txBox="1"/>
              <p:nvPr/>
            </p:nvSpPr>
            <p:spPr>
              <a:xfrm>
                <a:off x="2692130" y="269940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AAAD683-FE94-4D53-91A2-C837A1F8A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130" y="2699407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003FB003-F4DF-47E3-9C70-E50D7E409144}"/>
                  </a:ext>
                </a:extLst>
              </p:cNvPr>
              <p:cNvSpPr txBox="1"/>
              <p:nvPr/>
            </p:nvSpPr>
            <p:spPr>
              <a:xfrm>
                <a:off x="5215862" y="218494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003FB003-F4DF-47E3-9C70-E50D7E409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62" y="2184945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7DE2A6F4-FDEE-4861-B380-51277BC2E833}"/>
                  </a:ext>
                </a:extLst>
              </p:cNvPr>
              <p:cNvSpPr txBox="1"/>
              <p:nvPr/>
            </p:nvSpPr>
            <p:spPr>
              <a:xfrm>
                <a:off x="5215864" y="270816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7DE2A6F4-FDEE-4861-B380-51277BC2E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64" y="2708165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CE96BF84-2CA1-48CA-8666-A619372687E7}"/>
                  </a:ext>
                </a:extLst>
              </p:cNvPr>
              <p:cNvSpPr txBox="1"/>
              <p:nvPr/>
            </p:nvSpPr>
            <p:spPr>
              <a:xfrm>
                <a:off x="6163964" y="245827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CE96BF84-2CA1-48CA-8666-A61937268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964" y="2458277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F9C48F36-A8AF-443A-AAE5-60EB4D8BA910}"/>
                  </a:ext>
                </a:extLst>
              </p:cNvPr>
              <p:cNvSpPr txBox="1"/>
              <p:nvPr/>
            </p:nvSpPr>
            <p:spPr>
              <a:xfrm>
                <a:off x="6163964" y="296977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F9C48F36-A8AF-443A-AAE5-60EB4D8BA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964" y="2969774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70E2D79C-6A18-47AD-AF12-77F5338E9F5F}"/>
              </a:ext>
            </a:extLst>
          </p:cNvPr>
          <p:cNvCxnSpPr>
            <a:cxnSpLocks/>
          </p:cNvCxnSpPr>
          <p:nvPr/>
        </p:nvCxnSpPr>
        <p:spPr>
          <a:xfrm>
            <a:off x="4901150" y="2971526"/>
            <a:ext cx="495805" cy="1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3AC5F65C-5312-493A-98AE-7DC59CC755EB}"/>
              </a:ext>
            </a:extLst>
          </p:cNvPr>
          <p:cNvCxnSpPr>
            <a:cxnSpLocks/>
          </p:cNvCxnSpPr>
          <p:nvPr/>
        </p:nvCxnSpPr>
        <p:spPr>
          <a:xfrm flipV="1">
            <a:off x="4901150" y="2555842"/>
            <a:ext cx="495805" cy="415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4529194C-C429-430C-A5A5-DFB965FBA1CD}"/>
              </a:ext>
            </a:extLst>
          </p:cNvPr>
          <p:cNvCxnSpPr>
            <a:cxnSpLocks/>
          </p:cNvCxnSpPr>
          <p:nvPr/>
        </p:nvCxnSpPr>
        <p:spPr>
          <a:xfrm>
            <a:off x="4901150" y="2971526"/>
            <a:ext cx="495805" cy="41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E1A9915C-1B3F-4155-92E0-AE45E113BE3E}"/>
              </a:ext>
            </a:extLst>
          </p:cNvPr>
          <p:cNvCxnSpPr>
            <a:cxnSpLocks/>
          </p:cNvCxnSpPr>
          <p:nvPr/>
        </p:nvCxnSpPr>
        <p:spPr>
          <a:xfrm flipV="1">
            <a:off x="6046570" y="2765745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22A4B46C-6852-4A37-9B2F-49897FEED4A4}"/>
              </a:ext>
            </a:extLst>
          </p:cNvPr>
          <p:cNvCxnSpPr>
            <a:cxnSpLocks/>
          </p:cNvCxnSpPr>
          <p:nvPr/>
        </p:nvCxnSpPr>
        <p:spPr>
          <a:xfrm>
            <a:off x="6031583" y="3001828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369F3606-7F90-4B5D-B6F4-5E3A8050A233}"/>
                  </a:ext>
                </a:extLst>
              </p:cNvPr>
              <p:cNvSpPr txBox="1"/>
              <p:nvPr/>
            </p:nvSpPr>
            <p:spPr>
              <a:xfrm>
                <a:off x="6031583" y="176552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369F3606-7F90-4B5D-B6F4-5E3A8050A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583" y="1765522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572B8287-BA7C-4FD2-8C8E-5B0B53E88F94}"/>
                  </a:ext>
                </a:extLst>
              </p:cNvPr>
              <p:cNvSpPr txBox="1"/>
              <p:nvPr/>
            </p:nvSpPr>
            <p:spPr>
              <a:xfrm>
                <a:off x="6031583" y="227702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572B8287-BA7C-4FD2-8C8E-5B0B53E88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583" y="2277020"/>
                <a:ext cx="9445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4D5468A9-E581-4867-90B6-C7683B638EB4}"/>
              </a:ext>
            </a:extLst>
          </p:cNvPr>
          <p:cNvCxnSpPr>
            <a:cxnSpLocks/>
          </p:cNvCxnSpPr>
          <p:nvPr/>
        </p:nvCxnSpPr>
        <p:spPr>
          <a:xfrm flipV="1">
            <a:off x="5914189" y="207299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BAC29A04-37C6-4C84-89A8-BD181235DE95}"/>
              </a:ext>
            </a:extLst>
          </p:cNvPr>
          <p:cNvCxnSpPr>
            <a:cxnSpLocks/>
          </p:cNvCxnSpPr>
          <p:nvPr/>
        </p:nvCxnSpPr>
        <p:spPr>
          <a:xfrm>
            <a:off x="5899202" y="2309072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DCFD0A0B-230F-4231-B7A6-6918F0DB4B8F}"/>
                  </a:ext>
                </a:extLst>
              </p:cNvPr>
              <p:cNvSpPr txBox="1"/>
              <p:nvPr/>
            </p:nvSpPr>
            <p:spPr>
              <a:xfrm>
                <a:off x="5914647" y="308309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DCFD0A0B-230F-4231-B7A6-6918F0DB4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647" y="3083092"/>
                <a:ext cx="9445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70356D29-CF3D-4449-AAB7-1EE4E7EEB14B}"/>
                  </a:ext>
                </a:extLst>
              </p:cNvPr>
              <p:cNvSpPr txBox="1"/>
              <p:nvPr/>
            </p:nvSpPr>
            <p:spPr>
              <a:xfrm>
                <a:off x="5914647" y="359459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70356D29-CF3D-4449-AAB7-1EE4E7EEB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647" y="3594590"/>
                <a:ext cx="94454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gyenes összekötő nyíllal 40">
            <a:extLst>
              <a:ext uri="{FF2B5EF4-FFF2-40B4-BE49-F238E27FC236}">
                <a16:creationId xmlns:a16="http://schemas.microsoft.com/office/drawing/2014/main" id="{15BFD9C9-3AF0-4ACB-85CA-6A5E3CC1158C}"/>
              </a:ext>
            </a:extLst>
          </p:cNvPr>
          <p:cNvCxnSpPr>
            <a:cxnSpLocks/>
          </p:cNvCxnSpPr>
          <p:nvPr/>
        </p:nvCxnSpPr>
        <p:spPr>
          <a:xfrm flipV="1">
            <a:off x="5797253" y="339056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DAAB173C-98F8-4E1D-BA0D-EC1F47C8604F}"/>
              </a:ext>
            </a:extLst>
          </p:cNvPr>
          <p:cNvCxnSpPr>
            <a:cxnSpLocks/>
          </p:cNvCxnSpPr>
          <p:nvPr/>
        </p:nvCxnSpPr>
        <p:spPr>
          <a:xfrm>
            <a:off x="5782266" y="3626642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53295EC7-0C5B-47FE-B727-F9E601A60874}"/>
                  </a:ext>
                </a:extLst>
              </p:cNvPr>
              <p:cNvSpPr txBox="1"/>
              <p:nvPr/>
            </p:nvSpPr>
            <p:spPr>
              <a:xfrm>
                <a:off x="7665987" y="2333027"/>
                <a:ext cx="1543243" cy="37234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2,98 GeV</a:t>
                </a:r>
              </a:p>
            </p:txBody>
          </p:sp>
        </mc:Choice>
        <mc:Fallback xmlns="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53295EC7-0C5B-47FE-B727-F9E601A60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987" y="2333027"/>
                <a:ext cx="1543243" cy="372346"/>
              </a:xfrm>
              <a:prstGeom prst="rect">
                <a:avLst/>
              </a:prstGeom>
              <a:blipFill>
                <a:blip r:embed="rId12"/>
                <a:stretch>
                  <a:fillRect t="-8197" r="-2372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Egyenes összekötő nyíllal 46">
            <a:extLst>
              <a:ext uri="{FF2B5EF4-FFF2-40B4-BE49-F238E27FC236}">
                <a16:creationId xmlns:a16="http://schemas.microsoft.com/office/drawing/2014/main" id="{5E5D23C9-52AE-44EF-9850-C18FD61264A1}"/>
              </a:ext>
            </a:extLst>
          </p:cNvPr>
          <p:cNvCxnSpPr>
            <a:cxnSpLocks/>
          </p:cNvCxnSpPr>
          <p:nvPr/>
        </p:nvCxnSpPr>
        <p:spPr>
          <a:xfrm>
            <a:off x="3543563" y="2989042"/>
            <a:ext cx="495805" cy="1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DA5970A9-695B-486D-A83B-34B389B5A24B}"/>
                  </a:ext>
                </a:extLst>
              </p:cNvPr>
              <p:cNvSpPr txBox="1"/>
              <p:nvPr/>
            </p:nvSpPr>
            <p:spPr>
              <a:xfrm>
                <a:off x="3840760" y="267313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DA5970A9-695B-486D-A83B-34B389B5A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760" y="2673130"/>
                <a:ext cx="9445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zövegdoboz 50">
            <a:extLst>
              <a:ext uri="{FF2B5EF4-FFF2-40B4-BE49-F238E27FC236}">
                <a16:creationId xmlns:a16="http://schemas.microsoft.com/office/drawing/2014/main" id="{990545F6-5C4B-488E-AD82-EC050241ADDD}"/>
              </a:ext>
            </a:extLst>
          </p:cNvPr>
          <p:cNvSpPr txBox="1"/>
          <p:nvPr/>
        </p:nvSpPr>
        <p:spPr>
          <a:xfrm>
            <a:off x="4312744" y="2911365"/>
            <a:ext cx="34333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9522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7" descr="A képen térkép, szöveg látható&#10;&#10;A leírás teljesen megbízható">
            <a:extLst>
              <a:ext uri="{FF2B5EF4-FFF2-40B4-BE49-F238E27FC236}">
                <a16:creationId xmlns:a16="http://schemas.microsoft.com/office/drawing/2014/main" id="{E0E51FF6-B98A-4E52-910E-77CFF20E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" y="480098"/>
            <a:ext cx="5940096" cy="3130078"/>
          </a:xfrm>
          <a:prstGeom prst="rect">
            <a:avLst/>
          </a:prstGeom>
        </p:spPr>
      </p:pic>
      <p:pic>
        <p:nvPicPr>
          <p:cNvPr id="2" name="Kép 5" descr="A képen szöveg, térkép látható&#10;&#10;A leírás teljesen megbízható">
            <a:extLst>
              <a:ext uri="{FF2B5EF4-FFF2-40B4-BE49-F238E27FC236}">
                <a16:creationId xmlns:a16="http://schemas.microsoft.com/office/drawing/2014/main" id="{503E5F99-DB0C-4FDD-9F50-71606A5AE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" y="3606927"/>
            <a:ext cx="5799958" cy="3060008"/>
          </a:xfrm>
          <a:prstGeom prst="rect">
            <a:avLst/>
          </a:prstGeom>
        </p:spPr>
      </p:pic>
      <p:pic>
        <p:nvPicPr>
          <p:cNvPr id="10" name="Kép 10">
            <a:extLst>
              <a:ext uri="{FF2B5EF4-FFF2-40B4-BE49-F238E27FC236}">
                <a16:creationId xmlns:a16="http://schemas.microsoft.com/office/drawing/2014/main" id="{5496B6E8-3C49-439B-81D2-32CD35570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365" y="24649"/>
            <a:ext cx="6693336" cy="3515456"/>
          </a:xfrm>
          <a:prstGeom prst="rect">
            <a:avLst/>
          </a:pr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6582A78-265D-4329-AD55-23DCE299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14263" y="5247073"/>
            <a:ext cx="1931398" cy="365125"/>
          </a:xfrm>
        </p:spPr>
        <p:txBody>
          <a:bodyPr/>
          <a:lstStyle/>
          <a:p>
            <a:r>
              <a:rPr lang="en-US" dirty="0"/>
              <a:t>Optimization of the photon reconstruction – Áron Kripkó – JLU </a:t>
            </a:r>
            <a:r>
              <a:rPr lang="en-US" dirty="0" err="1"/>
              <a:t>Gießen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ADED6D9-B81D-4FF7-AB68-CE251E84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11</a:t>
            </a:fld>
            <a:endParaRPr lang="en-US"/>
          </a:p>
        </p:txBody>
      </p:sp>
      <p:pic>
        <p:nvPicPr>
          <p:cNvPr id="3" name="Kép 6">
            <a:extLst>
              <a:ext uri="{FF2B5EF4-FFF2-40B4-BE49-F238E27FC236}">
                <a16:creationId xmlns:a16="http://schemas.microsoft.com/office/drawing/2014/main" id="{39330DB6-124A-4C56-842C-0871D8E44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094" y="3316595"/>
            <a:ext cx="6702094" cy="3541732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1556B5D1-8F10-4AF1-840A-12B461BD4299}"/>
              </a:ext>
            </a:extLst>
          </p:cNvPr>
          <p:cNvSpPr txBox="1"/>
          <p:nvPr/>
        </p:nvSpPr>
        <p:spPr>
          <a:xfrm>
            <a:off x="5311229" y="4172607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800" dirty="0" err="1">
                <a:solidFill>
                  <a:srgbClr val="0070C0"/>
                </a:solidFill>
              </a:rPr>
              <a:t>OnMer</a:t>
            </a:r>
            <a:endParaRPr lang="hu-HU" sz="2800" dirty="0" err="1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0164096-057F-487E-B7C2-5952F4ED7CF6}"/>
              </a:ext>
            </a:extLst>
          </p:cNvPr>
          <p:cNvSpPr txBox="1"/>
          <p:nvPr/>
        </p:nvSpPr>
        <p:spPr>
          <a:xfrm>
            <a:off x="5311228" y="1781502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800" dirty="0" err="1">
                <a:solidFill>
                  <a:srgbClr val="FF0000"/>
                </a:solidFill>
              </a:rPr>
              <a:t>Default</a:t>
            </a:r>
            <a:endParaRPr lang="hu-HU" sz="2800" dirty="0" err="1">
              <a:solidFill>
                <a:srgbClr val="0070C0"/>
              </a:solidFill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91E65F4D-670A-49D3-B29E-67E181C4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965" y="2510380"/>
            <a:ext cx="2864067" cy="1478570"/>
          </a:xfrm>
        </p:spPr>
        <p:txBody>
          <a:bodyPr/>
          <a:lstStyle/>
          <a:p>
            <a:r>
              <a:rPr lang="hu-HU" sz="2800" dirty="0" err="1"/>
              <a:t>Reconstructed</a:t>
            </a:r>
            <a:r>
              <a:rPr lang="hu-HU" sz="2800" dirty="0"/>
              <a:t>       and    </a:t>
            </a:r>
            <a:r>
              <a:rPr lang="hu-HU" sz="2800" dirty="0" err="1"/>
              <a:t>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1B2F35F9-52AA-472F-A35E-E087A0BFAE40}"/>
                  </a:ext>
                </a:extLst>
              </p:cNvPr>
              <p:cNvSpPr txBox="1"/>
              <p:nvPr/>
            </p:nvSpPr>
            <p:spPr>
              <a:xfrm>
                <a:off x="9655666" y="3161918"/>
                <a:ext cx="2701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1B2F35F9-52AA-472F-A35E-E087A0BFA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666" y="3161918"/>
                <a:ext cx="270131" cy="523220"/>
              </a:xfrm>
              <a:prstGeom prst="rect">
                <a:avLst/>
              </a:prstGeom>
              <a:blipFill>
                <a:blip r:embed="rId6"/>
                <a:stretch>
                  <a:fillRect r="-681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8F36B12F-0FEB-4560-B5C6-EE6E94BE672B}"/>
                  </a:ext>
                </a:extLst>
              </p:cNvPr>
              <p:cNvSpPr txBox="1"/>
              <p:nvPr/>
            </p:nvSpPr>
            <p:spPr>
              <a:xfrm>
                <a:off x="10838084" y="3194654"/>
                <a:ext cx="2701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8F36B12F-0FEB-4560-B5C6-EE6E94BE6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084" y="3194654"/>
                <a:ext cx="27013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20592F2-B3F5-45C6-AC7A-0C3B3AD60B70}"/>
              </a:ext>
            </a:extLst>
          </p:cNvPr>
          <p:cNvCxnSpPr/>
          <p:nvPr/>
        </p:nvCxnSpPr>
        <p:spPr>
          <a:xfrm>
            <a:off x="2897352" y="773385"/>
            <a:ext cx="3504" cy="253474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92698E46-6D07-4968-8009-6BAD07BAC118}"/>
              </a:ext>
            </a:extLst>
          </p:cNvPr>
          <p:cNvCxnSpPr>
            <a:cxnSpLocks/>
          </p:cNvCxnSpPr>
          <p:nvPr/>
        </p:nvCxnSpPr>
        <p:spPr>
          <a:xfrm>
            <a:off x="2897351" y="3908970"/>
            <a:ext cx="3504" cy="247343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9E33BCD8-E48A-4507-94F9-BB3F55A0CF05}"/>
                  </a:ext>
                </a:extLst>
              </p:cNvPr>
              <p:cNvSpPr txBox="1"/>
              <p:nvPr/>
            </p:nvSpPr>
            <p:spPr>
              <a:xfrm>
                <a:off x="1745423" y="146805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9E33BCD8-E48A-4507-94F9-BB3F55A0C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23" y="1468056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E329BD95-2D84-4A53-BA59-55D541B3D896}"/>
                  </a:ext>
                </a:extLst>
              </p:cNvPr>
              <p:cNvSpPr txBox="1"/>
              <p:nvPr/>
            </p:nvSpPr>
            <p:spPr>
              <a:xfrm>
                <a:off x="1743347" y="446649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E329BD95-2D84-4A53-BA59-55D541B3D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47" y="4466491"/>
                <a:ext cx="9445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8C4AC8A5-F285-4501-BF9F-A06C7A5F6096}"/>
                  </a:ext>
                </a:extLst>
              </p:cNvPr>
              <p:cNvSpPr txBox="1"/>
              <p:nvPr/>
            </p:nvSpPr>
            <p:spPr>
              <a:xfrm>
                <a:off x="10523587" y="151469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8C4AC8A5-F285-4501-BF9F-A06C7A5F6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587" y="1514695"/>
                <a:ext cx="9445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11EBDC8F-0D9A-4FC2-91CE-24B31A048989}"/>
                  </a:ext>
                </a:extLst>
              </p:cNvPr>
              <p:cNvSpPr txBox="1"/>
              <p:nvPr/>
            </p:nvSpPr>
            <p:spPr>
              <a:xfrm>
                <a:off x="10523586" y="46825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11EBDC8F-0D9A-4FC2-91CE-24B31A04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586" y="468256"/>
                <a:ext cx="94454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0BB1D822-613B-4E35-B6F0-5ABB21B8FBDE}"/>
                  </a:ext>
                </a:extLst>
              </p:cNvPr>
              <p:cNvSpPr txBox="1"/>
              <p:nvPr/>
            </p:nvSpPr>
            <p:spPr>
              <a:xfrm>
                <a:off x="10523588" y="99147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0BB1D822-613B-4E35-B6F0-5ABB21B8F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588" y="991476"/>
                <a:ext cx="94454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F6C2E2F4-5EB3-4752-978B-0A6F11E41823}"/>
                  </a:ext>
                </a:extLst>
              </p:cNvPr>
              <p:cNvSpPr txBox="1"/>
              <p:nvPr/>
            </p:nvSpPr>
            <p:spPr>
              <a:xfrm>
                <a:off x="11471688" y="74158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F6C2E2F4-5EB3-4752-978B-0A6F11E41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688" y="741588"/>
                <a:ext cx="9445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zövegdoboz 31">
                <a:extLst>
                  <a:ext uri="{FF2B5EF4-FFF2-40B4-BE49-F238E27FC236}">
                    <a16:creationId xmlns:a16="http://schemas.microsoft.com/office/drawing/2014/main" id="{2983749A-82E1-4581-A7D7-F0E5AAF69FDF}"/>
                  </a:ext>
                </a:extLst>
              </p:cNvPr>
              <p:cNvSpPr txBox="1"/>
              <p:nvPr/>
            </p:nvSpPr>
            <p:spPr>
              <a:xfrm>
                <a:off x="11471688" y="125308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2" name="Szövegdoboz 31">
                <a:extLst>
                  <a:ext uri="{FF2B5EF4-FFF2-40B4-BE49-F238E27FC236}">
                    <a16:creationId xmlns:a16="http://schemas.microsoft.com/office/drawing/2014/main" id="{2983749A-82E1-4581-A7D7-F0E5AAF69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688" y="1253085"/>
                <a:ext cx="94454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216F02B2-0702-46F3-AE21-196E470254AF}"/>
              </a:ext>
            </a:extLst>
          </p:cNvPr>
          <p:cNvCxnSpPr>
            <a:cxnSpLocks/>
          </p:cNvCxnSpPr>
          <p:nvPr/>
        </p:nvCxnSpPr>
        <p:spPr>
          <a:xfrm>
            <a:off x="10208874" y="1254837"/>
            <a:ext cx="495805" cy="1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41F6B098-8160-4BF0-9178-CC2D74548AC0}"/>
              </a:ext>
            </a:extLst>
          </p:cNvPr>
          <p:cNvCxnSpPr>
            <a:cxnSpLocks/>
          </p:cNvCxnSpPr>
          <p:nvPr/>
        </p:nvCxnSpPr>
        <p:spPr>
          <a:xfrm flipV="1">
            <a:off x="10208874" y="839153"/>
            <a:ext cx="495805" cy="415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>
            <a:extLst>
              <a:ext uri="{FF2B5EF4-FFF2-40B4-BE49-F238E27FC236}">
                <a16:creationId xmlns:a16="http://schemas.microsoft.com/office/drawing/2014/main" id="{1AC9C998-9C20-4F47-B69E-83C0E2B2949E}"/>
              </a:ext>
            </a:extLst>
          </p:cNvPr>
          <p:cNvCxnSpPr>
            <a:cxnSpLocks/>
          </p:cNvCxnSpPr>
          <p:nvPr/>
        </p:nvCxnSpPr>
        <p:spPr>
          <a:xfrm>
            <a:off x="10208874" y="1254837"/>
            <a:ext cx="495805" cy="41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5E96DD64-51C7-46F8-A9F7-8A93CF00EC6B}"/>
              </a:ext>
            </a:extLst>
          </p:cNvPr>
          <p:cNvCxnSpPr>
            <a:cxnSpLocks/>
          </p:cNvCxnSpPr>
          <p:nvPr/>
        </p:nvCxnSpPr>
        <p:spPr>
          <a:xfrm flipV="1">
            <a:off x="11354294" y="1049056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>
            <a:extLst>
              <a:ext uri="{FF2B5EF4-FFF2-40B4-BE49-F238E27FC236}">
                <a16:creationId xmlns:a16="http://schemas.microsoft.com/office/drawing/2014/main" id="{1BC5D774-DD4D-45B5-B884-11FCB5D7FCD2}"/>
              </a:ext>
            </a:extLst>
          </p:cNvPr>
          <p:cNvCxnSpPr>
            <a:cxnSpLocks/>
          </p:cNvCxnSpPr>
          <p:nvPr/>
        </p:nvCxnSpPr>
        <p:spPr>
          <a:xfrm>
            <a:off x="11339307" y="1285139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zövegdoboz 43">
                <a:extLst>
                  <a:ext uri="{FF2B5EF4-FFF2-40B4-BE49-F238E27FC236}">
                    <a16:creationId xmlns:a16="http://schemas.microsoft.com/office/drawing/2014/main" id="{4F940D75-8888-4F64-8018-65C5BAC6C519}"/>
                  </a:ext>
                </a:extLst>
              </p:cNvPr>
              <p:cNvSpPr txBox="1"/>
              <p:nvPr/>
            </p:nvSpPr>
            <p:spPr>
              <a:xfrm>
                <a:off x="11339307" y="4883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4" name="Szövegdoboz 43">
                <a:extLst>
                  <a:ext uri="{FF2B5EF4-FFF2-40B4-BE49-F238E27FC236}">
                    <a16:creationId xmlns:a16="http://schemas.microsoft.com/office/drawing/2014/main" id="{4F940D75-8888-4F64-8018-65C5BAC6C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307" y="48833"/>
                <a:ext cx="94454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BF7EBC58-D3E7-48A0-8619-D608B5FA4C3F}"/>
                  </a:ext>
                </a:extLst>
              </p:cNvPr>
              <p:cNvSpPr txBox="1"/>
              <p:nvPr/>
            </p:nvSpPr>
            <p:spPr>
              <a:xfrm>
                <a:off x="11339307" y="56033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BF7EBC58-D3E7-48A0-8619-D608B5FA4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307" y="560331"/>
                <a:ext cx="94454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Egyenes összekötő nyíllal 47">
            <a:extLst>
              <a:ext uri="{FF2B5EF4-FFF2-40B4-BE49-F238E27FC236}">
                <a16:creationId xmlns:a16="http://schemas.microsoft.com/office/drawing/2014/main" id="{7F5CAB91-E614-4AB6-AE28-7FDBB861F8FB}"/>
              </a:ext>
            </a:extLst>
          </p:cNvPr>
          <p:cNvCxnSpPr>
            <a:cxnSpLocks/>
          </p:cNvCxnSpPr>
          <p:nvPr/>
        </p:nvCxnSpPr>
        <p:spPr>
          <a:xfrm flipV="1">
            <a:off x="11221913" y="356301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>
            <a:extLst>
              <a:ext uri="{FF2B5EF4-FFF2-40B4-BE49-F238E27FC236}">
                <a16:creationId xmlns:a16="http://schemas.microsoft.com/office/drawing/2014/main" id="{8EEA0F62-3030-4D18-82FF-5755E4C5E6A9}"/>
              </a:ext>
            </a:extLst>
          </p:cNvPr>
          <p:cNvCxnSpPr>
            <a:cxnSpLocks/>
          </p:cNvCxnSpPr>
          <p:nvPr/>
        </p:nvCxnSpPr>
        <p:spPr>
          <a:xfrm>
            <a:off x="11206926" y="59238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8D778EE0-7BDA-4A99-A1D6-E8D1B6051505}"/>
                  </a:ext>
                </a:extLst>
              </p:cNvPr>
              <p:cNvSpPr txBox="1"/>
              <p:nvPr/>
            </p:nvSpPr>
            <p:spPr>
              <a:xfrm>
                <a:off x="11222371" y="136640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8D778EE0-7BDA-4A99-A1D6-E8D1B6051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371" y="1366403"/>
                <a:ext cx="94454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F65EC034-E427-4184-A42C-1B763C789ED9}"/>
                  </a:ext>
                </a:extLst>
              </p:cNvPr>
              <p:cNvSpPr txBox="1"/>
              <p:nvPr/>
            </p:nvSpPr>
            <p:spPr>
              <a:xfrm>
                <a:off x="11222371" y="187790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F65EC034-E427-4184-A42C-1B763C789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371" y="1877901"/>
                <a:ext cx="94454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gyenes összekötő nyíllal 55">
            <a:extLst>
              <a:ext uri="{FF2B5EF4-FFF2-40B4-BE49-F238E27FC236}">
                <a16:creationId xmlns:a16="http://schemas.microsoft.com/office/drawing/2014/main" id="{6B3C284C-ACF6-4CC6-B202-1360780D397F}"/>
              </a:ext>
            </a:extLst>
          </p:cNvPr>
          <p:cNvCxnSpPr>
            <a:cxnSpLocks/>
          </p:cNvCxnSpPr>
          <p:nvPr/>
        </p:nvCxnSpPr>
        <p:spPr>
          <a:xfrm flipV="1">
            <a:off x="11104977" y="1673871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0CA5818E-ADCB-4259-8E6B-2E3BD0EDF609}"/>
              </a:ext>
            </a:extLst>
          </p:cNvPr>
          <p:cNvCxnSpPr>
            <a:cxnSpLocks/>
          </p:cNvCxnSpPr>
          <p:nvPr/>
        </p:nvCxnSpPr>
        <p:spPr>
          <a:xfrm>
            <a:off x="11089990" y="190995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Szövegdoboz 61">
                <a:extLst>
                  <a:ext uri="{FF2B5EF4-FFF2-40B4-BE49-F238E27FC236}">
                    <a16:creationId xmlns:a16="http://schemas.microsoft.com/office/drawing/2014/main" id="{53A55918-ECC3-40F3-ACF8-8B25C24FEF3D}"/>
                  </a:ext>
                </a:extLst>
              </p:cNvPr>
              <p:cNvSpPr txBox="1"/>
              <p:nvPr/>
            </p:nvSpPr>
            <p:spPr>
              <a:xfrm>
                <a:off x="9490070" y="94768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2" name="Szövegdoboz 61">
                <a:extLst>
                  <a:ext uri="{FF2B5EF4-FFF2-40B4-BE49-F238E27FC236}">
                    <a16:creationId xmlns:a16="http://schemas.microsoft.com/office/drawing/2014/main" id="{53A55918-ECC3-40F3-ACF8-8B25C24FE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070" y="947682"/>
                <a:ext cx="94454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Szövegdoboz 63">
            <a:extLst>
              <a:ext uri="{FF2B5EF4-FFF2-40B4-BE49-F238E27FC236}">
                <a16:creationId xmlns:a16="http://schemas.microsoft.com/office/drawing/2014/main" id="{0013FAD6-D3B4-45F2-81F9-CC0DAA8E7B96}"/>
              </a:ext>
            </a:extLst>
          </p:cNvPr>
          <p:cNvSpPr txBox="1"/>
          <p:nvPr/>
        </p:nvSpPr>
        <p:spPr>
          <a:xfrm>
            <a:off x="9962054" y="1185917"/>
            <a:ext cx="34333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4779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6">
            <a:extLst>
              <a:ext uri="{FF2B5EF4-FFF2-40B4-BE49-F238E27FC236}">
                <a16:creationId xmlns:a16="http://schemas.microsoft.com/office/drawing/2014/main" id="{423997D9-2130-4413-BA24-FA86E8AEB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63" y="452350"/>
            <a:ext cx="5696371" cy="3117083"/>
          </a:xfrm>
          <a:prstGeom prst="rect">
            <a:avLst/>
          </a:prstGeom>
        </p:spPr>
      </p:pic>
      <p:pic>
        <p:nvPicPr>
          <p:cNvPr id="11" name="Kép 8">
            <a:extLst>
              <a:ext uri="{FF2B5EF4-FFF2-40B4-BE49-F238E27FC236}">
                <a16:creationId xmlns:a16="http://schemas.microsoft.com/office/drawing/2014/main" id="{54DEB562-B145-4179-9557-AF4BD58A1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58" y="3657258"/>
            <a:ext cx="5697125" cy="3103702"/>
          </a:xfrm>
          <a:prstGeom prst="rect">
            <a:avLst/>
          </a:prstGeom>
        </p:spPr>
      </p:pic>
      <p:pic>
        <p:nvPicPr>
          <p:cNvPr id="13" name="Kép 10">
            <a:extLst>
              <a:ext uri="{FF2B5EF4-FFF2-40B4-BE49-F238E27FC236}">
                <a16:creationId xmlns:a16="http://schemas.microsoft.com/office/drawing/2014/main" id="{C1185AD8-46B7-4D1E-8F2D-372B4A485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866" y="455498"/>
            <a:ext cx="5730375" cy="3119269"/>
          </a:xfrm>
          <a:prstGeom prst="rect">
            <a:avLst/>
          </a:prstGeom>
        </p:spPr>
      </p:pic>
      <p:pic>
        <p:nvPicPr>
          <p:cNvPr id="25" name="Kép 12">
            <a:extLst>
              <a:ext uri="{FF2B5EF4-FFF2-40B4-BE49-F238E27FC236}">
                <a16:creationId xmlns:a16="http://schemas.microsoft.com/office/drawing/2014/main" id="{0814C2CC-6F26-4A25-9AEB-0318D1135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135" y="3661152"/>
            <a:ext cx="5721617" cy="3101753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B0CE813-9E71-4E30-AB7F-6BFB4A7B6063}"/>
              </a:ext>
            </a:extLst>
          </p:cNvPr>
          <p:cNvSpPr/>
          <p:nvPr/>
        </p:nvSpPr>
        <p:spPr>
          <a:xfrm>
            <a:off x="427452" y="41105"/>
            <a:ext cx="11614005" cy="3267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C2F8AB6-E718-4D78-B465-DBFBA639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226A676-A5ED-4A03-914F-7B2AAA35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12</a:t>
            </a:fld>
            <a:endParaRPr lang="en-US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A1A229BD-3874-4A73-AE0E-C9BF3055032A}"/>
              </a:ext>
            </a:extLst>
          </p:cNvPr>
          <p:cNvSpPr txBox="1"/>
          <p:nvPr/>
        </p:nvSpPr>
        <p:spPr>
          <a:xfrm>
            <a:off x="6858626" y="-1521"/>
            <a:ext cx="51613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err="1">
                <a:solidFill>
                  <a:srgbClr val="FF0000"/>
                </a:solidFill>
              </a:rPr>
              <a:t>Default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hu-HU" err="1">
                <a:solidFill>
                  <a:schemeClr val="accent3">
                    <a:lumMod val="75000"/>
                  </a:schemeClr>
                </a:solidFill>
              </a:rPr>
              <a:t>Default</a:t>
            </a: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 – FTM</a:t>
            </a: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hu-HU" err="1">
                <a:solidFill>
                  <a:srgbClr val="0070C0"/>
                </a:solidFill>
              </a:rPr>
              <a:t>OnMer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hu-HU" err="1">
                <a:solidFill>
                  <a:srgbClr val="00B050"/>
                </a:solidFill>
              </a:rPr>
              <a:t>OnMer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hu-HU" dirty="0">
                <a:solidFill>
                  <a:srgbClr val="00B050"/>
                </a:solidFill>
              </a:rPr>
              <a:t>–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hu-HU" dirty="0">
                <a:solidFill>
                  <a:srgbClr val="00B050"/>
                </a:solidFill>
              </a:rPr>
              <a:t>FTM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68287A2-430B-48AF-823A-597F541CB028}"/>
              </a:ext>
            </a:extLst>
          </p:cNvPr>
          <p:cNvSpPr txBox="1"/>
          <p:nvPr/>
        </p:nvSpPr>
        <p:spPr>
          <a:xfrm>
            <a:off x="1346921" y="8222"/>
            <a:ext cx="388640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60000 </a:t>
            </a:r>
            <a:r>
              <a:rPr lang="hu-HU" dirty="0" err="1">
                <a:solidFill>
                  <a:schemeClr val="bg1"/>
                </a:solidFill>
              </a:rPr>
              <a:t>events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04E9229-1FE2-4D79-A783-23E996DC3AD9}"/>
              </a:ext>
            </a:extLst>
          </p:cNvPr>
          <p:cNvSpPr txBox="1"/>
          <p:nvPr/>
        </p:nvSpPr>
        <p:spPr>
          <a:xfrm>
            <a:off x="3932026" y="1832100"/>
            <a:ext cx="14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Reconstructed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27F02759-2B57-40D7-880D-9113A3874506}"/>
              </a:ext>
            </a:extLst>
          </p:cNvPr>
          <p:cNvSpPr txBox="1"/>
          <p:nvPr/>
        </p:nvSpPr>
        <p:spPr>
          <a:xfrm>
            <a:off x="7380720" y="1832399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Full truth match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F8D443D-162E-44BD-924A-D915F14733FB}"/>
              </a:ext>
            </a:extLst>
          </p:cNvPr>
          <p:cNvSpPr txBox="1"/>
          <p:nvPr/>
        </p:nvSpPr>
        <p:spPr>
          <a:xfrm>
            <a:off x="7384612" y="4675465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OnMer</a:t>
            </a:r>
            <a:r>
              <a:rPr lang="en-US" dirty="0">
                <a:solidFill>
                  <a:schemeClr val="bg1"/>
                </a:solidFill>
              </a:rPr>
              <a:t> algorithm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BF834A0D-357D-4D61-8B79-798D3C3BF7E8}"/>
              </a:ext>
            </a:extLst>
          </p:cNvPr>
          <p:cNvSpPr txBox="1"/>
          <p:nvPr/>
        </p:nvSpPr>
        <p:spPr>
          <a:xfrm>
            <a:off x="3741284" y="464918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Default algorithm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9A4DE62-CB57-4858-B072-1703DBF747BF}"/>
              </a:ext>
            </a:extLst>
          </p:cNvPr>
          <p:cNvSpPr txBox="1"/>
          <p:nvPr/>
        </p:nvSpPr>
        <p:spPr>
          <a:xfrm>
            <a:off x="3741284" y="4996209"/>
            <a:ext cx="195117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Significance: 16.68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BAFFCE1-92DD-4F98-AEFE-39205B0F8B95}"/>
              </a:ext>
            </a:extLst>
          </p:cNvPr>
          <p:cNvSpPr txBox="1"/>
          <p:nvPr/>
        </p:nvSpPr>
        <p:spPr>
          <a:xfrm>
            <a:off x="7384612" y="5040002"/>
            <a:ext cx="200247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Significance: 23.09</a:t>
            </a:r>
          </a:p>
        </p:txBody>
      </p:sp>
    </p:spTree>
    <p:extLst>
      <p:ext uri="{BB962C8B-B14F-4D97-AF65-F5344CB8AC3E}">
        <p14:creationId xmlns:p14="http://schemas.microsoft.com/office/powerpoint/2010/main" val="335417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ACBACF3-0E0A-4DCA-A4E0-E0F0A934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– JLU </a:t>
            </a:r>
            <a:r>
              <a:rPr lang="en-US" dirty="0" err="1"/>
              <a:t>Gießen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148AEE5-3DDF-4790-8BEE-52A63BDA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07405105-C572-427E-9BD5-CC0AC1E7A76F}"/>
                  </a:ext>
                </a:extLst>
              </p:cNvPr>
              <p:cNvSpPr txBox="1"/>
              <p:nvPr/>
            </p:nvSpPr>
            <p:spPr>
              <a:xfrm>
                <a:off x="1640280" y="212610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07405105-C572-427E-9BD5-CC0AC1E7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280" y="2126103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74537281-067C-41F6-B73A-423ECA083D26}"/>
              </a:ext>
            </a:extLst>
          </p:cNvPr>
          <p:cNvCxnSpPr>
            <a:cxnSpLocks/>
          </p:cNvCxnSpPr>
          <p:nvPr/>
        </p:nvCxnSpPr>
        <p:spPr>
          <a:xfrm flipV="1">
            <a:off x="2427441" y="2182858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CFF15C3B-80EB-4755-AE02-3A4D035267AD}"/>
              </a:ext>
            </a:extLst>
          </p:cNvPr>
          <p:cNvCxnSpPr>
            <a:cxnSpLocks/>
          </p:cNvCxnSpPr>
          <p:nvPr/>
        </p:nvCxnSpPr>
        <p:spPr>
          <a:xfrm>
            <a:off x="2412454" y="2418941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E22FDB8-452F-40E8-9406-948E9D7148CB}"/>
                  </a:ext>
                </a:extLst>
              </p:cNvPr>
              <p:cNvSpPr txBox="1"/>
              <p:nvPr/>
            </p:nvSpPr>
            <p:spPr>
              <a:xfrm>
                <a:off x="2552428" y="174072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E22FDB8-452F-40E8-9406-948E9D714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28" y="1740723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D363B7D-96FA-4950-8EC9-54BA6E43921C}"/>
                  </a:ext>
                </a:extLst>
              </p:cNvPr>
              <p:cNvSpPr txBox="1"/>
              <p:nvPr/>
            </p:nvSpPr>
            <p:spPr>
              <a:xfrm>
                <a:off x="2569944" y="241513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D363B7D-96FA-4950-8EC9-54BA6E439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944" y="2415137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1">
            <a:extLst>
              <a:ext uri="{FF2B5EF4-FFF2-40B4-BE49-F238E27FC236}">
                <a16:creationId xmlns:a16="http://schemas.microsoft.com/office/drawing/2014/main" id="{70B20F44-EF6D-40CA-88C7-CE81880B4514}"/>
              </a:ext>
            </a:extLst>
          </p:cNvPr>
          <p:cNvSpPr txBox="1"/>
          <p:nvPr/>
        </p:nvSpPr>
        <p:spPr>
          <a:xfrm>
            <a:off x="3041928" y="2662130"/>
            <a:ext cx="44844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/>
              <a:t>c1 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17EAB33-41B9-4F9F-8608-FA434D02A251}"/>
              </a:ext>
            </a:extLst>
          </p:cNvPr>
          <p:cNvSpPr txBox="1"/>
          <p:nvPr/>
        </p:nvSpPr>
        <p:spPr>
          <a:xfrm>
            <a:off x="2887012" y="2393352"/>
            <a:ext cx="34333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~</a:t>
            </a:r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E00FA666-BCB2-4A58-9D59-540F4532FFA8}"/>
              </a:ext>
            </a:extLst>
          </p:cNvPr>
          <p:cNvCxnSpPr>
            <a:cxnSpLocks/>
          </p:cNvCxnSpPr>
          <p:nvPr/>
        </p:nvCxnSpPr>
        <p:spPr>
          <a:xfrm flipV="1">
            <a:off x="3259510" y="1797479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BCCFFB63-43FE-45FF-ADE4-1591166E9411}"/>
              </a:ext>
            </a:extLst>
          </p:cNvPr>
          <p:cNvCxnSpPr>
            <a:cxnSpLocks/>
          </p:cNvCxnSpPr>
          <p:nvPr/>
        </p:nvCxnSpPr>
        <p:spPr>
          <a:xfrm>
            <a:off x="3244523" y="2033562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D1D55373-AF54-497E-9547-B72DF3567EF8}"/>
                  </a:ext>
                </a:extLst>
              </p:cNvPr>
              <p:cNvSpPr txBox="1"/>
              <p:nvPr/>
            </p:nvSpPr>
            <p:spPr>
              <a:xfrm>
                <a:off x="3359388" y="138490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D1D55373-AF54-497E-9547-B72DF3567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88" y="1384908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125CD720-4B59-4799-A2A7-ED16B6E88531}"/>
                  </a:ext>
                </a:extLst>
              </p:cNvPr>
              <p:cNvSpPr txBox="1"/>
              <p:nvPr/>
            </p:nvSpPr>
            <p:spPr>
              <a:xfrm>
                <a:off x="3359388" y="189640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125CD720-4B59-4799-A2A7-ED16B6E88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88" y="1896406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7647D4DE-DCFD-4EC6-8AC5-2BE9590F2C0C}"/>
              </a:ext>
            </a:extLst>
          </p:cNvPr>
          <p:cNvCxnSpPr>
            <a:cxnSpLocks/>
          </p:cNvCxnSpPr>
          <p:nvPr/>
        </p:nvCxnSpPr>
        <p:spPr>
          <a:xfrm flipV="1">
            <a:off x="3460958" y="255072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6482A9BB-7574-4607-BEA6-E83989526C16}"/>
              </a:ext>
            </a:extLst>
          </p:cNvPr>
          <p:cNvCxnSpPr>
            <a:cxnSpLocks/>
          </p:cNvCxnSpPr>
          <p:nvPr/>
        </p:nvCxnSpPr>
        <p:spPr>
          <a:xfrm>
            <a:off x="3445971" y="278680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3AC35FE3-9D29-4E23-A50D-70E099CFEEED}"/>
              </a:ext>
            </a:extLst>
          </p:cNvPr>
          <p:cNvCxnSpPr>
            <a:cxnSpLocks/>
          </p:cNvCxnSpPr>
          <p:nvPr/>
        </p:nvCxnSpPr>
        <p:spPr>
          <a:xfrm flipV="1">
            <a:off x="4313507" y="2234773"/>
            <a:ext cx="644701" cy="216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FB845C48-4BED-4801-B009-4E0C7004CF16}"/>
              </a:ext>
            </a:extLst>
          </p:cNvPr>
          <p:cNvCxnSpPr>
            <a:cxnSpLocks/>
          </p:cNvCxnSpPr>
          <p:nvPr/>
        </p:nvCxnSpPr>
        <p:spPr>
          <a:xfrm flipV="1">
            <a:off x="4295990" y="1658470"/>
            <a:ext cx="565873" cy="818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FE85A205-851E-4C8A-B39E-DCEFABF17DE8}"/>
              </a:ext>
            </a:extLst>
          </p:cNvPr>
          <p:cNvCxnSpPr>
            <a:cxnSpLocks/>
          </p:cNvCxnSpPr>
          <p:nvPr/>
        </p:nvCxnSpPr>
        <p:spPr>
          <a:xfrm>
            <a:off x="4313507" y="2459533"/>
            <a:ext cx="644701" cy="203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BB90E457-C065-4702-8E81-C462C135628D}"/>
              </a:ext>
            </a:extLst>
          </p:cNvPr>
          <p:cNvCxnSpPr>
            <a:cxnSpLocks/>
          </p:cNvCxnSpPr>
          <p:nvPr/>
        </p:nvCxnSpPr>
        <p:spPr>
          <a:xfrm>
            <a:off x="5049231" y="3239049"/>
            <a:ext cx="592149" cy="239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50D177A7-51E4-48AC-AFB7-F0DB0A6FF3CB}"/>
              </a:ext>
            </a:extLst>
          </p:cNvPr>
          <p:cNvCxnSpPr>
            <a:cxnSpLocks/>
          </p:cNvCxnSpPr>
          <p:nvPr/>
        </p:nvCxnSpPr>
        <p:spPr>
          <a:xfrm flipV="1">
            <a:off x="5022954" y="3138676"/>
            <a:ext cx="618426" cy="82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4400733E-CEF0-4A32-BD3F-E6BDCFC8F4E9}"/>
              </a:ext>
            </a:extLst>
          </p:cNvPr>
          <p:cNvCxnSpPr>
            <a:cxnSpLocks/>
          </p:cNvCxnSpPr>
          <p:nvPr/>
        </p:nvCxnSpPr>
        <p:spPr>
          <a:xfrm>
            <a:off x="5022954" y="3230292"/>
            <a:ext cx="583391" cy="878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8DF4A641-0240-46A0-8EC8-4AC4EBC4A6B1}"/>
                  </a:ext>
                </a:extLst>
              </p:cNvPr>
              <p:cNvSpPr txBox="1"/>
              <p:nvPr/>
            </p:nvSpPr>
            <p:spPr>
              <a:xfrm>
                <a:off x="4689529" y="116495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8DF4A641-0240-46A0-8EC8-4AC4EBC4A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529" y="1164951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DBDE0378-BEE0-4036-9F02-4E03673C103B}"/>
                  </a:ext>
                </a:extLst>
              </p:cNvPr>
              <p:cNvSpPr txBox="1"/>
              <p:nvPr/>
            </p:nvSpPr>
            <p:spPr>
              <a:xfrm>
                <a:off x="5505250" y="125702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DBDE0378-BEE0-4036-9F02-4E03673C1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50" y="1257026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3A631A77-C537-47D0-B7C2-58524EE74A52}"/>
              </a:ext>
            </a:extLst>
          </p:cNvPr>
          <p:cNvCxnSpPr>
            <a:cxnSpLocks/>
          </p:cNvCxnSpPr>
          <p:nvPr/>
        </p:nvCxnSpPr>
        <p:spPr>
          <a:xfrm flipV="1">
            <a:off x="5387856" y="1052997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CDD8B0B9-9D5D-4945-BBDD-CB57E295B963}"/>
              </a:ext>
            </a:extLst>
          </p:cNvPr>
          <p:cNvCxnSpPr>
            <a:cxnSpLocks/>
          </p:cNvCxnSpPr>
          <p:nvPr/>
        </p:nvCxnSpPr>
        <p:spPr>
          <a:xfrm>
            <a:off x="5372869" y="1289080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D56BAED6-9800-4C8E-8A72-18116B48C379}"/>
                  </a:ext>
                </a:extLst>
              </p:cNvPr>
              <p:cNvSpPr txBox="1"/>
              <p:nvPr/>
            </p:nvSpPr>
            <p:spPr>
              <a:xfrm>
                <a:off x="5530356" y="393267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D56BAED6-9800-4C8E-8A72-18116B48C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356" y="3932676"/>
                <a:ext cx="9445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720DDBE5-C1D6-4C49-994C-6B66F0D4D9DE}"/>
                  </a:ext>
                </a:extLst>
              </p:cNvPr>
              <p:cNvSpPr txBox="1"/>
              <p:nvPr/>
            </p:nvSpPr>
            <p:spPr>
              <a:xfrm>
                <a:off x="6346077" y="351325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720DDBE5-C1D6-4C49-994C-6B66F0D4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077" y="3513253"/>
                <a:ext cx="9445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zövegdoboz 31">
                <a:extLst>
                  <a:ext uri="{FF2B5EF4-FFF2-40B4-BE49-F238E27FC236}">
                    <a16:creationId xmlns:a16="http://schemas.microsoft.com/office/drawing/2014/main" id="{12F8EBE0-0030-4A82-8F3F-8DD6FBEA81D4}"/>
                  </a:ext>
                </a:extLst>
              </p:cNvPr>
              <p:cNvSpPr txBox="1"/>
              <p:nvPr/>
            </p:nvSpPr>
            <p:spPr>
              <a:xfrm>
                <a:off x="6346077" y="402475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2" name="Szövegdoboz 31">
                <a:extLst>
                  <a:ext uri="{FF2B5EF4-FFF2-40B4-BE49-F238E27FC236}">
                    <a16:creationId xmlns:a16="http://schemas.microsoft.com/office/drawing/2014/main" id="{12F8EBE0-0030-4A82-8F3F-8DD6FBEA8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077" y="4024751"/>
                <a:ext cx="94454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EBCCFF71-1163-4612-9D40-DC2224CAB97A}"/>
              </a:ext>
            </a:extLst>
          </p:cNvPr>
          <p:cNvCxnSpPr>
            <a:cxnSpLocks/>
          </p:cNvCxnSpPr>
          <p:nvPr/>
        </p:nvCxnSpPr>
        <p:spPr>
          <a:xfrm flipV="1">
            <a:off x="6228683" y="3820721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C55EF12F-1139-4050-ACD1-4317E4031E75}"/>
              </a:ext>
            </a:extLst>
          </p:cNvPr>
          <p:cNvCxnSpPr>
            <a:cxnSpLocks/>
          </p:cNvCxnSpPr>
          <p:nvPr/>
        </p:nvCxnSpPr>
        <p:spPr>
          <a:xfrm>
            <a:off x="6213696" y="4056804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521D8AE3-AA21-4AAD-A86B-B62F88F50432}"/>
                  </a:ext>
                </a:extLst>
              </p:cNvPr>
              <p:cNvSpPr txBox="1"/>
              <p:nvPr/>
            </p:nvSpPr>
            <p:spPr>
              <a:xfrm>
                <a:off x="4164012" y="454577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521D8AE3-AA21-4AAD-A86B-B62F88F50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012" y="4545779"/>
                <a:ext cx="94454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46DE8637-8A4D-44CA-B1EB-FD827DF67857}"/>
              </a:ext>
            </a:extLst>
          </p:cNvPr>
          <p:cNvCxnSpPr>
            <a:cxnSpLocks/>
          </p:cNvCxnSpPr>
          <p:nvPr/>
        </p:nvCxnSpPr>
        <p:spPr>
          <a:xfrm>
            <a:off x="4336819" y="3145317"/>
            <a:ext cx="284546" cy="62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>
            <a:extLst>
              <a:ext uri="{FF2B5EF4-FFF2-40B4-BE49-F238E27FC236}">
                <a16:creationId xmlns:a16="http://schemas.microsoft.com/office/drawing/2014/main" id="{683B9B35-B651-422D-876E-C6E772B6C858}"/>
              </a:ext>
            </a:extLst>
          </p:cNvPr>
          <p:cNvCxnSpPr>
            <a:cxnSpLocks/>
          </p:cNvCxnSpPr>
          <p:nvPr/>
        </p:nvCxnSpPr>
        <p:spPr>
          <a:xfrm>
            <a:off x="4339349" y="3145906"/>
            <a:ext cx="220706" cy="1392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zövegdoboz 37">
                <a:extLst>
                  <a:ext uri="{FF2B5EF4-FFF2-40B4-BE49-F238E27FC236}">
                    <a16:creationId xmlns:a16="http://schemas.microsoft.com/office/drawing/2014/main" id="{ACE17390-450C-47E7-9783-2C7ED21087E2}"/>
                  </a:ext>
                </a:extLst>
              </p:cNvPr>
              <p:cNvSpPr txBox="1"/>
              <p:nvPr/>
            </p:nvSpPr>
            <p:spPr>
              <a:xfrm>
                <a:off x="5058559" y="433656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Szövegdoboz 37">
                <a:extLst>
                  <a:ext uri="{FF2B5EF4-FFF2-40B4-BE49-F238E27FC236}">
                    <a16:creationId xmlns:a16="http://schemas.microsoft.com/office/drawing/2014/main" id="{ACE17390-450C-47E7-9783-2C7ED2108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559" y="4336562"/>
                <a:ext cx="9445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5EB7E656-3324-4E53-AD54-D4AA0D937551}"/>
              </a:ext>
            </a:extLst>
          </p:cNvPr>
          <p:cNvCxnSpPr>
            <a:cxnSpLocks/>
          </p:cNvCxnSpPr>
          <p:nvPr/>
        </p:nvCxnSpPr>
        <p:spPr>
          <a:xfrm flipV="1">
            <a:off x="4941165" y="464403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85D90087-042F-4E98-894A-A154C599CB5C}"/>
              </a:ext>
            </a:extLst>
          </p:cNvPr>
          <p:cNvCxnSpPr>
            <a:cxnSpLocks/>
          </p:cNvCxnSpPr>
          <p:nvPr/>
        </p:nvCxnSpPr>
        <p:spPr>
          <a:xfrm>
            <a:off x="4926178" y="488011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C02FEF9D-8FEB-4A19-9900-37C7040AF06B}"/>
                  </a:ext>
                </a:extLst>
              </p:cNvPr>
              <p:cNvSpPr txBox="1"/>
              <p:nvPr/>
            </p:nvSpPr>
            <p:spPr>
              <a:xfrm>
                <a:off x="8001495" y="2619998"/>
                <a:ext cx="1238672" cy="37234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5 GeV</a:t>
                </a:r>
              </a:p>
            </p:txBody>
          </p:sp>
        </mc:Choice>
        <mc:Fallback xmlns="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C02FEF9D-8FEB-4A19-9900-37C7040AF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495" y="2619998"/>
                <a:ext cx="1238672" cy="372346"/>
              </a:xfrm>
              <a:prstGeom prst="rect">
                <a:avLst/>
              </a:prstGeom>
              <a:blipFill>
                <a:blip r:embed="rId14"/>
                <a:stretch>
                  <a:fillRect t="-8197" r="-344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zövegdoboz 41">
                <a:extLst>
                  <a:ext uri="{FF2B5EF4-FFF2-40B4-BE49-F238E27FC236}">
                    <a16:creationId xmlns:a16="http://schemas.microsoft.com/office/drawing/2014/main" id="{520818FC-86E9-4BAC-B280-6F1EB847A469}"/>
                  </a:ext>
                </a:extLst>
              </p:cNvPr>
              <p:cNvSpPr txBox="1"/>
              <p:nvPr/>
            </p:nvSpPr>
            <p:spPr>
              <a:xfrm>
                <a:off x="3846842" y="2314209"/>
                <a:ext cx="5255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Szövegdoboz 41">
                <a:extLst>
                  <a:ext uri="{FF2B5EF4-FFF2-40B4-BE49-F238E27FC236}">
                    <a16:creationId xmlns:a16="http://schemas.microsoft.com/office/drawing/2014/main" id="{520818FC-86E9-4BAC-B280-6F1EB847A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842" y="2314209"/>
                <a:ext cx="525528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4756A0C7-28AE-45A9-8830-744EB38821C3}"/>
                  </a:ext>
                </a:extLst>
              </p:cNvPr>
              <p:cNvSpPr txBox="1"/>
              <p:nvPr/>
            </p:nvSpPr>
            <p:spPr>
              <a:xfrm>
                <a:off x="3839727" y="2851946"/>
                <a:ext cx="652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0∗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4756A0C7-28AE-45A9-8830-744EB3882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727" y="2851946"/>
                <a:ext cx="652165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zövegdoboz 43">
                <a:extLst>
                  <a:ext uri="{FF2B5EF4-FFF2-40B4-BE49-F238E27FC236}">
                    <a16:creationId xmlns:a16="http://schemas.microsoft.com/office/drawing/2014/main" id="{14E64B15-FD1C-4E9D-BFF1-2FD4A3F508F9}"/>
                  </a:ext>
                </a:extLst>
              </p:cNvPr>
              <p:cNvSpPr txBox="1"/>
              <p:nvPr/>
            </p:nvSpPr>
            <p:spPr>
              <a:xfrm>
                <a:off x="4621365" y="3025913"/>
                <a:ext cx="5255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Szövegdoboz 43">
                <a:extLst>
                  <a:ext uri="{FF2B5EF4-FFF2-40B4-BE49-F238E27FC236}">
                    <a16:creationId xmlns:a16="http://schemas.microsoft.com/office/drawing/2014/main" id="{14E64B15-FD1C-4E9D-BFF1-2FD4A3F50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65" y="3025913"/>
                <a:ext cx="525528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62ABF699-9238-4617-B214-4FF10B7C39BF}"/>
                  </a:ext>
                </a:extLst>
              </p:cNvPr>
              <p:cNvSpPr txBox="1"/>
              <p:nvPr/>
            </p:nvSpPr>
            <p:spPr>
              <a:xfrm>
                <a:off x="4806684" y="238173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de-DE" sz="28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62ABF699-9238-4617-B214-4FF10B7C3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684" y="2381735"/>
                <a:ext cx="94454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60D1ED06-9E34-4B2D-9868-F00CA8747266}"/>
                  </a:ext>
                </a:extLst>
              </p:cNvPr>
              <p:cNvSpPr txBox="1"/>
              <p:nvPr/>
            </p:nvSpPr>
            <p:spPr>
              <a:xfrm>
                <a:off x="5532455" y="277535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de-DE" sz="28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60D1ED06-9E34-4B2D-9868-F00CA8747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455" y="2775354"/>
                <a:ext cx="94454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E1E03000-BF86-415C-BCA1-780BE7ADD2CE}"/>
                  </a:ext>
                </a:extLst>
              </p:cNvPr>
              <p:cNvSpPr txBox="1"/>
              <p:nvPr/>
            </p:nvSpPr>
            <p:spPr>
              <a:xfrm>
                <a:off x="5481930" y="333030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de-DE" sz="28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E1E03000-BF86-415C-BCA1-780BE7ADD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30" y="3330301"/>
                <a:ext cx="94454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545FD77E-B84B-45F3-9B5C-3A5A89C76FF4}"/>
                  </a:ext>
                </a:extLst>
              </p:cNvPr>
              <p:cNvSpPr txBox="1"/>
              <p:nvPr/>
            </p:nvSpPr>
            <p:spPr>
              <a:xfrm>
                <a:off x="4794952" y="19417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de-DE" sz="28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545FD77E-B84B-45F3-9B5C-3A5A89C76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952" y="1941752"/>
                <a:ext cx="94454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4BA8AC70-54CF-46C3-8A34-8E9621CC825C}"/>
                  </a:ext>
                </a:extLst>
              </p:cNvPr>
              <p:cNvSpPr txBox="1"/>
              <p:nvPr/>
            </p:nvSpPr>
            <p:spPr>
              <a:xfrm>
                <a:off x="5063988" y="479991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4BA8AC70-54CF-46C3-8A34-8E9621CC8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988" y="4799918"/>
                <a:ext cx="94454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A1B355EA-5753-40D2-A0C6-C3FB48F6D66A}"/>
                  </a:ext>
                </a:extLst>
              </p:cNvPr>
              <p:cNvSpPr txBox="1"/>
              <p:nvPr/>
            </p:nvSpPr>
            <p:spPr>
              <a:xfrm>
                <a:off x="5530325" y="71534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A1B355EA-5753-40D2-A0C6-C3FB48F6D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325" y="715348"/>
                <a:ext cx="94454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91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6">
            <a:extLst>
              <a:ext uri="{FF2B5EF4-FFF2-40B4-BE49-F238E27FC236}">
                <a16:creationId xmlns:a16="http://schemas.microsoft.com/office/drawing/2014/main" id="{687D0866-63BC-4E95-8B92-41C2D719AA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480247"/>
          <a:ext cx="990599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1686982283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780333868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703486402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3376871315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3031270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dirty="0" err="1"/>
                        <a:t>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dirty="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OnMer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85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All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2050114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dirty="0"/>
                        <a:t>431316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dirty="0"/>
                        <a:t>433517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358810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74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FTM </a:t>
                      </a:r>
                      <a:r>
                        <a:rPr lang="hu-HU" dirty="0" err="1"/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0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Significance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0,0154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dirty="0"/>
                        <a:t>0,0305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dirty="0"/>
                        <a:t>0,0289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  <a:r>
                        <a:rPr lang="hu-HU" dirty="0"/>
                        <a:t>,0317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436001"/>
                  </a:ext>
                </a:extLst>
              </a:tr>
            </a:tbl>
          </a:graphicData>
        </a:graphic>
      </p:graphicFrame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7E6B313-458E-4659-8AA5-BFF4C457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– JLU </a:t>
            </a:r>
            <a:r>
              <a:rPr lang="en-US" dirty="0" err="1"/>
              <a:t>Gießen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3CBDC30-DE85-4C64-9A27-899DC1E1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14</a:t>
            </a:fld>
            <a:endParaRPr lang="en-US"/>
          </a:p>
        </p:txBody>
      </p:sp>
      <p:pic>
        <p:nvPicPr>
          <p:cNvPr id="3" name="Kép 6" descr="A képen képernyőkép látható&#10;&#10;A leírás teljesen megbízható">
            <a:extLst>
              <a:ext uri="{FF2B5EF4-FFF2-40B4-BE49-F238E27FC236}">
                <a16:creationId xmlns:a16="http://schemas.microsoft.com/office/drawing/2014/main" id="{89AB5686-19E2-47C6-8A6A-CA6407A9D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24" y="2058714"/>
            <a:ext cx="5178096" cy="387919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C7B9DBD-F672-471E-B5FA-B0294B0C9F1B}"/>
              </a:ext>
            </a:extLst>
          </p:cNvPr>
          <p:cNvSpPr txBox="1"/>
          <p:nvPr/>
        </p:nvSpPr>
        <p:spPr>
          <a:xfrm>
            <a:off x="6633780" y="2236951"/>
            <a:ext cx="4705131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 err="1"/>
              <a:t>Up</a:t>
            </a:r>
            <a:r>
              <a:rPr lang="hu-HU" sz="2400" dirty="0"/>
              <a:t> 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factor</a:t>
            </a:r>
            <a:r>
              <a:rPr lang="hu-HU" sz="2400" dirty="0"/>
              <a:t> of 2 </a:t>
            </a:r>
            <a:r>
              <a:rPr lang="hu-HU" sz="2400" dirty="0" err="1"/>
              <a:t>improvement</a:t>
            </a:r>
            <a:r>
              <a:rPr lang="hu-HU" sz="2400" dirty="0"/>
              <a:t> in </a:t>
            </a:r>
            <a:r>
              <a:rPr lang="hu-HU" sz="2400" dirty="0" err="1"/>
              <a:t>significance</a:t>
            </a:r>
            <a:endParaRPr lang="hu-HU" dirty="0" err="1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9A5475E5-090D-4D3D-BECB-7453073C96A3}"/>
              </a:ext>
            </a:extLst>
          </p:cNvPr>
          <p:cNvSpPr/>
          <p:nvPr/>
        </p:nvSpPr>
        <p:spPr>
          <a:xfrm>
            <a:off x="8837753" y="1549530"/>
            <a:ext cx="1276397" cy="48309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3450C443-BB9A-4B60-B552-55007E1099C0}"/>
              </a:ext>
            </a:extLst>
          </p:cNvPr>
          <p:cNvSpPr/>
          <p:nvPr/>
        </p:nvSpPr>
        <p:spPr>
          <a:xfrm>
            <a:off x="2955464" y="1553034"/>
            <a:ext cx="1276397" cy="48309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136EF8-6839-48E9-B39E-C7612D1C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for the </a:t>
            </a:r>
            <a:r>
              <a:rPr lang="en-US" dirty="0" err="1"/>
              <a:t>timebased</a:t>
            </a:r>
            <a:r>
              <a:rPr lang="en-US" dirty="0"/>
              <a:t> version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E60511-3D36-42EF-AAAB-695121B8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7431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No merging in this case</a:t>
            </a:r>
          </a:p>
          <a:p>
            <a:r>
              <a:rPr lang="en-US" dirty="0"/>
              <a:t>The single photon peak was checked in this case – same improvement</a:t>
            </a:r>
          </a:p>
          <a:p>
            <a:r>
              <a:rPr lang="en-US" dirty="0"/>
              <a:t>It is faster than the master version – 95% time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CA196B8-7A7F-45D1-94F7-5B7FCDBF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– JLU </a:t>
            </a:r>
            <a:r>
              <a:rPr lang="en-US" dirty="0" err="1"/>
              <a:t>Gießen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5AD8593-7E3C-4250-97C5-0D4B0F35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1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136EF8-6839-48E9-B39E-C7612D1C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 previous presentation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E60511-3D36-42EF-AAAB-695121B8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7431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Online algorithm with merging performs the best in case of resonances with many neutral particles in the final state</a:t>
            </a:r>
            <a:endParaRPr lang="hu-HU" dirty="0"/>
          </a:p>
          <a:p>
            <a:r>
              <a:rPr lang="en-US" dirty="0"/>
              <a:t>It performs the same, or a bit better for final states with charged particles</a:t>
            </a:r>
          </a:p>
          <a:p>
            <a:r>
              <a:rPr lang="en-US" dirty="0"/>
              <a:t>It is only 1.8-times slower than the default algorithm and the created files are much smaller</a:t>
            </a:r>
          </a:p>
          <a:p>
            <a:r>
              <a:rPr lang="en-US" dirty="0"/>
              <a:t>The neutral reconstruction and the energy cut can be turned off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CA196B8-7A7F-45D1-94F7-5B7FCDBF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– JLU </a:t>
            </a:r>
            <a:r>
              <a:rPr lang="en-US" dirty="0" err="1"/>
              <a:t>Gießen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5AD8593-7E3C-4250-97C5-0D4B0F35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15D15-5B23-46BE-9D3D-64B41939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Split Offs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1B9293D-0DF9-4CA2-A1ED-AD06309E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– JLU </a:t>
            </a:r>
            <a:r>
              <a:rPr lang="en-US" dirty="0" err="1"/>
              <a:t>Gießen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679A1F9-6462-4A06-8714-05E73151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0857AFC1-F2DD-493D-82C3-01A76A693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41411" y="2097088"/>
            <a:ext cx="5889498" cy="35417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artalom helye 2">
            <a:extLst>
              <a:ext uri="{FF2B5EF4-FFF2-40B4-BE49-F238E27FC236}">
                <a16:creationId xmlns:a16="http://schemas.microsoft.com/office/drawing/2014/main" id="{112AE68F-A264-47AB-B774-55665BFD01DA}"/>
              </a:ext>
            </a:extLst>
          </p:cNvPr>
          <p:cNvSpPr txBox="1">
            <a:spLocks/>
          </p:cNvSpPr>
          <p:nvPr/>
        </p:nvSpPr>
        <p:spPr>
          <a:xfrm>
            <a:off x="7030909" y="2090078"/>
            <a:ext cx="4738228" cy="354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 some cases a secondary maximum is created a few crystals away from the impinging point of the primary photon</a:t>
            </a:r>
          </a:p>
          <a:p>
            <a:r>
              <a:rPr lang="en-US"/>
              <a:t>The currently used algorithm usually reconstructs these events as individual photons - wrongly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8BDCD9-5F5F-4A04-9EE5-EAF54011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algorithm [1]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A4089E-4D8E-41FD-AEB1-8B8F97553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Online Clustering for PANDA</a:t>
            </a:r>
          </a:p>
          <a:p>
            <a:r>
              <a:rPr lang="en-US" dirty="0"/>
              <a:t>Same results as the original, but faster – different loop structure:</a:t>
            </a:r>
          </a:p>
          <a:p>
            <a:pPr lvl="1"/>
            <a:r>
              <a:rPr lang="en-US" dirty="0"/>
              <a:t>First it lists all neighboring </a:t>
            </a:r>
            <a:r>
              <a:rPr lang="en-US" dirty="0" err="1"/>
              <a:t>digis</a:t>
            </a:r>
            <a:r>
              <a:rPr lang="en-US" dirty="0"/>
              <a:t> for each </a:t>
            </a:r>
            <a:r>
              <a:rPr lang="en-US" dirty="0" err="1"/>
              <a:t>digi</a:t>
            </a:r>
            <a:endParaRPr lang="en-US"/>
          </a:p>
          <a:p>
            <a:pPr lvl="1"/>
            <a:r>
              <a:rPr lang="en-US" dirty="0"/>
              <a:t>Based on that list it assigns a cluster number to every </a:t>
            </a:r>
            <a:r>
              <a:rPr lang="en-US" dirty="0" err="1"/>
              <a:t>digi</a:t>
            </a:r>
            <a:endParaRPr lang="en-US"/>
          </a:p>
          <a:p>
            <a:pPr lvl="1"/>
            <a:r>
              <a:rPr lang="en-US" dirty="0"/>
              <a:t>Finally creates the </a:t>
            </a:r>
            <a:r>
              <a:rPr lang="en-US" dirty="0" err="1"/>
              <a:t>PndEmcCluster</a:t>
            </a:r>
            <a:r>
              <a:rPr lang="en-US" dirty="0"/>
              <a:t> objects, using that list</a:t>
            </a:r>
          </a:p>
          <a:p>
            <a:r>
              <a:rPr lang="en-US" dirty="0"/>
              <a:t>Deletes all clusters below a certain energy</a:t>
            </a:r>
          </a:p>
          <a:p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C7EDD2C-427F-495D-A3F2-0D16B72B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– JLU </a:t>
            </a:r>
            <a:r>
              <a:rPr lang="en-US" dirty="0" err="1"/>
              <a:t>Gießen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AA28DD9-1817-4981-8F08-FFC1665B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6912DCF-84C3-4D5B-8192-297AD38CDE58}"/>
              </a:ext>
            </a:extLst>
          </p:cNvPr>
          <p:cNvSpPr txBox="1"/>
          <p:nvPr/>
        </p:nvSpPr>
        <p:spPr>
          <a:xfrm>
            <a:off x="6371021" y="5880538"/>
            <a:ext cx="4626302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/>
              <a:t>[1] Marcel </a:t>
            </a:r>
            <a:r>
              <a:rPr lang="hu-HU" dirty="0" err="1"/>
              <a:t>Tiemens</a:t>
            </a:r>
            <a:r>
              <a:rPr lang="hu-HU" dirty="0"/>
              <a:t> – Online </a:t>
            </a:r>
            <a:r>
              <a:rPr lang="hu-HU" dirty="0" err="1"/>
              <a:t>Cluster-Finding</a:t>
            </a:r>
            <a:r>
              <a:rPr lang="hu-HU" dirty="0"/>
              <a:t> </a:t>
            </a:r>
            <a:r>
              <a:rPr lang="hu-HU" dirty="0" err="1"/>
              <a:t>Algorithms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PANDA </a:t>
            </a:r>
            <a:r>
              <a:rPr lang="hu-HU" dirty="0" err="1"/>
              <a:t>Electromagnetic</a:t>
            </a:r>
            <a:r>
              <a:rPr lang="hu-HU" dirty="0"/>
              <a:t> </a:t>
            </a:r>
            <a:r>
              <a:rPr lang="hu-HU" dirty="0" err="1"/>
              <a:t>Calorimeter</a:t>
            </a:r>
            <a:endParaRPr lang="en-US" cap="all" dirty="0" err="1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619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B20F01-9570-4442-A4E3-938ABF9B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OnMer</a:t>
            </a:r>
            <a:r>
              <a:rPr lang="en-US" dirty="0"/>
              <a:t> algorithm (Online + Merging)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BC92C7-1533-4DDA-B51A-A0ED67D76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Based on the Online - faster</a:t>
            </a:r>
          </a:p>
          <a:p>
            <a:r>
              <a:rPr lang="en-US" dirty="0"/>
              <a:t>Added a cluster threshold</a:t>
            </a:r>
          </a:p>
          <a:p>
            <a:pPr lvl="1"/>
            <a:r>
              <a:rPr lang="en-US" dirty="0"/>
              <a:t>Can be turned off</a:t>
            </a:r>
          </a:p>
          <a:p>
            <a:pPr lvl="1"/>
            <a:r>
              <a:rPr lang="en-US" dirty="0"/>
              <a:t>The value can be set</a:t>
            </a:r>
          </a:p>
          <a:p>
            <a:r>
              <a:rPr lang="en-US" dirty="0"/>
              <a:t>It searches for split-off-like clusters</a:t>
            </a:r>
          </a:p>
          <a:p>
            <a:r>
              <a:rPr lang="en-US" dirty="0"/>
              <a:t>Merges them to the closest cluster (smallest angle)</a:t>
            </a:r>
          </a:p>
          <a:p>
            <a:pPr lvl="1"/>
            <a:r>
              <a:rPr lang="en-US" dirty="0"/>
              <a:t>Can be turned off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181999C-4DFF-44B8-A6E8-581CA5B7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E2EC214-9698-4FCE-A54A-3A3C3EF9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9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7051FC-FD73-4D24-8181-13A593BE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Measures of the reconstruction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CB4DFE-6A8C-4012-A5BD-E6D95EDDE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64108"/>
            <a:ext cx="9905999" cy="40234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Number of events in the peak – not accurate, depends on the window</a:t>
            </a:r>
          </a:p>
          <a:p>
            <a:r>
              <a:rPr lang="en-US" dirty="0"/>
              <a:t>Use the MC information for cluster definition: if a track created a </a:t>
            </a:r>
            <a:r>
              <a:rPr lang="en-US" dirty="0" err="1"/>
              <a:t>digi</a:t>
            </a:r>
            <a:r>
              <a:rPr lang="en-US" dirty="0"/>
              <a:t>, then all </a:t>
            </a:r>
            <a:r>
              <a:rPr lang="en-US" dirty="0" err="1"/>
              <a:t>digis</a:t>
            </a:r>
            <a:r>
              <a:rPr lang="en-US" dirty="0"/>
              <a:t> created by this track or its daughter tracks should be in one cluster and no other </a:t>
            </a:r>
            <a:r>
              <a:rPr lang="en-US" dirty="0" err="1"/>
              <a:t>digis</a:t>
            </a:r>
            <a:endParaRPr lang="en-US" dirty="0"/>
          </a:p>
          <a:p>
            <a:r>
              <a:rPr lang="en-US" dirty="0"/>
              <a:t>Count the number of </a:t>
            </a:r>
            <a:r>
              <a:rPr lang="en-US" dirty="0" err="1"/>
              <a:t>digis</a:t>
            </a:r>
            <a:r>
              <a:rPr lang="en-US" dirty="0"/>
              <a:t> with the same ID to determine the clusters ID</a:t>
            </a:r>
          </a:p>
          <a:p>
            <a:r>
              <a:rPr lang="en-US" dirty="0"/>
              <a:t>Measures:</a:t>
            </a:r>
          </a:p>
          <a:p>
            <a:pPr lvl="1"/>
            <a:r>
              <a:rPr lang="en-US" dirty="0"/>
              <a:t>The difference between the numbers of created and reconstructed clusters - event</a:t>
            </a:r>
          </a:p>
          <a:p>
            <a:pPr lvl="1"/>
            <a:r>
              <a:rPr lang="en-US" dirty="0"/>
              <a:t>Purity: number of </a:t>
            </a:r>
            <a:r>
              <a:rPr lang="en-US" dirty="0" err="1"/>
              <a:t>digis</a:t>
            </a:r>
            <a:r>
              <a:rPr lang="en-US" dirty="0"/>
              <a:t> with other IDs in the cluster - cluster</a:t>
            </a:r>
          </a:p>
          <a:p>
            <a:pPr lvl="1"/>
            <a:r>
              <a:rPr lang="en-US" dirty="0"/>
              <a:t>Completeness: number of </a:t>
            </a:r>
            <a:r>
              <a:rPr lang="en-US" dirty="0" err="1"/>
              <a:t>digis</a:t>
            </a:r>
            <a:r>
              <a:rPr lang="en-US" dirty="0"/>
              <a:t> with the same ID in other clusters - cluster</a:t>
            </a:r>
          </a:p>
          <a:p>
            <a:pPr lvl="1"/>
            <a:r>
              <a:rPr lang="en-US" dirty="0"/>
              <a:t>Uniqueness: number of clusters with same ID – event</a:t>
            </a:r>
          </a:p>
          <a:p>
            <a:r>
              <a:rPr lang="en-US" dirty="0"/>
              <a:t>The smaller the better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45CF8F5-9341-4A0B-A895-09F60F15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– JLU </a:t>
            </a:r>
            <a:r>
              <a:rPr lang="en-US" dirty="0" err="1"/>
              <a:t>Gießen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E6BEEB4-2549-4F48-A666-428FD363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8654C8-6BEC-4060-B802-50C9E7A1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57268"/>
            <a:ext cx="9905998" cy="1478570"/>
          </a:xfrm>
        </p:spPr>
        <p:txBody>
          <a:bodyPr/>
          <a:lstStyle/>
          <a:p>
            <a:r>
              <a:rPr lang="en-US" dirty="0"/>
              <a:t>Online and merging</a:t>
            </a:r>
            <a:br>
              <a:rPr lang="en-US" dirty="0"/>
            </a:br>
            <a:r>
              <a:rPr lang="en-US" dirty="0" err="1"/>
              <a:t>OnMer</a:t>
            </a:r>
            <a:r>
              <a:rPr lang="en-US" dirty="0"/>
              <a:t> algorithm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2BF4E65-3794-406D-A5A1-56527925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0283" y="5914971"/>
            <a:ext cx="2159929" cy="365125"/>
          </a:xfrm>
        </p:spPr>
        <p:txBody>
          <a:bodyPr/>
          <a:lstStyle/>
          <a:p>
            <a:r>
              <a:rPr lang="en-US" dirty="0"/>
              <a:t>Optimization of the photon reconstruction – Áron Kripkó – JLU </a:t>
            </a:r>
            <a:r>
              <a:rPr lang="en-US" dirty="0" err="1"/>
              <a:t>Gießen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43D6855-EF28-4CB9-B35C-27B25216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01D38A8-BDF1-4BEB-A0B9-4E1AB08AD39E}"/>
              </a:ext>
            </a:extLst>
          </p:cNvPr>
          <p:cNvSpPr txBox="1"/>
          <p:nvPr/>
        </p:nvSpPr>
        <p:spPr>
          <a:xfrm>
            <a:off x="7006440" y="1900052"/>
            <a:ext cx="5005369" cy="16545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Use the merging algorithm together with the Online algorithm - </a:t>
            </a:r>
            <a:r>
              <a:rPr lang="en-US" dirty="0" err="1"/>
              <a:t>OnMer</a:t>
            </a:r>
            <a:endParaRPr lang="en-US" dirty="0"/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It looks like, that it is just a small improvement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But when applying it to resonances, this is the best</a:t>
            </a:r>
          </a:p>
        </p:txBody>
      </p:sp>
      <p:pic>
        <p:nvPicPr>
          <p:cNvPr id="3" name="Kép 7" descr="A képen képernyőkép látható&#10;&#10;A leírás teljesen megbízható">
            <a:extLst>
              <a:ext uri="{FF2B5EF4-FFF2-40B4-BE49-F238E27FC236}">
                <a16:creationId xmlns:a16="http://schemas.microsoft.com/office/drawing/2014/main" id="{F2147A50-3182-4CC0-946B-DD0FABEB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86" y="1900052"/>
            <a:ext cx="6422256" cy="4821382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D1E610B1-8FB9-4327-9D00-A5B30B464FD2}"/>
              </a:ext>
            </a:extLst>
          </p:cNvPr>
          <p:cNvSpPr txBox="1"/>
          <p:nvPr/>
        </p:nvSpPr>
        <p:spPr>
          <a:xfrm>
            <a:off x="4773522" y="3811979"/>
            <a:ext cx="121164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GeV</a:t>
            </a:r>
          </a:p>
        </p:txBody>
      </p:sp>
    </p:spTree>
    <p:extLst>
      <p:ext uri="{BB962C8B-B14F-4D97-AF65-F5344CB8AC3E}">
        <p14:creationId xmlns:p14="http://schemas.microsoft.com/office/powerpoint/2010/main" val="222468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12E44D-A703-4DCC-A93E-9CC29631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Decays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43E21BD-2CF0-451B-96D8-F7A2465A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– JLU </a:t>
            </a:r>
            <a:r>
              <a:rPr lang="en-US" dirty="0" err="1"/>
              <a:t>Gießen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4749BB9-9815-47C8-927F-6503D5A9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D173DD4-C574-42E0-8F22-0FE473E3811C}"/>
                  </a:ext>
                </a:extLst>
              </p:cNvPr>
              <p:cNvSpPr txBox="1"/>
              <p:nvPr/>
            </p:nvSpPr>
            <p:spPr>
              <a:xfrm>
                <a:off x="5960346" y="174241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D173DD4-C574-42E0-8F22-0FE473E38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346" y="1742419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0278600F-308F-4796-9EB9-B3086E264B6C}"/>
                  </a:ext>
                </a:extLst>
              </p:cNvPr>
              <p:cNvSpPr txBox="1"/>
              <p:nvPr/>
            </p:nvSpPr>
            <p:spPr>
              <a:xfrm>
                <a:off x="3436613" y="121044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0278600F-308F-4796-9EB9-B3086E264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13" y="1210441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60273E55-8F70-4574-A9F9-7CD76A62C5BF}"/>
                  </a:ext>
                </a:extLst>
              </p:cNvPr>
              <p:cNvSpPr txBox="1"/>
              <p:nvPr/>
            </p:nvSpPr>
            <p:spPr>
              <a:xfrm>
                <a:off x="5960345" y="69597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60273E55-8F70-4574-A9F9-7CD76A62C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345" y="695979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4DE06127-866E-441C-9FD0-603B79ECF7E5}"/>
                  </a:ext>
                </a:extLst>
              </p:cNvPr>
              <p:cNvSpPr txBox="1"/>
              <p:nvPr/>
            </p:nvSpPr>
            <p:spPr>
              <a:xfrm>
                <a:off x="5960347" y="121919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4DE06127-866E-441C-9FD0-603B79ECF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347" y="1219199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81F5AD6B-D74B-487D-8C99-84380B6D58E2}"/>
                  </a:ext>
                </a:extLst>
              </p:cNvPr>
              <p:cNvSpPr txBox="1"/>
              <p:nvPr/>
            </p:nvSpPr>
            <p:spPr>
              <a:xfrm>
                <a:off x="6908447" y="96931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81F5AD6B-D74B-487D-8C99-84380B6D5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447" y="969311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E9916FB7-D3CC-4C42-84E0-7E0D910E8B00}"/>
                  </a:ext>
                </a:extLst>
              </p:cNvPr>
              <p:cNvSpPr txBox="1"/>
              <p:nvPr/>
            </p:nvSpPr>
            <p:spPr>
              <a:xfrm>
                <a:off x="6908447" y="148080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E9916FB7-D3CC-4C42-84E0-7E0D910E8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447" y="1480809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E9C4AB4E-6835-439A-A1FE-203B5098251B}"/>
              </a:ext>
            </a:extLst>
          </p:cNvPr>
          <p:cNvCxnSpPr>
            <a:cxnSpLocks/>
          </p:cNvCxnSpPr>
          <p:nvPr/>
        </p:nvCxnSpPr>
        <p:spPr>
          <a:xfrm>
            <a:off x="5645633" y="1482560"/>
            <a:ext cx="495805" cy="1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5B69E8BB-B7CD-4A1F-87D4-E6A6E5B518BF}"/>
              </a:ext>
            </a:extLst>
          </p:cNvPr>
          <p:cNvCxnSpPr>
            <a:cxnSpLocks/>
          </p:cNvCxnSpPr>
          <p:nvPr/>
        </p:nvCxnSpPr>
        <p:spPr>
          <a:xfrm flipV="1">
            <a:off x="5645633" y="1066876"/>
            <a:ext cx="495805" cy="415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B1C59DD6-4AED-4847-BBDC-D3C7C59FD693}"/>
              </a:ext>
            </a:extLst>
          </p:cNvPr>
          <p:cNvCxnSpPr>
            <a:cxnSpLocks/>
          </p:cNvCxnSpPr>
          <p:nvPr/>
        </p:nvCxnSpPr>
        <p:spPr>
          <a:xfrm>
            <a:off x="5645633" y="1482560"/>
            <a:ext cx="495805" cy="41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5D2D6498-8B20-4D95-863A-8A74190BC6C3}"/>
              </a:ext>
            </a:extLst>
          </p:cNvPr>
          <p:cNvCxnSpPr>
            <a:cxnSpLocks/>
          </p:cNvCxnSpPr>
          <p:nvPr/>
        </p:nvCxnSpPr>
        <p:spPr>
          <a:xfrm flipV="1">
            <a:off x="6791053" y="1276779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4491A3B9-6063-4465-9FA3-38D0C7A762A6}"/>
              </a:ext>
            </a:extLst>
          </p:cNvPr>
          <p:cNvCxnSpPr>
            <a:cxnSpLocks/>
          </p:cNvCxnSpPr>
          <p:nvPr/>
        </p:nvCxnSpPr>
        <p:spPr>
          <a:xfrm>
            <a:off x="6776066" y="1512862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60E9592F-CB7B-480C-94F7-131CA41C9B74}"/>
                  </a:ext>
                </a:extLst>
              </p:cNvPr>
              <p:cNvSpPr txBox="1"/>
              <p:nvPr/>
            </p:nvSpPr>
            <p:spPr>
              <a:xfrm>
                <a:off x="6776066" y="27655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60E9592F-CB7B-480C-94F7-131CA41C9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066" y="276556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2A99FEE4-9D6B-4BC9-BF07-E260ED6E736B}"/>
                  </a:ext>
                </a:extLst>
              </p:cNvPr>
              <p:cNvSpPr txBox="1"/>
              <p:nvPr/>
            </p:nvSpPr>
            <p:spPr>
              <a:xfrm>
                <a:off x="6776066" y="78805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2A99FEE4-9D6B-4BC9-BF07-E260ED6E7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066" y="788054"/>
                <a:ext cx="9445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37300AD9-D02F-4F67-9E0C-636D8D984997}"/>
              </a:ext>
            </a:extLst>
          </p:cNvPr>
          <p:cNvCxnSpPr>
            <a:cxnSpLocks/>
          </p:cNvCxnSpPr>
          <p:nvPr/>
        </p:nvCxnSpPr>
        <p:spPr>
          <a:xfrm flipV="1">
            <a:off x="6658672" y="584024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D121F3AC-2713-48F9-929B-5FB3DC707B14}"/>
              </a:ext>
            </a:extLst>
          </p:cNvPr>
          <p:cNvCxnSpPr>
            <a:cxnSpLocks/>
          </p:cNvCxnSpPr>
          <p:nvPr/>
        </p:nvCxnSpPr>
        <p:spPr>
          <a:xfrm>
            <a:off x="6643685" y="820107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7018A7F6-854C-4FF3-B547-B7EB440B91AA}"/>
                  </a:ext>
                </a:extLst>
              </p:cNvPr>
              <p:cNvSpPr txBox="1"/>
              <p:nvPr/>
            </p:nvSpPr>
            <p:spPr>
              <a:xfrm>
                <a:off x="6659130" y="159412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7018A7F6-854C-4FF3-B547-B7EB440B9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30" y="1594126"/>
                <a:ext cx="9445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53234730-6AC8-4D4E-B884-39A696C94654}"/>
                  </a:ext>
                </a:extLst>
              </p:cNvPr>
              <p:cNvSpPr txBox="1"/>
              <p:nvPr/>
            </p:nvSpPr>
            <p:spPr>
              <a:xfrm>
                <a:off x="6659130" y="210562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53234730-6AC8-4D4E-B884-39A696C9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30" y="2105624"/>
                <a:ext cx="94454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86DA90D4-A464-4845-B15A-0BF8108DDFE9}"/>
              </a:ext>
            </a:extLst>
          </p:cNvPr>
          <p:cNvCxnSpPr>
            <a:cxnSpLocks/>
          </p:cNvCxnSpPr>
          <p:nvPr/>
        </p:nvCxnSpPr>
        <p:spPr>
          <a:xfrm flipV="1">
            <a:off x="6541736" y="1901594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id="{86D1B21F-1B0A-4626-8007-D45080A852D9}"/>
              </a:ext>
            </a:extLst>
          </p:cNvPr>
          <p:cNvCxnSpPr>
            <a:cxnSpLocks/>
          </p:cNvCxnSpPr>
          <p:nvPr/>
        </p:nvCxnSpPr>
        <p:spPr>
          <a:xfrm>
            <a:off x="6526749" y="2137677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EDCEC5A7-5BC1-4D6E-AE50-749BB9FA9EA8}"/>
                  </a:ext>
                </a:extLst>
              </p:cNvPr>
              <p:cNvSpPr txBox="1"/>
              <p:nvPr/>
            </p:nvSpPr>
            <p:spPr>
              <a:xfrm>
                <a:off x="8410470" y="844062"/>
                <a:ext cx="1543243" cy="37234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2.98 GeV</a:t>
                </a:r>
              </a:p>
            </p:txBody>
          </p:sp>
        </mc:Choice>
        <mc:Fallback xmlns="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EDCEC5A7-5BC1-4D6E-AE50-749BB9FA9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470" y="844062"/>
                <a:ext cx="1543243" cy="372346"/>
              </a:xfrm>
              <a:prstGeom prst="rect">
                <a:avLst/>
              </a:prstGeom>
              <a:blipFill>
                <a:blip r:embed="rId12"/>
                <a:stretch>
                  <a:fillRect t="-6452" r="-237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FFB75C81-43CF-445C-9DFA-26181D6B9983}"/>
              </a:ext>
            </a:extLst>
          </p:cNvPr>
          <p:cNvCxnSpPr>
            <a:cxnSpLocks/>
          </p:cNvCxnSpPr>
          <p:nvPr/>
        </p:nvCxnSpPr>
        <p:spPr>
          <a:xfrm>
            <a:off x="4288046" y="1500076"/>
            <a:ext cx="495805" cy="1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zövegdoboz 31">
                <a:extLst>
                  <a:ext uri="{FF2B5EF4-FFF2-40B4-BE49-F238E27FC236}">
                    <a16:creationId xmlns:a16="http://schemas.microsoft.com/office/drawing/2014/main" id="{B8AB60CE-2192-400E-AA5D-3141102333B3}"/>
                  </a:ext>
                </a:extLst>
              </p:cNvPr>
              <p:cNvSpPr txBox="1"/>
              <p:nvPr/>
            </p:nvSpPr>
            <p:spPr>
              <a:xfrm>
                <a:off x="4585243" y="118416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2" name="Szövegdoboz 31">
                <a:extLst>
                  <a:ext uri="{FF2B5EF4-FFF2-40B4-BE49-F238E27FC236}">
                    <a16:creationId xmlns:a16="http://schemas.microsoft.com/office/drawing/2014/main" id="{B8AB60CE-2192-400E-AA5D-314110233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243" y="1184164"/>
                <a:ext cx="9445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doboz 2">
            <a:extLst>
              <a:ext uri="{FF2B5EF4-FFF2-40B4-BE49-F238E27FC236}">
                <a16:creationId xmlns:a16="http://schemas.microsoft.com/office/drawing/2014/main" id="{002EED88-CE68-4916-A93F-99C0D0A2A5C3}"/>
              </a:ext>
            </a:extLst>
          </p:cNvPr>
          <p:cNvSpPr txBox="1"/>
          <p:nvPr/>
        </p:nvSpPr>
        <p:spPr>
          <a:xfrm>
            <a:off x="5057227" y="1422399"/>
            <a:ext cx="34333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9C34F0BD-2BB7-4F0A-B79C-86F48DB7F4C2}"/>
                  </a:ext>
                </a:extLst>
              </p:cNvPr>
              <p:cNvSpPr txBox="1"/>
              <p:nvPr/>
            </p:nvSpPr>
            <p:spPr>
              <a:xfrm>
                <a:off x="931647" y="343513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9C34F0BD-2BB7-4F0A-B79C-86F48DB7F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47" y="3435130"/>
                <a:ext cx="94454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EA216D03-05EB-4424-9B5E-092DCB4E9F3E}"/>
              </a:ext>
            </a:extLst>
          </p:cNvPr>
          <p:cNvCxnSpPr>
            <a:cxnSpLocks/>
          </p:cNvCxnSpPr>
          <p:nvPr/>
        </p:nvCxnSpPr>
        <p:spPr>
          <a:xfrm>
            <a:off x="1730528" y="3742282"/>
            <a:ext cx="495805" cy="1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4EA36100-F846-4866-9C9B-2A7CF4E7744F}"/>
              </a:ext>
            </a:extLst>
          </p:cNvPr>
          <p:cNvCxnSpPr>
            <a:cxnSpLocks/>
          </p:cNvCxnSpPr>
          <p:nvPr/>
        </p:nvCxnSpPr>
        <p:spPr>
          <a:xfrm flipV="1">
            <a:off x="3058878" y="3561954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F4C031AF-4E26-4158-89E4-99DBAFA67F41}"/>
              </a:ext>
            </a:extLst>
          </p:cNvPr>
          <p:cNvCxnSpPr>
            <a:cxnSpLocks/>
          </p:cNvCxnSpPr>
          <p:nvPr/>
        </p:nvCxnSpPr>
        <p:spPr>
          <a:xfrm>
            <a:off x="3043891" y="3798037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5B2EDA5B-FC3B-4BCF-BD09-5D0CCE439BD7}"/>
                  </a:ext>
                </a:extLst>
              </p:cNvPr>
              <p:cNvSpPr txBox="1"/>
              <p:nvPr/>
            </p:nvSpPr>
            <p:spPr>
              <a:xfrm>
                <a:off x="3234508" y="369969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5B2EDA5B-FC3B-4BCF-BD09-5D0CCE439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08" y="3699692"/>
                <a:ext cx="94454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A3DDE609-056E-4553-B1EF-41071A673530}"/>
                  </a:ext>
                </a:extLst>
              </p:cNvPr>
              <p:cNvSpPr txBox="1"/>
              <p:nvPr/>
            </p:nvSpPr>
            <p:spPr>
              <a:xfrm>
                <a:off x="3376554" y="325995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A3DDE609-056E-4553-B1EF-41071A673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554" y="3259958"/>
                <a:ext cx="944545" cy="523220"/>
              </a:xfrm>
              <a:prstGeom prst="rect">
                <a:avLst/>
              </a:prstGeom>
              <a:blipFill>
                <a:blip r:embed="rId16"/>
                <a:stretch>
                  <a:fillRect l="-13548" t="-12791" b="-313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B9EDC40A-F822-4D72-9229-1BC6280EA5F5}"/>
              </a:ext>
            </a:extLst>
          </p:cNvPr>
          <p:cNvCxnSpPr>
            <a:cxnSpLocks/>
          </p:cNvCxnSpPr>
          <p:nvPr/>
        </p:nvCxnSpPr>
        <p:spPr>
          <a:xfrm flipV="1">
            <a:off x="4136188" y="331671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BD0D25AC-BB85-47D2-8B15-E42AC81FAFB3}"/>
              </a:ext>
            </a:extLst>
          </p:cNvPr>
          <p:cNvCxnSpPr>
            <a:cxnSpLocks/>
          </p:cNvCxnSpPr>
          <p:nvPr/>
        </p:nvCxnSpPr>
        <p:spPr>
          <a:xfrm>
            <a:off x="4121201" y="355279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087A9BF4-D770-4CD4-BAD0-125883776CB1}"/>
                  </a:ext>
                </a:extLst>
              </p:cNvPr>
              <p:cNvSpPr txBox="1"/>
              <p:nvPr/>
            </p:nvSpPr>
            <p:spPr>
              <a:xfrm>
                <a:off x="2226883" y="4732889"/>
                <a:ext cx="1669881" cy="37234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dirty="0"/>
                  <a:t>: 3.556 GeV</a:t>
                </a:r>
              </a:p>
            </p:txBody>
          </p:sp>
        </mc:Choice>
        <mc:Fallback xmlns="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087A9BF4-D770-4CD4-BAD0-125883776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883" y="4732889"/>
                <a:ext cx="1669881" cy="372346"/>
              </a:xfrm>
              <a:prstGeom prst="rect">
                <a:avLst/>
              </a:prstGeom>
              <a:blipFill>
                <a:blip r:embed="rId17"/>
                <a:stretch>
                  <a:fillRect t="-6557" r="-255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29F37048-D489-466E-8E35-495C624824EB}"/>
                  </a:ext>
                </a:extLst>
              </p:cNvPr>
              <p:cNvSpPr txBox="1"/>
              <p:nvPr/>
            </p:nvSpPr>
            <p:spPr>
              <a:xfrm>
                <a:off x="5521164" y="354023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29F37048-D489-466E-8E35-495C62482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164" y="3540233"/>
                <a:ext cx="94454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Egyenes összekötő nyíllal 46">
            <a:extLst>
              <a:ext uri="{FF2B5EF4-FFF2-40B4-BE49-F238E27FC236}">
                <a16:creationId xmlns:a16="http://schemas.microsoft.com/office/drawing/2014/main" id="{167AA739-4756-4197-94CA-198EE9A3AFF1}"/>
              </a:ext>
            </a:extLst>
          </p:cNvPr>
          <p:cNvCxnSpPr>
            <a:cxnSpLocks/>
          </p:cNvCxnSpPr>
          <p:nvPr/>
        </p:nvCxnSpPr>
        <p:spPr>
          <a:xfrm flipV="1">
            <a:off x="6308325" y="3596988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>
            <a:extLst>
              <a:ext uri="{FF2B5EF4-FFF2-40B4-BE49-F238E27FC236}">
                <a16:creationId xmlns:a16="http://schemas.microsoft.com/office/drawing/2014/main" id="{2EA0A382-0951-4C2D-A4CE-9BF1F646A0BB}"/>
              </a:ext>
            </a:extLst>
          </p:cNvPr>
          <p:cNvCxnSpPr>
            <a:cxnSpLocks/>
          </p:cNvCxnSpPr>
          <p:nvPr/>
        </p:nvCxnSpPr>
        <p:spPr>
          <a:xfrm>
            <a:off x="6293338" y="3833071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386D6177-0566-423B-909E-9A80B3DD8B92}"/>
                  </a:ext>
                </a:extLst>
              </p:cNvPr>
              <p:cNvSpPr txBox="1"/>
              <p:nvPr/>
            </p:nvSpPr>
            <p:spPr>
              <a:xfrm>
                <a:off x="6433312" y="315485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386D6177-0566-423B-909E-9A80B3DD8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312" y="3154853"/>
                <a:ext cx="94454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AB571BC7-C6B4-4A1A-A279-F88CA77BE71A}"/>
                  </a:ext>
                </a:extLst>
              </p:cNvPr>
              <p:cNvSpPr txBox="1"/>
              <p:nvPr/>
            </p:nvSpPr>
            <p:spPr>
              <a:xfrm>
                <a:off x="6450828" y="382926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AB571BC7-C6B4-4A1A-A279-F88CA77BE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828" y="3829267"/>
                <a:ext cx="94454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zövegdoboz 50">
            <a:extLst>
              <a:ext uri="{FF2B5EF4-FFF2-40B4-BE49-F238E27FC236}">
                <a16:creationId xmlns:a16="http://schemas.microsoft.com/office/drawing/2014/main" id="{C84B439A-79E4-4F6A-B5C8-5746D2E0FC8D}"/>
              </a:ext>
            </a:extLst>
          </p:cNvPr>
          <p:cNvSpPr txBox="1"/>
          <p:nvPr/>
        </p:nvSpPr>
        <p:spPr>
          <a:xfrm>
            <a:off x="6922812" y="4076260"/>
            <a:ext cx="44844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/>
              <a:t>c1 </a:t>
            </a: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625A921D-806C-46A5-869B-3D6BF9BF7E6B}"/>
              </a:ext>
            </a:extLst>
          </p:cNvPr>
          <p:cNvSpPr txBox="1"/>
          <p:nvPr/>
        </p:nvSpPr>
        <p:spPr>
          <a:xfrm>
            <a:off x="6767896" y="3807482"/>
            <a:ext cx="34333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~</a:t>
            </a:r>
          </a:p>
        </p:txBody>
      </p: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4C0F0C66-983A-401B-A6D5-5F7291BE43F5}"/>
              </a:ext>
            </a:extLst>
          </p:cNvPr>
          <p:cNvCxnSpPr>
            <a:cxnSpLocks/>
          </p:cNvCxnSpPr>
          <p:nvPr/>
        </p:nvCxnSpPr>
        <p:spPr>
          <a:xfrm flipV="1">
            <a:off x="7140394" y="3211609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8A65F55B-A677-4B5A-921F-A7407D906750}"/>
              </a:ext>
            </a:extLst>
          </p:cNvPr>
          <p:cNvCxnSpPr>
            <a:cxnSpLocks/>
          </p:cNvCxnSpPr>
          <p:nvPr/>
        </p:nvCxnSpPr>
        <p:spPr>
          <a:xfrm>
            <a:off x="7125407" y="3447692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DC236DB9-FF1D-4B79-8AF6-D023B172453D}"/>
                  </a:ext>
                </a:extLst>
              </p:cNvPr>
              <p:cNvSpPr txBox="1"/>
              <p:nvPr/>
            </p:nvSpPr>
            <p:spPr>
              <a:xfrm>
                <a:off x="7240272" y="279903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DC236DB9-FF1D-4B79-8AF6-D023B1724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272" y="2799038"/>
                <a:ext cx="94454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Szövegdoboz 55">
                <a:extLst>
                  <a:ext uri="{FF2B5EF4-FFF2-40B4-BE49-F238E27FC236}">
                    <a16:creationId xmlns:a16="http://schemas.microsoft.com/office/drawing/2014/main" id="{46DFEC10-FFCF-45E3-A3B6-9A4C8C7BD89D}"/>
                  </a:ext>
                </a:extLst>
              </p:cNvPr>
              <p:cNvSpPr txBox="1"/>
              <p:nvPr/>
            </p:nvSpPr>
            <p:spPr>
              <a:xfrm>
                <a:off x="7240272" y="331053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6" name="Szövegdoboz 55">
                <a:extLst>
                  <a:ext uri="{FF2B5EF4-FFF2-40B4-BE49-F238E27FC236}">
                    <a16:creationId xmlns:a16="http://schemas.microsoft.com/office/drawing/2014/main" id="{46DFEC10-FFCF-45E3-A3B6-9A4C8C7BD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272" y="3310536"/>
                <a:ext cx="94454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7A3814A8-457B-421F-8C8E-C61E16E1BE21}"/>
              </a:ext>
            </a:extLst>
          </p:cNvPr>
          <p:cNvCxnSpPr>
            <a:cxnSpLocks/>
          </p:cNvCxnSpPr>
          <p:nvPr/>
        </p:nvCxnSpPr>
        <p:spPr>
          <a:xfrm flipV="1">
            <a:off x="7341842" y="396485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A4007465-ED61-4F14-B092-BA04C4980120}"/>
              </a:ext>
            </a:extLst>
          </p:cNvPr>
          <p:cNvCxnSpPr>
            <a:cxnSpLocks/>
          </p:cNvCxnSpPr>
          <p:nvPr/>
        </p:nvCxnSpPr>
        <p:spPr>
          <a:xfrm>
            <a:off x="7326855" y="420093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>
            <a:extLst>
              <a:ext uri="{FF2B5EF4-FFF2-40B4-BE49-F238E27FC236}">
                <a16:creationId xmlns:a16="http://schemas.microsoft.com/office/drawing/2014/main" id="{663A3D67-05D0-4556-9022-4416C3264FF8}"/>
              </a:ext>
            </a:extLst>
          </p:cNvPr>
          <p:cNvCxnSpPr>
            <a:cxnSpLocks/>
          </p:cNvCxnSpPr>
          <p:nvPr/>
        </p:nvCxnSpPr>
        <p:spPr>
          <a:xfrm flipV="1">
            <a:off x="8194391" y="3648903"/>
            <a:ext cx="644701" cy="216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>
            <a:extLst>
              <a:ext uri="{FF2B5EF4-FFF2-40B4-BE49-F238E27FC236}">
                <a16:creationId xmlns:a16="http://schemas.microsoft.com/office/drawing/2014/main" id="{BD513E42-B77B-43B3-B34B-4361BC167D1C}"/>
              </a:ext>
            </a:extLst>
          </p:cNvPr>
          <p:cNvCxnSpPr>
            <a:cxnSpLocks/>
          </p:cNvCxnSpPr>
          <p:nvPr/>
        </p:nvCxnSpPr>
        <p:spPr>
          <a:xfrm flipV="1">
            <a:off x="8176874" y="3072600"/>
            <a:ext cx="565873" cy="818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C82FB042-A24F-46EC-9DE8-D7163CDD02D7}"/>
              </a:ext>
            </a:extLst>
          </p:cNvPr>
          <p:cNvCxnSpPr>
            <a:cxnSpLocks/>
          </p:cNvCxnSpPr>
          <p:nvPr/>
        </p:nvCxnSpPr>
        <p:spPr>
          <a:xfrm>
            <a:off x="8194391" y="3873663"/>
            <a:ext cx="644701" cy="203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>
            <a:extLst>
              <a:ext uri="{FF2B5EF4-FFF2-40B4-BE49-F238E27FC236}">
                <a16:creationId xmlns:a16="http://schemas.microsoft.com/office/drawing/2014/main" id="{D35158E6-1F4C-412A-AFD0-837BF099855C}"/>
              </a:ext>
            </a:extLst>
          </p:cNvPr>
          <p:cNvCxnSpPr>
            <a:cxnSpLocks/>
          </p:cNvCxnSpPr>
          <p:nvPr/>
        </p:nvCxnSpPr>
        <p:spPr>
          <a:xfrm>
            <a:off x="8930115" y="4653179"/>
            <a:ext cx="592149" cy="239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nyíllal 62">
            <a:extLst>
              <a:ext uri="{FF2B5EF4-FFF2-40B4-BE49-F238E27FC236}">
                <a16:creationId xmlns:a16="http://schemas.microsoft.com/office/drawing/2014/main" id="{B3BCB7CA-83B1-447A-B196-71C829F4A300}"/>
              </a:ext>
            </a:extLst>
          </p:cNvPr>
          <p:cNvCxnSpPr>
            <a:cxnSpLocks/>
          </p:cNvCxnSpPr>
          <p:nvPr/>
        </p:nvCxnSpPr>
        <p:spPr>
          <a:xfrm flipV="1">
            <a:off x="8903838" y="4552806"/>
            <a:ext cx="618426" cy="82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>
            <a:extLst>
              <a:ext uri="{FF2B5EF4-FFF2-40B4-BE49-F238E27FC236}">
                <a16:creationId xmlns:a16="http://schemas.microsoft.com/office/drawing/2014/main" id="{76CA0357-0E8A-4ACC-8B0A-B08DA2483122}"/>
              </a:ext>
            </a:extLst>
          </p:cNvPr>
          <p:cNvCxnSpPr>
            <a:cxnSpLocks/>
          </p:cNvCxnSpPr>
          <p:nvPr/>
        </p:nvCxnSpPr>
        <p:spPr>
          <a:xfrm>
            <a:off x="8903838" y="4644422"/>
            <a:ext cx="583391" cy="878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Szövegdoboz 65">
                <a:extLst>
                  <a:ext uri="{FF2B5EF4-FFF2-40B4-BE49-F238E27FC236}">
                    <a16:creationId xmlns:a16="http://schemas.microsoft.com/office/drawing/2014/main" id="{424A4928-1231-4106-A2C1-195F2DB1FAEF}"/>
                  </a:ext>
                </a:extLst>
              </p:cNvPr>
              <p:cNvSpPr txBox="1"/>
              <p:nvPr/>
            </p:nvSpPr>
            <p:spPr>
              <a:xfrm>
                <a:off x="8570413" y="257908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Szövegdoboz 65">
                <a:extLst>
                  <a:ext uri="{FF2B5EF4-FFF2-40B4-BE49-F238E27FC236}">
                    <a16:creationId xmlns:a16="http://schemas.microsoft.com/office/drawing/2014/main" id="{424A4928-1231-4106-A2C1-195F2DB1F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413" y="2579081"/>
                <a:ext cx="94454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Szövegdoboz 66">
                <a:extLst>
                  <a:ext uri="{FF2B5EF4-FFF2-40B4-BE49-F238E27FC236}">
                    <a16:creationId xmlns:a16="http://schemas.microsoft.com/office/drawing/2014/main" id="{A9F8F13B-0E7A-4730-8CCA-DBB22426C8A8}"/>
                  </a:ext>
                </a:extLst>
              </p:cNvPr>
              <p:cNvSpPr txBox="1"/>
              <p:nvPr/>
            </p:nvSpPr>
            <p:spPr>
              <a:xfrm>
                <a:off x="9386134" y="215965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7" name="Szövegdoboz 66">
                <a:extLst>
                  <a:ext uri="{FF2B5EF4-FFF2-40B4-BE49-F238E27FC236}">
                    <a16:creationId xmlns:a16="http://schemas.microsoft.com/office/drawing/2014/main" id="{A9F8F13B-0E7A-4730-8CCA-DBB22426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34" y="2159659"/>
                <a:ext cx="94454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Szövegdoboz 67">
                <a:extLst>
                  <a:ext uri="{FF2B5EF4-FFF2-40B4-BE49-F238E27FC236}">
                    <a16:creationId xmlns:a16="http://schemas.microsoft.com/office/drawing/2014/main" id="{0255778D-BA11-4F29-835A-C0CCC787A9E9}"/>
                  </a:ext>
                </a:extLst>
              </p:cNvPr>
              <p:cNvSpPr txBox="1"/>
              <p:nvPr/>
            </p:nvSpPr>
            <p:spPr>
              <a:xfrm>
                <a:off x="9386134" y="267115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8" name="Szövegdoboz 67">
                <a:extLst>
                  <a:ext uri="{FF2B5EF4-FFF2-40B4-BE49-F238E27FC236}">
                    <a16:creationId xmlns:a16="http://schemas.microsoft.com/office/drawing/2014/main" id="{0255778D-BA11-4F29-835A-C0CCC787A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34" y="2671156"/>
                <a:ext cx="94454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Egyenes összekötő nyíllal 68">
            <a:extLst>
              <a:ext uri="{FF2B5EF4-FFF2-40B4-BE49-F238E27FC236}">
                <a16:creationId xmlns:a16="http://schemas.microsoft.com/office/drawing/2014/main" id="{30242B0B-ECB0-495C-B134-5CC075614368}"/>
              </a:ext>
            </a:extLst>
          </p:cNvPr>
          <p:cNvCxnSpPr>
            <a:cxnSpLocks/>
          </p:cNvCxnSpPr>
          <p:nvPr/>
        </p:nvCxnSpPr>
        <p:spPr>
          <a:xfrm flipV="1">
            <a:off x="9268740" y="2467127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nyíllal 69">
            <a:extLst>
              <a:ext uri="{FF2B5EF4-FFF2-40B4-BE49-F238E27FC236}">
                <a16:creationId xmlns:a16="http://schemas.microsoft.com/office/drawing/2014/main" id="{A33059CB-8CBB-4B5B-A7E2-5A0A5FC2D83C}"/>
              </a:ext>
            </a:extLst>
          </p:cNvPr>
          <p:cNvCxnSpPr>
            <a:cxnSpLocks/>
          </p:cNvCxnSpPr>
          <p:nvPr/>
        </p:nvCxnSpPr>
        <p:spPr>
          <a:xfrm>
            <a:off x="9253753" y="2703210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5A693B6B-BE34-47BF-860A-E84D0C181AF9}"/>
                  </a:ext>
                </a:extLst>
              </p:cNvPr>
              <p:cNvSpPr txBox="1"/>
              <p:nvPr/>
            </p:nvSpPr>
            <p:spPr>
              <a:xfrm>
                <a:off x="9411240" y="534680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5A693B6B-BE34-47BF-860A-E84D0C181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240" y="5346806"/>
                <a:ext cx="94454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4E43A7BF-E5A9-44B3-A893-71E4ABC2CD2D}"/>
                  </a:ext>
                </a:extLst>
              </p:cNvPr>
              <p:cNvSpPr txBox="1"/>
              <p:nvPr/>
            </p:nvSpPr>
            <p:spPr>
              <a:xfrm>
                <a:off x="10226961" y="492738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4E43A7BF-E5A9-44B3-A893-71E4ABC2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961" y="4927383"/>
                <a:ext cx="94454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DED41741-118B-4128-957F-9D4E45BD7426}"/>
                  </a:ext>
                </a:extLst>
              </p:cNvPr>
              <p:cNvSpPr txBox="1"/>
              <p:nvPr/>
            </p:nvSpPr>
            <p:spPr>
              <a:xfrm>
                <a:off x="10226961" y="543888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DED41741-118B-4128-957F-9D4E45BD7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961" y="5438881"/>
                <a:ext cx="94454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Egyenes összekötő nyíllal 73">
            <a:extLst>
              <a:ext uri="{FF2B5EF4-FFF2-40B4-BE49-F238E27FC236}">
                <a16:creationId xmlns:a16="http://schemas.microsoft.com/office/drawing/2014/main" id="{AEDF3A30-E589-4CAB-B58A-9B3592D4B45F}"/>
              </a:ext>
            </a:extLst>
          </p:cNvPr>
          <p:cNvCxnSpPr>
            <a:cxnSpLocks/>
          </p:cNvCxnSpPr>
          <p:nvPr/>
        </p:nvCxnSpPr>
        <p:spPr>
          <a:xfrm flipV="1">
            <a:off x="10109567" y="5234851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nyíllal 74">
            <a:extLst>
              <a:ext uri="{FF2B5EF4-FFF2-40B4-BE49-F238E27FC236}">
                <a16:creationId xmlns:a16="http://schemas.microsoft.com/office/drawing/2014/main" id="{A6515A4B-04B9-4F61-B6AC-9764820879C9}"/>
              </a:ext>
            </a:extLst>
          </p:cNvPr>
          <p:cNvCxnSpPr>
            <a:cxnSpLocks/>
          </p:cNvCxnSpPr>
          <p:nvPr/>
        </p:nvCxnSpPr>
        <p:spPr>
          <a:xfrm>
            <a:off x="10094580" y="5470934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Szövegdoboz 75">
                <a:extLst>
                  <a:ext uri="{FF2B5EF4-FFF2-40B4-BE49-F238E27FC236}">
                    <a16:creationId xmlns:a16="http://schemas.microsoft.com/office/drawing/2014/main" id="{23324F75-C6B1-4AC6-9AF7-0E3CF913D3E5}"/>
                  </a:ext>
                </a:extLst>
              </p:cNvPr>
              <p:cNvSpPr txBox="1"/>
              <p:nvPr/>
            </p:nvSpPr>
            <p:spPr>
              <a:xfrm>
                <a:off x="8044896" y="595990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6" name="Szövegdoboz 75">
                <a:extLst>
                  <a:ext uri="{FF2B5EF4-FFF2-40B4-BE49-F238E27FC236}">
                    <a16:creationId xmlns:a16="http://schemas.microsoft.com/office/drawing/2014/main" id="{23324F75-C6B1-4AC6-9AF7-0E3CF913D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896" y="5959909"/>
                <a:ext cx="944545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Egyenes összekötő nyíllal 76">
            <a:extLst>
              <a:ext uri="{FF2B5EF4-FFF2-40B4-BE49-F238E27FC236}">
                <a16:creationId xmlns:a16="http://schemas.microsoft.com/office/drawing/2014/main" id="{9BEA806E-FBCE-433B-957E-A6F97361ED6B}"/>
              </a:ext>
            </a:extLst>
          </p:cNvPr>
          <p:cNvCxnSpPr>
            <a:cxnSpLocks/>
          </p:cNvCxnSpPr>
          <p:nvPr/>
        </p:nvCxnSpPr>
        <p:spPr>
          <a:xfrm>
            <a:off x="8217703" y="4559447"/>
            <a:ext cx="284546" cy="62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nyíllal 77">
            <a:extLst>
              <a:ext uri="{FF2B5EF4-FFF2-40B4-BE49-F238E27FC236}">
                <a16:creationId xmlns:a16="http://schemas.microsoft.com/office/drawing/2014/main" id="{801C852A-FB4E-4DD2-86A5-256ADBDA16BA}"/>
              </a:ext>
            </a:extLst>
          </p:cNvPr>
          <p:cNvCxnSpPr>
            <a:cxnSpLocks/>
          </p:cNvCxnSpPr>
          <p:nvPr/>
        </p:nvCxnSpPr>
        <p:spPr>
          <a:xfrm>
            <a:off x="8220233" y="4560036"/>
            <a:ext cx="220706" cy="1392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Szövegdoboz 78">
                <a:extLst>
                  <a:ext uri="{FF2B5EF4-FFF2-40B4-BE49-F238E27FC236}">
                    <a16:creationId xmlns:a16="http://schemas.microsoft.com/office/drawing/2014/main" id="{7CEFB93F-F490-4651-B8D3-5BC801D8EF8F}"/>
                  </a:ext>
                </a:extLst>
              </p:cNvPr>
              <p:cNvSpPr txBox="1"/>
              <p:nvPr/>
            </p:nvSpPr>
            <p:spPr>
              <a:xfrm>
                <a:off x="8939443" y="575069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9" name="Szövegdoboz 78">
                <a:extLst>
                  <a:ext uri="{FF2B5EF4-FFF2-40B4-BE49-F238E27FC236}">
                    <a16:creationId xmlns:a16="http://schemas.microsoft.com/office/drawing/2014/main" id="{7CEFB93F-F490-4651-B8D3-5BC801D8E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43" y="5750692"/>
                <a:ext cx="944545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DFD2D16C-1A07-4C0C-BB9E-AC8371416ACF}"/>
                  </a:ext>
                </a:extLst>
              </p:cNvPr>
              <p:cNvSpPr txBox="1"/>
              <p:nvPr/>
            </p:nvSpPr>
            <p:spPr>
              <a:xfrm>
                <a:off x="8939443" y="626219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DFD2D16C-1A07-4C0C-BB9E-AC837141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43" y="6262190"/>
                <a:ext cx="944545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Egyenes összekötő nyíllal 80">
            <a:extLst>
              <a:ext uri="{FF2B5EF4-FFF2-40B4-BE49-F238E27FC236}">
                <a16:creationId xmlns:a16="http://schemas.microsoft.com/office/drawing/2014/main" id="{ED8DD561-9999-4139-9DF0-54BE61632746}"/>
              </a:ext>
            </a:extLst>
          </p:cNvPr>
          <p:cNvCxnSpPr>
            <a:cxnSpLocks/>
          </p:cNvCxnSpPr>
          <p:nvPr/>
        </p:nvCxnSpPr>
        <p:spPr>
          <a:xfrm flipV="1">
            <a:off x="8822049" y="605816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>
            <a:extLst>
              <a:ext uri="{FF2B5EF4-FFF2-40B4-BE49-F238E27FC236}">
                <a16:creationId xmlns:a16="http://schemas.microsoft.com/office/drawing/2014/main" id="{D595C25A-B420-4829-94B8-7596CB2D3D24}"/>
              </a:ext>
            </a:extLst>
          </p:cNvPr>
          <p:cNvCxnSpPr>
            <a:cxnSpLocks/>
          </p:cNvCxnSpPr>
          <p:nvPr/>
        </p:nvCxnSpPr>
        <p:spPr>
          <a:xfrm>
            <a:off x="8807062" y="629424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zövegdoboz 82">
                <a:extLst>
                  <a:ext uri="{FF2B5EF4-FFF2-40B4-BE49-F238E27FC236}">
                    <a16:creationId xmlns:a16="http://schemas.microsoft.com/office/drawing/2014/main" id="{151F61E6-68D8-4B09-9D29-2BA0C9D1C7B1}"/>
                  </a:ext>
                </a:extLst>
              </p:cNvPr>
              <p:cNvSpPr txBox="1"/>
              <p:nvPr/>
            </p:nvSpPr>
            <p:spPr>
              <a:xfrm>
                <a:off x="5704054" y="4969371"/>
                <a:ext cx="1238672" cy="37234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5 GeV</a:t>
                </a:r>
              </a:p>
            </p:txBody>
          </p:sp>
        </mc:Choice>
        <mc:Fallback xmlns="">
          <p:sp>
            <p:nvSpPr>
              <p:cNvPr id="83" name="Szövegdoboz 82">
                <a:extLst>
                  <a:ext uri="{FF2B5EF4-FFF2-40B4-BE49-F238E27FC236}">
                    <a16:creationId xmlns:a16="http://schemas.microsoft.com/office/drawing/2014/main" id="{151F61E6-68D8-4B09-9D29-2BA0C9D1C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054" y="4969371"/>
                <a:ext cx="1238672" cy="372346"/>
              </a:xfrm>
              <a:prstGeom prst="rect">
                <a:avLst/>
              </a:prstGeom>
              <a:blipFill>
                <a:blip r:embed="rId32"/>
                <a:stretch>
                  <a:fillRect t="-6557" r="-344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343BF6B-FB78-4ED8-8E10-8984AC81E1F0}"/>
                  </a:ext>
                </a:extLst>
              </p:cNvPr>
              <p:cNvSpPr txBox="1"/>
              <p:nvPr/>
            </p:nvSpPr>
            <p:spPr>
              <a:xfrm>
                <a:off x="2416950" y="3512895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343BF6B-FB78-4ED8-8E10-8984AC81E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950" y="3512895"/>
                <a:ext cx="552116" cy="43088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78EA2DB9-3387-49C0-ADE8-30F87456DECD}"/>
                  </a:ext>
                </a:extLst>
              </p:cNvPr>
              <p:cNvSpPr txBox="1"/>
              <p:nvPr/>
            </p:nvSpPr>
            <p:spPr>
              <a:xfrm>
                <a:off x="4592685" y="3002368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78EA2DB9-3387-49C0-ADE8-30F87456D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685" y="3002368"/>
                <a:ext cx="479747" cy="43088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9CF4072B-054A-44FD-BAB8-BC74C68F3A4F}"/>
                  </a:ext>
                </a:extLst>
              </p:cNvPr>
              <p:cNvSpPr txBox="1"/>
              <p:nvPr/>
            </p:nvSpPr>
            <p:spPr>
              <a:xfrm>
                <a:off x="4605878" y="3526838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9CF4072B-054A-44FD-BAB8-BC74C68F3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878" y="3526838"/>
                <a:ext cx="479747" cy="43088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5AFFB11A-A1AD-4D2F-B0CA-BD53CDDA825F}"/>
                  </a:ext>
                </a:extLst>
              </p:cNvPr>
              <p:cNvSpPr txBox="1"/>
              <p:nvPr/>
            </p:nvSpPr>
            <p:spPr>
              <a:xfrm>
                <a:off x="7727726" y="3728339"/>
                <a:ext cx="5255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5AFFB11A-A1AD-4D2F-B0CA-BD53CDDA8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726" y="3728339"/>
                <a:ext cx="525528" cy="43088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zövegdoboz 84">
                <a:extLst>
                  <a:ext uri="{FF2B5EF4-FFF2-40B4-BE49-F238E27FC236}">
                    <a16:creationId xmlns:a16="http://schemas.microsoft.com/office/drawing/2014/main" id="{73079894-7039-4DEC-A22D-10092EA08CD6}"/>
                  </a:ext>
                </a:extLst>
              </p:cNvPr>
              <p:cNvSpPr txBox="1"/>
              <p:nvPr/>
            </p:nvSpPr>
            <p:spPr>
              <a:xfrm>
                <a:off x="7720611" y="4266076"/>
                <a:ext cx="652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0∗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Szövegdoboz 84">
                <a:extLst>
                  <a:ext uri="{FF2B5EF4-FFF2-40B4-BE49-F238E27FC236}">
                    <a16:creationId xmlns:a16="http://schemas.microsoft.com/office/drawing/2014/main" id="{73079894-7039-4DEC-A22D-10092EA08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611" y="4266076"/>
                <a:ext cx="652165" cy="43088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Szövegdoboz 85">
                <a:extLst>
                  <a:ext uri="{FF2B5EF4-FFF2-40B4-BE49-F238E27FC236}">
                    <a16:creationId xmlns:a16="http://schemas.microsoft.com/office/drawing/2014/main" id="{C73AF420-E09D-46B1-A580-5D367F952BD1}"/>
                  </a:ext>
                </a:extLst>
              </p:cNvPr>
              <p:cNvSpPr txBox="1"/>
              <p:nvPr/>
            </p:nvSpPr>
            <p:spPr>
              <a:xfrm>
                <a:off x="8502249" y="4440043"/>
                <a:ext cx="5255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Szövegdoboz 85">
                <a:extLst>
                  <a:ext uri="{FF2B5EF4-FFF2-40B4-BE49-F238E27FC236}">
                    <a16:creationId xmlns:a16="http://schemas.microsoft.com/office/drawing/2014/main" id="{C73AF420-E09D-46B1-A580-5D367F952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249" y="4440043"/>
                <a:ext cx="525528" cy="43088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Szövegdoboz 86">
                <a:extLst>
                  <a:ext uri="{FF2B5EF4-FFF2-40B4-BE49-F238E27FC236}">
                    <a16:creationId xmlns:a16="http://schemas.microsoft.com/office/drawing/2014/main" id="{3CA125A9-188C-4F91-AA49-996478D00725}"/>
                  </a:ext>
                </a:extLst>
              </p:cNvPr>
              <p:cNvSpPr txBox="1"/>
              <p:nvPr/>
            </p:nvSpPr>
            <p:spPr>
              <a:xfrm>
                <a:off x="8687568" y="379586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de-DE" sz="28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Szövegdoboz 86">
                <a:extLst>
                  <a:ext uri="{FF2B5EF4-FFF2-40B4-BE49-F238E27FC236}">
                    <a16:creationId xmlns:a16="http://schemas.microsoft.com/office/drawing/2014/main" id="{3CA125A9-188C-4F91-AA49-996478D00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568" y="3795865"/>
                <a:ext cx="944545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Szövegdoboz 87">
                <a:extLst>
                  <a:ext uri="{FF2B5EF4-FFF2-40B4-BE49-F238E27FC236}">
                    <a16:creationId xmlns:a16="http://schemas.microsoft.com/office/drawing/2014/main" id="{FD384BB4-B9CA-4C5B-B66D-0FF31516BD3D}"/>
                  </a:ext>
                </a:extLst>
              </p:cNvPr>
              <p:cNvSpPr txBox="1"/>
              <p:nvPr/>
            </p:nvSpPr>
            <p:spPr>
              <a:xfrm>
                <a:off x="9413339" y="418948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de-DE" sz="28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Szövegdoboz 87">
                <a:extLst>
                  <a:ext uri="{FF2B5EF4-FFF2-40B4-BE49-F238E27FC236}">
                    <a16:creationId xmlns:a16="http://schemas.microsoft.com/office/drawing/2014/main" id="{FD384BB4-B9CA-4C5B-B66D-0FF31516B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339" y="4189484"/>
                <a:ext cx="944545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Szövegdoboz 88">
                <a:extLst>
                  <a:ext uri="{FF2B5EF4-FFF2-40B4-BE49-F238E27FC236}">
                    <a16:creationId xmlns:a16="http://schemas.microsoft.com/office/drawing/2014/main" id="{909E20DF-C052-4C2F-81BA-F02DAE64ED62}"/>
                  </a:ext>
                </a:extLst>
              </p:cNvPr>
              <p:cNvSpPr txBox="1"/>
              <p:nvPr/>
            </p:nvSpPr>
            <p:spPr>
              <a:xfrm>
                <a:off x="9362814" y="474443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de-DE" sz="28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Szövegdoboz 88">
                <a:extLst>
                  <a:ext uri="{FF2B5EF4-FFF2-40B4-BE49-F238E27FC236}">
                    <a16:creationId xmlns:a16="http://schemas.microsoft.com/office/drawing/2014/main" id="{909E20DF-C052-4C2F-81BA-F02DAE64E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814" y="4744431"/>
                <a:ext cx="944545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Szövegdoboz 89">
                <a:extLst>
                  <a:ext uri="{FF2B5EF4-FFF2-40B4-BE49-F238E27FC236}">
                    <a16:creationId xmlns:a16="http://schemas.microsoft.com/office/drawing/2014/main" id="{71EB1735-88A4-4160-BB23-1DD1135F90DD}"/>
                  </a:ext>
                </a:extLst>
              </p:cNvPr>
              <p:cNvSpPr txBox="1"/>
              <p:nvPr/>
            </p:nvSpPr>
            <p:spPr>
              <a:xfrm>
                <a:off x="8675836" y="335588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de-DE" sz="28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Szövegdoboz 89">
                <a:extLst>
                  <a:ext uri="{FF2B5EF4-FFF2-40B4-BE49-F238E27FC236}">
                    <a16:creationId xmlns:a16="http://schemas.microsoft.com/office/drawing/2014/main" id="{71EB1735-88A4-4160-BB23-1DD1135F9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36" y="3355882"/>
                <a:ext cx="944545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40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E7F31B5-06CA-43F0-9064-5139DEFF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– JLU </a:t>
            </a:r>
            <a:r>
              <a:rPr lang="en-US" dirty="0" err="1"/>
              <a:t>Gießen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7167B17-9D27-4CB3-B12E-36FAA0BA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C6B26B33-A377-47F7-9505-10D3353808D0}"/>
                  </a:ext>
                </a:extLst>
              </p:cNvPr>
              <p:cNvSpPr txBox="1"/>
              <p:nvPr/>
            </p:nvSpPr>
            <p:spPr>
              <a:xfrm>
                <a:off x="1452642" y="281844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C6B26B33-A377-47F7-9505-10D33538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642" y="2818442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F770BE6F-DB77-4480-A003-2E29BD6C940D}"/>
              </a:ext>
            </a:extLst>
          </p:cNvPr>
          <p:cNvCxnSpPr>
            <a:cxnSpLocks/>
          </p:cNvCxnSpPr>
          <p:nvPr/>
        </p:nvCxnSpPr>
        <p:spPr>
          <a:xfrm>
            <a:off x="2251523" y="3125594"/>
            <a:ext cx="495805" cy="1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9C1C7999-8B5A-470D-8DE2-69B1131E7A11}"/>
              </a:ext>
            </a:extLst>
          </p:cNvPr>
          <p:cNvCxnSpPr>
            <a:cxnSpLocks/>
          </p:cNvCxnSpPr>
          <p:nvPr/>
        </p:nvCxnSpPr>
        <p:spPr>
          <a:xfrm flipV="1">
            <a:off x="3579873" y="2945266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628E8BD7-540A-47DB-9645-554BD0521FB2}"/>
              </a:ext>
            </a:extLst>
          </p:cNvPr>
          <p:cNvCxnSpPr>
            <a:cxnSpLocks/>
          </p:cNvCxnSpPr>
          <p:nvPr/>
        </p:nvCxnSpPr>
        <p:spPr>
          <a:xfrm>
            <a:off x="3564886" y="3181349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2C4D0D64-49F5-4B9E-8850-C054F9244BE2}"/>
                  </a:ext>
                </a:extLst>
              </p:cNvPr>
              <p:cNvSpPr txBox="1"/>
              <p:nvPr/>
            </p:nvSpPr>
            <p:spPr>
              <a:xfrm>
                <a:off x="3755503" y="308300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2C4D0D64-49F5-4B9E-8850-C054F9244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03" y="3083004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FECFE5BF-C2D9-4521-AA66-F67F2856B13D}"/>
                  </a:ext>
                </a:extLst>
              </p:cNvPr>
              <p:cNvSpPr txBox="1"/>
              <p:nvPr/>
            </p:nvSpPr>
            <p:spPr>
              <a:xfrm>
                <a:off x="3897549" y="264327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FECFE5BF-C2D9-4521-AA66-F67F2856B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549" y="2643270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 l="-12903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7F0613E3-C800-40D9-A7E5-DCAA585B9A92}"/>
              </a:ext>
            </a:extLst>
          </p:cNvPr>
          <p:cNvCxnSpPr>
            <a:cxnSpLocks/>
          </p:cNvCxnSpPr>
          <p:nvPr/>
        </p:nvCxnSpPr>
        <p:spPr>
          <a:xfrm flipV="1">
            <a:off x="4657183" y="2700025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BF8AD171-9747-49B5-9849-0E43578EB6FA}"/>
              </a:ext>
            </a:extLst>
          </p:cNvPr>
          <p:cNvCxnSpPr>
            <a:cxnSpLocks/>
          </p:cNvCxnSpPr>
          <p:nvPr/>
        </p:nvCxnSpPr>
        <p:spPr>
          <a:xfrm>
            <a:off x="4642196" y="2936108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C85F0804-FF38-4B5F-8BBD-267F0E2DA44F}"/>
                  </a:ext>
                </a:extLst>
              </p:cNvPr>
              <p:cNvSpPr txBox="1"/>
              <p:nvPr/>
            </p:nvSpPr>
            <p:spPr>
              <a:xfrm>
                <a:off x="7139125" y="2927989"/>
                <a:ext cx="1669881" cy="37234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3,556 GeV</a:t>
                </a:r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C85F0804-FF38-4B5F-8BBD-267F0E2DA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125" y="2927989"/>
                <a:ext cx="1669881" cy="372346"/>
              </a:xfrm>
              <a:prstGeom prst="rect">
                <a:avLst/>
              </a:prstGeom>
              <a:blipFill>
                <a:blip r:embed="rId5"/>
                <a:stretch>
                  <a:fillRect t="-6557" r="-255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78984A05-15B7-4BBB-8E99-6B46A1F8B8C4}"/>
                  </a:ext>
                </a:extLst>
              </p:cNvPr>
              <p:cNvSpPr txBox="1"/>
              <p:nvPr/>
            </p:nvSpPr>
            <p:spPr>
              <a:xfrm>
                <a:off x="2961464" y="2851948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78984A05-15B7-4BBB-8E99-6B46A1F8B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64" y="2851948"/>
                <a:ext cx="5521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377D9FC2-1D8A-4CB8-8E63-7EFE6433B33E}"/>
                  </a:ext>
                </a:extLst>
              </p:cNvPr>
              <p:cNvSpPr txBox="1"/>
              <p:nvPr/>
            </p:nvSpPr>
            <p:spPr>
              <a:xfrm>
                <a:off x="5113680" y="2385680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377D9FC2-1D8A-4CB8-8E63-7EFE6433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680" y="2385680"/>
                <a:ext cx="47974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49463935-89B3-49E9-BCC5-0E29C36DE977}"/>
                  </a:ext>
                </a:extLst>
              </p:cNvPr>
              <p:cNvSpPr txBox="1"/>
              <p:nvPr/>
            </p:nvSpPr>
            <p:spPr>
              <a:xfrm>
                <a:off x="5126873" y="2910150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49463935-89B3-49E9-BCC5-0E29C36DE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73" y="2910150"/>
                <a:ext cx="47974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160EE74C-FE1A-4E67-AABD-04BDBFB36A34}"/>
              </a:ext>
            </a:extLst>
          </p:cNvPr>
          <p:cNvSpPr txBox="1"/>
          <p:nvPr/>
        </p:nvSpPr>
        <p:spPr>
          <a:xfrm>
            <a:off x="1702676" y="4768193"/>
            <a:ext cx="845382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 err="1"/>
              <a:t>Significance</a:t>
            </a:r>
            <a:r>
              <a:rPr lang="hu-HU" dirty="0"/>
              <a:t> = </a:t>
            </a:r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truth</a:t>
            </a:r>
            <a:r>
              <a:rPr lang="hu-HU" dirty="0"/>
              <a:t> </a:t>
            </a:r>
            <a:r>
              <a:rPr lang="hu-HU" dirty="0" err="1"/>
              <a:t>match</a:t>
            </a:r>
            <a:r>
              <a:rPr lang="hu-HU" dirty="0"/>
              <a:t> / √</a:t>
            </a:r>
            <a:r>
              <a:rPr lang="hu-HU" dirty="0" err="1"/>
              <a:t>Reconstructed</a:t>
            </a:r>
            <a:endParaRPr lang="hu-HU" dirty="0"/>
          </a:p>
        </p:txBody>
      </p: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8A4DD789-F969-4671-A717-537EAD19C2DA}"/>
              </a:ext>
            </a:extLst>
          </p:cNvPr>
          <p:cNvCxnSpPr/>
          <p:nvPr/>
        </p:nvCxnSpPr>
        <p:spPr>
          <a:xfrm>
            <a:off x="4885323" y="4810722"/>
            <a:ext cx="1253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76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3B0CE813-9E71-4E30-AB7F-6BFB4A7B6063}"/>
              </a:ext>
            </a:extLst>
          </p:cNvPr>
          <p:cNvSpPr/>
          <p:nvPr/>
        </p:nvSpPr>
        <p:spPr>
          <a:xfrm>
            <a:off x="427452" y="41105"/>
            <a:ext cx="11614005" cy="3267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C2898D0-B009-42E2-BA39-EE467E7A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id="{19DF0F8B-B823-4170-B01A-1FEEE94AC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453" y="457875"/>
            <a:ext cx="5727187" cy="3118381"/>
          </a:xfrm>
          <a:prstGeom prst="rect">
            <a:avLst/>
          </a:pr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C2F8AB6-E718-4D78-B465-DBFBA639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226A676-A5ED-4A03-914F-7B2AAA35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9</a:t>
            </a:fld>
            <a:endParaRPr lang="en-US"/>
          </a:p>
        </p:txBody>
      </p:sp>
      <p:pic>
        <p:nvPicPr>
          <p:cNvPr id="8" name="Kép 8">
            <a:extLst>
              <a:ext uri="{FF2B5EF4-FFF2-40B4-BE49-F238E27FC236}">
                <a16:creationId xmlns:a16="http://schemas.microsoft.com/office/drawing/2014/main" id="{7943C935-C415-4AE3-841D-5172CED31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92" y="3644239"/>
            <a:ext cx="5725348" cy="3113109"/>
          </a:xfrm>
          <a:prstGeom prst="rect">
            <a:avLst/>
          </a:prstGeom>
        </p:spPr>
      </p:pic>
      <p:pic>
        <p:nvPicPr>
          <p:cNvPr id="10" name="Kép 10">
            <a:extLst>
              <a:ext uri="{FF2B5EF4-FFF2-40B4-BE49-F238E27FC236}">
                <a16:creationId xmlns:a16="http://schemas.microsoft.com/office/drawing/2014/main" id="{178D2892-E7CD-4848-A38D-48C0E7CEE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559" y="454758"/>
            <a:ext cx="5702174" cy="3114407"/>
          </a:xfrm>
          <a:prstGeom prst="rect">
            <a:avLst/>
          </a:prstGeom>
        </p:spPr>
      </p:pic>
      <p:pic>
        <p:nvPicPr>
          <p:cNvPr id="12" name="Kép 12">
            <a:extLst>
              <a:ext uri="{FF2B5EF4-FFF2-40B4-BE49-F238E27FC236}">
                <a16:creationId xmlns:a16="http://schemas.microsoft.com/office/drawing/2014/main" id="{4B75ED66-03F1-4219-9B69-89E6AE4FF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559" y="3646058"/>
            <a:ext cx="5702174" cy="3114407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A1A229BD-3874-4A73-AE0E-C9BF3055032A}"/>
              </a:ext>
            </a:extLst>
          </p:cNvPr>
          <p:cNvSpPr txBox="1"/>
          <p:nvPr/>
        </p:nvSpPr>
        <p:spPr>
          <a:xfrm>
            <a:off x="6858626" y="-1521"/>
            <a:ext cx="51613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err="1">
                <a:solidFill>
                  <a:srgbClr val="FF0000"/>
                </a:solidFill>
              </a:rPr>
              <a:t>Default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hu-HU" err="1">
                <a:solidFill>
                  <a:schemeClr val="accent3">
                    <a:lumMod val="75000"/>
                  </a:schemeClr>
                </a:solidFill>
              </a:rPr>
              <a:t>Default</a:t>
            </a: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 – FTM</a:t>
            </a: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hu-HU" err="1">
                <a:solidFill>
                  <a:srgbClr val="0070C0"/>
                </a:solidFill>
              </a:rPr>
              <a:t>OnMer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hu-HU" err="1">
                <a:solidFill>
                  <a:srgbClr val="00B050"/>
                </a:solidFill>
              </a:rPr>
              <a:t>OnMer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hu-HU" dirty="0">
                <a:solidFill>
                  <a:srgbClr val="00B050"/>
                </a:solidFill>
              </a:rPr>
              <a:t>–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hu-HU" dirty="0">
                <a:solidFill>
                  <a:srgbClr val="00B050"/>
                </a:solidFill>
              </a:rPr>
              <a:t>FTM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68287A2-430B-48AF-823A-597F541CB028}"/>
              </a:ext>
            </a:extLst>
          </p:cNvPr>
          <p:cNvSpPr txBox="1"/>
          <p:nvPr/>
        </p:nvSpPr>
        <p:spPr>
          <a:xfrm>
            <a:off x="1346921" y="8222"/>
            <a:ext cx="388640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60000 </a:t>
            </a:r>
            <a:r>
              <a:rPr lang="hu-HU" dirty="0" err="1">
                <a:solidFill>
                  <a:schemeClr val="bg1"/>
                </a:solidFill>
              </a:rPr>
              <a:t>events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04E9229-1FE2-4D79-A783-23E996DC3AD9}"/>
              </a:ext>
            </a:extLst>
          </p:cNvPr>
          <p:cNvSpPr txBox="1"/>
          <p:nvPr/>
        </p:nvSpPr>
        <p:spPr>
          <a:xfrm>
            <a:off x="1742371" y="1823341"/>
            <a:ext cx="14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Reconstructed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27F02759-2B57-40D7-880D-9113A3874506}"/>
              </a:ext>
            </a:extLst>
          </p:cNvPr>
          <p:cNvSpPr txBox="1"/>
          <p:nvPr/>
        </p:nvSpPr>
        <p:spPr>
          <a:xfrm>
            <a:off x="7380720" y="1832399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Full truth match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F8D443D-162E-44BD-924A-D915F14733FB}"/>
              </a:ext>
            </a:extLst>
          </p:cNvPr>
          <p:cNvSpPr txBox="1"/>
          <p:nvPr/>
        </p:nvSpPr>
        <p:spPr>
          <a:xfrm>
            <a:off x="7629854" y="4675465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OnMer</a:t>
            </a:r>
            <a:r>
              <a:rPr lang="en-US" dirty="0">
                <a:solidFill>
                  <a:schemeClr val="bg1"/>
                </a:solidFill>
              </a:rPr>
              <a:t> algorithm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BF834A0D-357D-4D61-8B79-798D3C3BF7E8}"/>
              </a:ext>
            </a:extLst>
          </p:cNvPr>
          <p:cNvSpPr txBox="1"/>
          <p:nvPr/>
        </p:nvSpPr>
        <p:spPr>
          <a:xfrm>
            <a:off x="1490318" y="467546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Default algorithm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9A4DE62-CB57-4858-B072-1703DBF747BF}"/>
              </a:ext>
            </a:extLst>
          </p:cNvPr>
          <p:cNvSpPr txBox="1"/>
          <p:nvPr/>
        </p:nvSpPr>
        <p:spPr>
          <a:xfrm>
            <a:off x="1490318" y="5022485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Significance: 30.49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BAFFCE1-92DD-4F98-AEFE-39205B0F8B95}"/>
              </a:ext>
            </a:extLst>
          </p:cNvPr>
          <p:cNvSpPr txBox="1"/>
          <p:nvPr/>
        </p:nvSpPr>
        <p:spPr>
          <a:xfrm>
            <a:off x="7629854" y="5022485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Significance: 30.62</a:t>
            </a:r>
          </a:p>
        </p:txBody>
      </p:sp>
    </p:spTree>
    <p:extLst>
      <p:ext uri="{BB962C8B-B14F-4D97-AF65-F5344CB8AC3E}">
        <p14:creationId xmlns:p14="http://schemas.microsoft.com/office/powerpoint/2010/main" val="3690057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258</TotalTime>
  <Words>1743</Words>
  <Application>Microsoft Office PowerPoint</Application>
  <PresentationFormat>Szélesvásznú</PresentationFormat>
  <Paragraphs>659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Áramkör</vt:lpstr>
      <vt:lpstr>Changes in Emc Clustering</vt:lpstr>
      <vt:lpstr>Split Offs</vt:lpstr>
      <vt:lpstr>Online algorithm [1]</vt:lpstr>
      <vt:lpstr>OnMer algorithm (Online + Merging)</vt:lpstr>
      <vt:lpstr>Measures of the reconstruction</vt:lpstr>
      <vt:lpstr>Online and merging OnMer algorithm</vt:lpstr>
      <vt:lpstr>Decays</vt:lpstr>
      <vt:lpstr>PowerPoint-bemutató</vt:lpstr>
      <vt:lpstr>PowerPoint-bemutató</vt:lpstr>
      <vt:lpstr>PowerPoint-bemutató</vt:lpstr>
      <vt:lpstr>Reconstructed       and    mass</vt:lpstr>
      <vt:lpstr>PowerPoint-bemutató</vt:lpstr>
      <vt:lpstr>PowerPoint-bemutató</vt:lpstr>
      <vt:lpstr>PowerPoint-bemutató</vt:lpstr>
      <vt:lpstr>Improvements for the timebased version</vt:lpstr>
      <vt:lpstr>Summary of the previous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Áron Kripkó</dc:creator>
  <cp:lastModifiedBy>Áron Kripkó</cp:lastModifiedBy>
  <cp:revision>1032</cp:revision>
  <dcterms:created xsi:type="dcterms:W3CDTF">2018-11-01T09:02:46Z</dcterms:created>
  <dcterms:modified xsi:type="dcterms:W3CDTF">2020-04-03T09:59:44Z</dcterms:modified>
</cp:coreProperties>
</file>