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3" r:id="rId2"/>
    <p:sldId id="274" r:id="rId3"/>
    <p:sldId id="275" r:id="rId4"/>
    <p:sldId id="307" r:id="rId5"/>
    <p:sldId id="277" r:id="rId6"/>
    <p:sldId id="308" r:id="rId7"/>
    <p:sldId id="309" r:id="rId8"/>
    <p:sldId id="310" r:id="rId9"/>
    <p:sldId id="311" r:id="rId10"/>
    <p:sldId id="312" r:id="rId11"/>
    <p:sldId id="314" r:id="rId12"/>
    <p:sldId id="332" r:id="rId13"/>
    <p:sldId id="297" r:id="rId14"/>
    <p:sldId id="333" r:id="rId15"/>
    <p:sldId id="295" r:id="rId16"/>
    <p:sldId id="334" r:id="rId17"/>
    <p:sldId id="290" r:id="rId18"/>
    <p:sldId id="291" r:id="rId19"/>
    <p:sldId id="329" r:id="rId20"/>
    <p:sldId id="294" r:id="rId21"/>
    <p:sldId id="326" r:id="rId22"/>
    <p:sldId id="287" r:id="rId23"/>
    <p:sldId id="335" r:id="rId24"/>
    <p:sldId id="286" r:id="rId25"/>
    <p:sldId id="306" r:id="rId26"/>
    <p:sldId id="339" r:id="rId27"/>
    <p:sldId id="341" r:id="rId28"/>
    <p:sldId id="298" r:id="rId29"/>
    <p:sldId id="301" r:id="rId30"/>
    <p:sldId id="302" r:id="rId31"/>
    <p:sldId id="300" r:id="rId32"/>
    <p:sldId id="336" r:id="rId33"/>
    <p:sldId id="304" r:id="rId34"/>
    <p:sldId id="303" r:id="rId35"/>
    <p:sldId id="317" r:id="rId36"/>
    <p:sldId id="338" r:id="rId37"/>
    <p:sldId id="337" r:id="rId38"/>
    <p:sldId id="315" r:id="rId39"/>
    <p:sldId id="342" r:id="rId40"/>
    <p:sldId id="343" r:id="rId41"/>
    <p:sldId id="316" r:id="rId4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DFF"/>
    <a:srgbClr val="8D8F94"/>
    <a:srgbClr val="515355"/>
    <a:srgbClr val="3A6F8A"/>
    <a:srgbClr val="DCDCDC"/>
    <a:srgbClr val="E7E7E7"/>
    <a:srgbClr val="B9BBC0"/>
    <a:srgbClr val="005B8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370" autoAdjust="0"/>
    <p:restoredTop sz="82122" autoAdjust="0"/>
  </p:normalViewPr>
  <p:slideViewPr>
    <p:cSldViewPr>
      <p:cViewPr varScale="1">
        <p:scale>
          <a:sx n="113" d="100"/>
          <a:sy n="113" d="100"/>
        </p:scale>
        <p:origin x="-108" y="-402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094" y="-90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4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8" y="0"/>
            <a:ext cx="3076363" cy="54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291"/>
            <a:ext cx="3076363" cy="54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8" y="9723291"/>
            <a:ext cx="3076363" cy="54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BD4CAD-8F8A-4058-9B05-1B2390AB2EC8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646"/>
            <a:ext cx="5679440" cy="460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658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658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7" tIns="47159" rIns="94317" bIns="4715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92B8FC-7748-402F-93AD-E4B758DDD959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31185F-0B9F-411F-A086-CFB3436F02A0}" type="slidenum">
              <a:rPr lang="en-GB" smtClean="0">
                <a:latin typeface="Arial" pitchFamily="34" charset="0"/>
              </a:rPr>
              <a:pPr/>
              <a:t>10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73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solidFill>
            <a:srgbClr val="FFFFFF"/>
          </a:solidFill>
          <a:ln/>
        </p:spPr>
      </p:sp>
      <p:sp>
        <p:nvSpPr>
          <p:cNvPr id="573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3219"/>
            <a:ext cx="5204510" cy="4605576"/>
          </a:xfrm>
          <a:noFill/>
          <a:ln/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A3F0B-40A0-47D1-9718-4A4F37BAB15F}" type="slidenum">
              <a:rPr lang="de-DE" smtClean="0">
                <a:latin typeface="Arial" pitchFamily="34" charset="0"/>
              </a:rPr>
              <a:pPr/>
              <a:t>11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02C98-8FE8-47D6-A570-B07C277EFDDF}" type="slidenum">
              <a:rPr lang="de-DE" smtClean="0">
                <a:latin typeface="Arial" pitchFamily="34" charset="0"/>
              </a:rPr>
              <a:pPr/>
              <a:t>12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1833-D7EA-4513-A03A-04B2CD62F642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02C98-8FE8-47D6-A570-B07C277EFDDF}" type="slidenum">
              <a:rPr lang="de-DE" smtClean="0">
                <a:latin typeface="Arial" pitchFamily="34" charset="0"/>
              </a:rPr>
              <a:pPr/>
              <a:t>14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02C98-8FE8-47D6-A570-B07C277EFDDF}" type="slidenum">
              <a:rPr lang="de-DE" smtClean="0">
                <a:latin typeface="Arial" pitchFamily="34" charset="0"/>
              </a:rPr>
              <a:pPr/>
              <a:t>16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C5C23-A856-47B6-A96C-40109D9E1887}" type="slidenum">
              <a:rPr lang="he-IL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C5C23-A856-47B6-A96C-40109D9E1887}" type="slidenum">
              <a:rPr lang="he-IL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02C98-8FE8-47D6-A570-B07C277EFDDF}" type="slidenum">
              <a:rPr lang="de-DE" smtClean="0">
                <a:latin typeface="Arial" pitchFamily="34" charset="0"/>
              </a:rPr>
              <a:pPr/>
              <a:t>19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02C98-8FE8-47D6-A570-B07C277EFDDF}" type="slidenum">
              <a:rPr lang="de-DE" smtClean="0">
                <a:latin typeface="Arial" pitchFamily="34" charset="0"/>
              </a:rPr>
              <a:pPr/>
              <a:t>21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044015" y="697814"/>
            <a:ext cx="4176059" cy="348907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/>
          </p:nvPr>
        </p:nvSpPr>
        <p:spPr>
          <a:xfrm>
            <a:off x="835212" y="4419492"/>
            <a:ext cx="4592215" cy="41868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28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044015" y="697815"/>
            <a:ext cx="4176059" cy="34890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889" tIns="44444" rIns="88889" bIns="44444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body"/>
          </p:nvPr>
        </p:nvSpPr>
        <p:spPr>
          <a:xfrm>
            <a:off x="835212" y="4419492"/>
            <a:ext cx="4592215" cy="418688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6021D4-0D04-4AE0-B358-22EF86897678}" type="slidenum">
              <a:rPr lang="de-DE" smtClean="0">
                <a:latin typeface="Arial" pitchFamily="34" charset="0"/>
              </a:rPr>
              <a:pPr/>
              <a:t>3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>
                <a:latin typeface="Arial" pitchFamily="34" charset="0"/>
              </a:rPr>
              <a:t>EM Endzunstände</a:t>
            </a:r>
          </a:p>
          <a:p>
            <a:pPr eaLnBrk="1" hangingPunct="1"/>
            <a:r>
              <a:rPr lang="de-DE" smtClean="0">
                <a:latin typeface="Arial" pitchFamily="34" charset="0"/>
              </a:rPr>
              <a:t>Spektroscopy von neuen Charmzuständen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044015" y="697815"/>
            <a:ext cx="4176059" cy="34890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889" tIns="44444" rIns="88889" bIns="44444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body"/>
          </p:nvPr>
        </p:nvSpPr>
        <p:spPr>
          <a:xfrm>
            <a:off x="835212" y="4419492"/>
            <a:ext cx="4592215" cy="418688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1044015" y="697815"/>
            <a:ext cx="4176059" cy="34890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889" tIns="44444" rIns="88889" bIns="44444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/>
          </p:nvPr>
        </p:nvSpPr>
        <p:spPr>
          <a:xfrm>
            <a:off x="835212" y="4419492"/>
            <a:ext cx="4592215" cy="418688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044015" y="697814"/>
            <a:ext cx="4176059" cy="348907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/>
          </p:nvPr>
        </p:nvSpPr>
        <p:spPr>
          <a:xfrm>
            <a:off x="835212" y="4419492"/>
            <a:ext cx="4592215" cy="41868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EAEEF-7253-4738-9AF6-2843F4C5CD04}" type="slidenum">
              <a:rPr lang="de-DE" smtClean="0">
                <a:latin typeface="Arial" pitchFamily="34" charset="0"/>
              </a:rPr>
              <a:pPr/>
              <a:t>4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1044015" y="697814"/>
            <a:ext cx="4176059" cy="348907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19000"/>
              </a:lnSpc>
              <a:buClr>
                <a:srgbClr val="FFFFFF"/>
              </a:buClr>
              <a:buSzPct val="100000"/>
              <a:buFont typeface="Arial" pitchFamily="34" charset="0"/>
              <a:buNone/>
            </a:pPr>
            <a:endParaRPr lang="de-DE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/>
          </p:nvPr>
        </p:nvSpPr>
        <p:spPr>
          <a:xfrm>
            <a:off x="835212" y="4419492"/>
            <a:ext cx="4592215" cy="41868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2B8FC-7748-402F-93AD-E4B758DDD959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06" tIns="47453" rIns="94906" bIns="47453" anchor="b"/>
          <a:lstStyle/>
          <a:p>
            <a:pPr algn="r"/>
            <a:fld id="{5CD30D68-0AE3-4D81-8A54-3F8E7B12464A}" type="slidenum">
              <a:rPr lang="en-GB" sz="1200"/>
              <a:pPr algn="r"/>
              <a:t>5</a:t>
            </a:fld>
            <a:endParaRPr lang="en-GB" sz="1200" dirty="0"/>
          </a:p>
        </p:txBody>
      </p:sp>
      <p:sp>
        <p:nvSpPr>
          <p:cNvPr id="737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solidFill>
            <a:srgbClr val="FFFFFF"/>
          </a:solidFill>
          <a:ln/>
        </p:spPr>
      </p:sp>
      <p:sp>
        <p:nvSpPr>
          <p:cNvPr id="737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3218"/>
            <a:ext cx="5204510" cy="4605576"/>
          </a:xfrm>
          <a:noFill/>
          <a:ln/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E05A4-72A7-4697-8656-B8E129455C0A}" type="slidenum">
              <a:rPr lang="en-GB" smtClean="0">
                <a:latin typeface="Arial" pitchFamily="34" charset="0"/>
              </a:rPr>
              <a:pPr/>
              <a:t>6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32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solidFill>
            <a:srgbClr val="FFFFFF"/>
          </a:solidFill>
          <a:ln/>
        </p:spPr>
      </p:sp>
      <p:sp>
        <p:nvSpPr>
          <p:cNvPr id="532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3219"/>
            <a:ext cx="5204510" cy="4605576"/>
          </a:xfrm>
          <a:noFill/>
          <a:ln/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52DD22-E928-41DD-A8DF-105B3BFBCB99}" type="slidenum">
              <a:rPr lang="en-GB" smtClean="0">
                <a:latin typeface="Arial" pitchFamily="34" charset="0"/>
              </a:rPr>
              <a:pPr/>
              <a:t>7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42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solidFill>
            <a:srgbClr val="FFFFFF"/>
          </a:solidFill>
          <a:ln/>
        </p:spPr>
      </p:sp>
      <p:sp>
        <p:nvSpPr>
          <p:cNvPr id="542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3219"/>
            <a:ext cx="5204510" cy="4605576"/>
          </a:xfrm>
          <a:noFill/>
          <a:ln/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87BEA-2665-43BE-86F7-0EE0F547725D}" type="slidenum">
              <a:rPr lang="en-GB" smtClean="0">
                <a:latin typeface="Arial" pitchFamily="34" charset="0"/>
              </a:rPr>
              <a:pPr/>
              <a:t>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52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solidFill>
            <a:srgbClr val="FFFFFF"/>
          </a:solidFill>
          <a:ln/>
        </p:spPr>
      </p:sp>
      <p:sp>
        <p:nvSpPr>
          <p:cNvPr id="553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3219"/>
            <a:ext cx="5204510" cy="4605576"/>
          </a:xfrm>
          <a:noFill/>
          <a:ln/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0F269-4FB1-40A0-BB0B-4840DAF19896}" type="slidenum">
              <a:rPr lang="en-GB" smtClean="0">
                <a:latin typeface="Arial" pitchFamily="34" charset="0"/>
              </a:rPr>
              <a:pPr/>
              <a:t>9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63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8350"/>
            <a:ext cx="5116513" cy="3836988"/>
          </a:xfrm>
          <a:solidFill>
            <a:srgbClr val="FFFFFF"/>
          </a:solidFill>
          <a:ln/>
        </p:spPr>
      </p:sp>
      <p:sp>
        <p:nvSpPr>
          <p:cNvPr id="563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3219"/>
            <a:ext cx="5204510" cy="4605576"/>
          </a:xfrm>
          <a:noFill/>
          <a:ln/>
        </p:spPr>
        <p:txBody>
          <a:bodyPr wrap="none" anchor="ctr"/>
          <a:lstStyle/>
          <a:p>
            <a:pPr eaLnBrk="1" hangingPunct="1"/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Rectangle 28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rgbClr val="005B82"/>
              </a:solidFill>
              <a:ea typeface="ＭＳ Ｐゴシック" charset="-128"/>
            </a:endParaRPr>
          </a:p>
        </p:txBody>
      </p:sp>
      <p:sp>
        <p:nvSpPr>
          <p:cNvPr id="3103" name="Rectangle 31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04" name="Rectangle 32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5" name="Rectangle 43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16" name="Rectangle 44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3117" name="Rectangle 45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3123" name="Text Box 51"/>
          <p:cNvSpPr txBox="1">
            <a:spLocks noChangeArrowheads="1"/>
          </p:cNvSpPr>
          <p:nvPr userDrawn="1"/>
        </p:nvSpPr>
        <p:spPr bwMode="auto">
          <a:xfrm>
            <a:off x="719138" y="5048250"/>
            <a:ext cx="3810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fld id="{586F53E7-1F83-4E1F-818E-07A90382E93B}" type="datetime4">
              <a:rPr lang="de-DE" sz="1400">
                <a:solidFill>
                  <a:srgbClr val="F4F4F4"/>
                </a:solidFill>
                <a:ea typeface="ＭＳ Ｐゴシック" charset="-128"/>
              </a:rPr>
              <a:pPr>
                <a:spcBef>
                  <a:spcPct val="50000"/>
                </a:spcBef>
              </a:pPr>
              <a:t>12. März 2009</a:t>
            </a:fld>
            <a:endParaRPr lang="de-DE" sz="1400">
              <a:solidFill>
                <a:srgbClr val="F4F4F4"/>
              </a:solidFill>
              <a:ea typeface="ＭＳ Ｐゴシック" charset="-128"/>
            </a:endParaRPr>
          </a:p>
        </p:txBody>
      </p:sp>
      <p:pic>
        <p:nvPicPr>
          <p:cNvPr id="3126" name="Picture 54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  <p:sp>
        <p:nvSpPr>
          <p:cNvPr id="3128" name="Text Box 56"/>
          <p:cNvSpPr txBox="1">
            <a:spLocks noChangeArrowheads="1"/>
          </p:cNvSpPr>
          <p:nvPr userDrawn="1"/>
        </p:nvSpPr>
        <p:spPr bwMode="auto">
          <a:xfrm rot="-5400000">
            <a:off x="-1079500" y="933450"/>
            <a:ext cx="2476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3070225"/>
            <a:ext cx="7772400" cy="719138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3860800"/>
            <a:ext cx="7740650" cy="647700"/>
          </a:xfrm>
        </p:spPr>
        <p:txBody>
          <a:bodyPr/>
          <a:lstStyle>
            <a:lvl1pPr marL="0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642910" y="357166"/>
          <a:ext cx="2674992" cy="642942"/>
        </p:xfrm>
        <a:graphic>
          <a:graphicData uri="http://schemas.openxmlformats.org/presentationml/2006/ole">
            <p:oleObj spid="_x0000_s202754" name="Bitmap" r:id="rId4" imgW="1905266" imgH="457143" progId="PBrush">
              <p:embed/>
            </p:oleObj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8438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138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165100"/>
            <a:ext cx="8362950" cy="703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323850" y="1047750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047750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23850" y="3667125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667125"/>
            <a:ext cx="4171950" cy="24669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2228850" y="6597650"/>
            <a:ext cx="59055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8412163" y="6597650"/>
            <a:ext cx="685800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4C6BB42-CA6C-4AC8-8FE5-2BE9798B98D2}" type="slidenum">
              <a:rPr lang="he-IL" alt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428612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1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1538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714348" y="71414"/>
            <a:ext cx="6643734" cy="5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00108"/>
            <a:ext cx="7772400" cy="50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sp>
        <p:nvSpPr>
          <p:cNvPr id="1086" name="Rectangle 62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1087" name="Rectangle 63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de-DE" sz="2400">
              <a:ea typeface="ＭＳ Ｐゴシック" charset="-128"/>
            </a:endParaRPr>
          </a:p>
        </p:txBody>
      </p:sp>
      <p:pic>
        <p:nvPicPr>
          <p:cNvPr id="1094" name="Picture 70" descr="Logo_FZ_Jülich_NEU_rgb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</p:spPr>
      </p:pic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539750" y="6477000"/>
            <a:ext cx="7778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fld id="{BD801DE1-14FA-4832-8C83-29B11DD43F9E}" type="datetime4">
              <a:rPr lang="de-DE" sz="1000">
                <a:solidFill>
                  <a:srgbClr val="005B82"/>
                </a:solidFill>
              </a:rPr>
              <a:pPr/>
              <a:t>12. März 2009</a:t>
            </a:fld>
            <a:endParaRPr lang="de-DE" sz="1000" dirty="0">
              <a:solidFill>
                <a:srgbClr val="005B82"/>
              </a:solidFill>
            </a:endParaRPr>
          </a:p>
        </p:txBody>
      </p:sp>
      <p:sp>
        <p:nvSpPr>
          <p:cNvPr id="1096" name="Text Box 72"/>
          <p:cNvSpPr txBox="1">
            <a:spLocks noChangeArrowheads="1"/>
          </p:cNvSpPr>
          <p:nvPr/>
        </p:nvSpPr>
        <p:spPr bwMode="auto">
          <a:xfrm>
            <a:off x="3506784" y="6477000"/>
            <a:ext cx="5651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 dirty="0">
                <a:solidFill>
                  <a:srgbClr val="005B82"/>
                </a:solidFill>
              </a:rPr>
              <a:t>Folie </a:t>
            </a:r>
            <a:fld id="{F540E0C8-EA85-4EB4-B9EB-180779D59F0A}" type="slidenum">
              <a:rPr lang="de-DE" sz="1000">
                <a:solidFill>
                  <a:srgbClr val="005B82"/>
                </a:solidFill>
              </a:rPr>
              <a:pPr/>
              <a:t>‹Nr.›</a:t>
            </a:fld>
            <a:endParaRPr lang="de-DE" sz="1000" dirty="0">
              <a:solidFill>
                <a:srgbClr val="005B82"/>
              </a:solidFill>
            </a:endParaRPr>
          </a:p>
        </p:txBody>
      </p:sp>
      <p:sp>
        <p:nvSpPr>
          <p:cNvPr id="12" name="Text Box 71"/>
          <p:cNvSpPr txBox="1">
            <a:spLocks noChangeArrowheads="1"/>
          </p:cNvSpPr>
          <p:nvPr/>
        </p:nvSpPr>
        <p:spPr bwMode="auto">
          <a:xfrm>
            <a:off x="5630812" y="6500834"/>
            <a:ext cx="115576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de-DE" sz="1000" dirty="0" smtClean="0">
                <a:solidFill>
                  <a:srgbClr val="005B82"/>
                </a:solidFill>
              </a:rPr>
              <a:t>Tobias Stockmanns </a:t>
            </a:r>
            <a:endParaRPr lang="de-DE" sz="1000" dirty="0">
              <a:solidFill>
                <a:srgbClr val="005B82"/>
              </a:solidFill>
            </a:endParaRPr>
          </a:p>
        </p:txBody>
      </p:sp>
      <p:graphicFrame>
        <p:nvGraphicFramePr>
          <p:cNvPr id="203777" name="Object 1"/>
          <p:cNvGraphicFramePr>
            <a:graphicFrameLocks noChangeAspect="1"/>
          </p:cNvGraphicFramePr>
          <p:nvPr/>
        </p:nvGraphicFramePr>
        <p:xfrm>
          <a:off x="7489856" y="6357958"/>
          <a:ext cx="1439862" cy="346075"/>
        </p:xfrm>
        <a:graphic>
          <a:graphicData uri="http://schemas.openxmlformats.org/presentationml/2006/ole">
            <p:oleObj spid="_x0000_s203777" name="Bitmap" r:id="rId16" imgW="1905266" imgH="457143" progId="PBrush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Arial" pitchFamily="34" charset="0"/>
        <a:buChar char="•"/>
        <a:defRPr sz="2200" i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pn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8.png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36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8.png"/><Relationship Id="rId9" Type="http://schemas.openxmlformats.org/officeDocument/2006/relationships/image" Target="../media/image35.png"/><Relationship Id="rId1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The PANDA Micro-Vertex-Detector</a:t>
            </a:r>
            <a:endParaRPr lang="en-US" sz="4400" dirty="0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210060"/>
            <a:ext cx="7740650" cy="647700"/>
          </a:xfrm>
        </p:spPr>
        <p:txBody>
          <a:bodyPr/>
          <a:lstStyle/>
          <a:p>
            <a:r>
              <a:rPr lang="en-US" dirty="0" smtClean="0"/>
              <a:t>Group report / DPG </a:t>
            </a:r>
            <a:r>
              <a:rPr lang="en-US" dirty="0" err="1" smtClean="0"/>
              <a:t>EuNPC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2313127" y="4995863"/>
            <a:ext cx="4931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rgbClr val="F4F4F4"/>
                </a:solidFill>
              </a:rPr>
              <a:t>| </a:t>
            </a:r>
            <a:r>
              <a:rPr lang="de-DE" sz="1400" dirty="0" smtClean="0">
                <a:solidFill>
                  <a:srgbClr val="F4F4F4"/>
                </a:solidFill>
              </a:rPr>
              <a:t>Tobias Stockmanns </a:t>
            </a:r>
            <a:r>
              <a:rPr lang="de-DE" sz="1400" dirty="0" err="1" smtClean="0">
                <a:solidFill>
                  <a:srgbClr val="F4F4F4"/>
                </a:solidFill>
              </a:rPr>
              <a:t>for</a:t>
            </a:r>
            <a:r>
              <a:rPr lang="de-DE" sz="1400" dirty="0" smtClean="0">
                <a:solidFill>
                  <a:srgbClr val="F4F4F4"/>
                </a:solidFill>
              </a:rPr>
              <a:t> </a:t>
            </a:r>
            <a:r>
              <a:rPr lang="de-DE" sz="1400" dirty="0" err="1" smtClean="0">
                <a:solidFill>
                  <a:srgbClr val="F4F4F4"/>
                </a:solidFill>
              </a:rPr>
              <a:t>the</a:t>
            </a:r>
            <a:r>
              <a:rPr lang="de-DE" sz="1400" dirty="0" smtClean="0">
                <a:solidFill>
                  <a:srgbClr val="F4F4F4"/>
                </a:solidFill>
              </a:rPr>
              <a:t> PANDA </a:t>
            </a:r>
            <a:r>
              <a:rPr lang="de-DE" sz="1400" dirty="0" err="1" smtClean="0">
                <a:solidFill>
                  <a:srgbClr val="F4F4F4"/>
                </a:solidFill>
              </a:rPr>
              <a:t>Collaboration</a:t>
            </a:r>
            <a:r>
              <a:rPr lang="de-DE" sz="1400" dirty="0" smtClean="0">
                <a:solidFill>
                  <a:srgbClr val="F4F4F4"/>
                </a:solidFill>
              </a:rPr>
              <a:t> | HK 40.1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74818"/>
            <a:ext cx="8001056" cy="5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5736" y="5716588"/>
            <a:ext cx="2286000" cy="358775"/>
          </a:xfrm>
          <a:prstGeom prst="rect">
            <a:avLst/>
          </a:prstGeom>
          <a:solidFill>
            <a:srgbClr val="944794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</a:tabLst>
            </a:pPr>
            <a:r>
              <a:rPr lang="en-GB" sz="1800" b="1">
                <a:solidFill>
                  <a:srgbClr val="000000"/>
                </a:solidFill>
              </a:rPr>
              <a:t>PWO Calorimeters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V="1">
            <a:off x="857224" y="3428997"/>
            <a:ext cx="1214446" cy="22860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857223" y="3643312"/>
            <a:ext cx="1500199" cy="207170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V="1">
            <a:off x="857224" y="3357560"/>
            <a:ext cx="2643206" cy="235745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525838" y="5716588"/>
            <a:ext cx="2776537" cy="358775"/>
          </a:xfrm>
          <a:prstGeom prst="rect">
            <a:avLst/>
          </a:prstGeom>
          <a:solidFill>
            <a:srgbClr val="944794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1800" b="1">
                <a:solidFill>
                  <a:srgbClr val="000000"/>
                </a:solidFill>
              </a:rPr>
              <a:t>Forward Shashlyk EMC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694488" y="5716588"/>
            <a:ext cx="2351087" cy="358775"/>
          </a:xfrm>
          <a:prstGeom prst="rect">
            <a:avLst/>
          </a:prstGeom>
          <a:solidFill>
            <a:srgbClr val="944794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</a:tabLst>
            </a:pPr>
            <a:r>
              <a:rPr lang="en-GB" sz="1800" b="1">
                <a:solidFill>
                  <a:srgbClr val="000000"/>
                </a:solidFill>
              </a:rPr>
              <a:t>Hadron Calorimeter</a:t>
            </a: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H="1" flipV="1">
            <a:off x="7072330" y="2571743"/>
            <a:ext cx="601645" cy="31464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V="1">
            <a:off x="6040438" y="2643181"/>
            <a:ext cx="388950" cy="30749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9707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de-DE" smtClean="0"/>
              <a:t>ANDA Spectrometer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10"/>
          <p:cNvGrpSpPr>
            <a:grpSpLocks/>
          </p:cNvGrpSpPr>
          <p:nvPr/>
        </p:nvGrpSpPr>
        <p:grpSpPr bwMode="auto">
          <a:xfrm rot="5400000">
            <a:off x="6442872" y="3386932"/>
            <a:ext cx="2857520" cy="369888"/>
            <a:chOff x="1791" y="3730"/>
            <a:chExt cx="3130" cy="233"/>
          </a:xfrm>
        </p:grpSpPr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1791" y="3929"/>
              <a:ext cx="31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2845" y="3730"/>
              <a:ext cx="8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dirty="0"/>
                <a:t>3</a:t>
              </a:r>
              <a:r>
                <a:rPr lang="de-DE" dirty="0" smtClean="0"/>
                <a:t>0 </a:t>
              </a:r>
              <a:r>
                <a:rPr lang="de-DE" dirty="0"/>
                <a:t>cm</a:t>
              </a:r>
            </a:p>
          </p:txBody>
        </p:sp>
      </p:grpSp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00108"/>
            <a:ext cx="3571900" cy="235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Micro-Vertex-Detector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827088" y="1571612"/>
            <a:ext cx="6564072" cy="4357718"/>
            <a:chOff x="827088" y="1571612"/>
            <a:chExt cx="6564072" cy="4357718"/>
          </a:xfrm>
        </p:grpSpPr>
        <p:pic>
          <p:nvPicPr>
            <p:cNvPr id="19" name="Picture 3" descr="D:\Tobias\Inventor\MVD-v1.0-Pv1.1-Sv2.0\MVD-1.0_Pv-1.1_Sv-2.0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43042" y="1571612"/>
              <a:ext cx="5748118" cy="4357718"/>
            </a:xfrm>
            <a:prstGeom prst="rect">
              <a:avLst/>
            </a:prstGeom>
            <a:noFill/>
          </p:spPr>
        </p:pic>
        <p:sp>
          <p:nvSpPr>
            <p:cNvPr id="3091" name="Rectangle 6"/>
            <p:cNvSpPr>
              <a:spLocks noChangeArrowheads="1"/>
            </p:cNvSpPr>
            <p:nvPr/>
          </p:nvSpPr>
          <p:spPr bwMode="auto">
            <a:xfrm>
              <a:off x="827088" y="1881188"/>
              <a:ext cx="288925" cy="2159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3092" name="Line 7"/>
            <p:cNvSpPr>
              <a:spLocks noChangeShapeType="1"/>
            </p:cNvSpPr>
            <p:nvPr/>
          </p:nvSpPr>
          <p:spPr bwMode="auto">
            <a:xfrm>
              <a:off x="827088" y="2097088"/>
              <a:ext cx="815954" cy="383224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93" name="Line 8"/>
            <p:cNvSpPr>
              <a:spLocks noChangeShapeType="1"/>
            </p:cNvSpPr>
            <p:nvPr/>
          </p:nvSpPr>
          <p:spPr bwMode="auto">
            <a:xfrm flipV="1">
              <a:off x="1116013" y="1571612"/>
              <a:ext cx="6242069" cy="309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363529" name="Object 2"/>
          <p:cNvGraphicFramePr>
            <a:graphicFrameLocks noChangeAspect="1"/>
          </p:cNvGraphicFramePr>
          <p:nvPr/>
        </p:nvGraphicFramePr>
        <p:xfrm>
          <a:off x="3059113" y="1773238"/>
          <a:ext cx="3573462" cy="4186237"/>
        </p:xfrm>
        <a:graphic>
          <a:graphicData uri="http://schemas.openxmlformats.org/presentationml/2006/ole">
            <p:oleObj spid="_x0000_s258050" name="Visio" r:id="rId6" imgW="3802380" imgH="4174721" progId="Visio.Drawing.11">
              <p:embed/>
            </p:oleObj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428861" y="5876925"/>
            <a:ext cx="4429156" cy="457200"/>
            <a:chOff x="1791" y="3702"/>
            <a:chExt cx="3130" cy="288"/>
          </a:xfrm>
        </p:grpSpPr>
        <p:sp>
          <p:nvSpPr>
            <p:cNvPr id="3088" name="Line 11"/>
            <p:cNvSpPr>
              <a:spLocks noChangeShapeType="1"/>
            </p:cNvSpPr>
            <p:nvPr/>
          </p:nvSpPr>
          <p:spPr bwMode="auto">
            <a:xfrm>
              <a:off x="1791" y="3929"/>
              <a:ext cx="31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89" name="Text Box 12"/>
            <p:cNvSpPr txBox="1">
              <a:spLocks noChangeArrowheads="1"/>
            </p:cNvSpPr>
            <p:nvPr/>
          </p:nvSpPr>
          <p:spPr bwMode="auto">
            <a:xfrm>
              <a:off x="2971" y="3702"/>
              <a:ext cx="6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/>
                <a:t>40 cm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500694" y="4000504"/>
            <a:ext cx="3214709" cy="1143015"/>
            <a:chOff x="5500694" y="4000504"/>
            <a:chExt cx="3214709" cy="1143015"/>
          </a:xfrm>
        </p:grpSpPr>
        <p:sp>
          <p:nvSpPr>
            <p:cNvPr id="3086" name="Line 18"/>
            <p:cNvSpPr>
              <a:spLocks noChangeShapeType="1"/>
            </p:cNvSpPr>
            <p:nvPr/>
          </p:nvSpPr>
          <p:spPr bwMode="auto">
            <a:xfrm flipH="1">
              <a:off x="5500694" y="4578352"/>
              <a:ext cx="1079500" cy="3587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pic>
          <p:nvPicPr>
            <p:cNvPr id="258052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5631" t="16704" r="9909" b="16480"/>
            <a:stretch>
              <a:fillRect/>
            </a:stretch>
          </p:blipFill>
          <p:spPr bwMode="auto">
            <a:xfrm flipH="1">
              <a:off x="6572264" y="4000504"/>
              <a:ext cx="2143139" cy="11430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3" name="Gruppieren 22"/>
          <p:cNvGrpSpPr/>
          <p:nvPr/>
        </p:nvGrpSpPr>
        <p:grpSpPr>
          <a:xfrm>
            <a:off x="5857883" y="1785926"/>
            <a:ext cx="2754635" cy="1643075"/>
            <a:chOff x="5857883" y="1785926"/>
            <a:chExt cx="2754635" cy="1643075"/>
          </a:xfrm>
        </p:grpSpPr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 flipH="1">
              <a:off x="5857883" y="2924176"/>
              <a:ext cx="503238" cy="504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pic>
          <p:nvPicPr>
            <p:cNvPr id="2580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>
              <a:off x="6357950" y="1785926"/>
              <a:ext cx="2254568" cy="14544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MVD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</p:nvPr>
        </p:nvGraphicFramePr>
        <p:xfrm>
          <a:off x="857224" y="1330340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r-phi</a:t>
                      </a:r>
                      <a:endParaRPr lang="en-US" b="0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momentum measurement of soft 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pions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from D* decays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857224" y="2071678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specially in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z</a:t>
                      </a:r>
                      <a:endParaRPr lang="en-US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vertexing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, D-tagging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/>
              <a:t>D-Meson decays</a:t>
            </a:r>
          </a:p>
        </p:txBody>
      </p:sp>
      <p:pic>
        <p:nvPicPr>
          <p:cNvPr id="287748" name="Picture 4" descr="D_K_pi_1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650" y="758825"/>
            <a:ext cx="73787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749" name="Line 5"/>
          <p:cNvSpPr>
            <a:spLocks noChangeShapeType="1"/>
          </p:cNvSpPr>
          <p:nvPr/>
        </p:nvSpPr>
        <p:spPr bwMode="auto">
          <a:xfrm flipV="1">
            <a:off x="1916113" y="3497263"/>
            <a:ext cx="0" cy="1371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750" name="Line 6"/>
          <p:cNvSpPr>
            <a:spLocks noChangeShapeType="1"/>
          </p:cNvSpPr>
          <p:nvPr/>
        </p:nvSpPr>
        <p:spPr bwMode="auto">
          <a:xfrm>
            <a:off x="1741488" y="4151313"/>
            <a:ext cx="5659437" cy="47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4391025" y="4941888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>
                <a:latin typeface="Times New Roman" pitchFamily="18" charset="0"/>
              </a:rPr>
              <a:t>Z</a:t>
            </a:r>
          </a:p>
        </p:txBody>
      </p:sp>
      <p:sp>
        <p:nvSpPr>
          <p:cNvPr id="287752" name="Text Box 8"/>
          <p:cNvSpPr txBox="1">
            <a:spLocks noChangeArrowheads="1"/>
          </p:cNvSpPr>
          <p:nvPr/>
        </p:nvSpPr>
        <p:spPr bwMode="auto">
          <a:xfrm>
            <a:off x="1033463" y="269398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>
                <a:latin typeface="Times New Roman" pitchFamily="18" charset="0"/>
              </a:rPr>
              <a:t>R</a:t>
            </a:r>
          </a:p>
        </p:txBody>
      </p:sp>
      <p:sp>
        <p:nvSpPr>
          <p:cNvPr id="287753" name="Line 9"/>
          <p:cNvSpPr>
            <a:spLocks noChangeShapeType="1"/>
          </p:cNvSpPr>
          <p:nvPr/>
        </p:nvSpPr>
        <p:spPr bwMode="auto">
          <a:xfrm flipV="1">
            <a:off x="2620963" y="2627313"/>
            <a:ext cx="2154237" cy="79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754" name="Text Box 10"/>
          <p:cNvSpPr txBox="1">
            <a:spLocks noChangeArrowheads="1"/>
          </p:cNvSpPr>
          <p:nvPr/>
        </p:nvSpPr>
        <p:spPr bwMode="auto">
          <a:xfrm>
            <a:off x="2593975" y="2260600"/>
            <a:ext cx="208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000099"/>
                </a:solidFill>
                <a:latin typeface="Arial Unicode MS" pitchFamily="34" charset="-128"/>
              </a:rPr>
              <a:t>Beam P = 8 GeV/c</a:t>
            </a:r>
          </a:p>
        </p:txBody>
      </p:sp>
      <p:sp>
        <p:nvSpPr>
          <p:cNvPr id="287755" name="Text Box 11"/>
          <p:cNvSpPr txBox="1">
            <a:spLocks noChangeArrowheads="1"/>
          </p:cNvSpPr>
          <p:nvPr/>
        </p:nvSpPr>
        <p:spPr bwMode="auto">
          <a:xfrm>
            <a:off x="914400" y="5249863"/>
            <a:ext cx="7445375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/>
              <a:t>Distribution of </a:t>
            </a:r>
            <a:r>
              <a:rPr lang="en-US" sz="1800">
                <a:solidFill>
                  <a:schemeClr val="accent2"/>
                </a:solidFill>
              </a:rPr>
              <a:t>secondary vertex</a:t>
            </a:r>
            <a:r>
              <a:rPr lang="en-US" sz="1800"/>
              <a:t> from </a:t>
            </a:r>
            <a:r>
              <a:rPr lang="en-US" sz="1800">
                <a:solidFill>
                  <a:schemeClr val="accent2"/>
                </a:solidFill>
              </a:rPr>
              <a:t>D-meson decays</a:t>
            </a:r>
            <a:r>
              <a:rPr lang="en-US" sz="1800"/>
              <a:t> for a beam kinetic energy 8 GeV/c.</a:t>
            </a:r>
          </a:p>
          <a:p>
            <a:pPr eaLnBrk="1" hangingPunct="1"/>
            <a:r>
              <a:rPr lang="en-US" sz="1800">
                <a:sym typeface="Wingdings" pitchFamily="2" charset="2"/>
              </a:rPr>
              <a:t> </a:t>
            </a:r>
            <a:r>
              <a:rPr lang="en-US" sz="1800"/>
              <a:t>Need to </a:t>
            </a:r>
            <a:r>
              <a:rPr lang="en-US" sz="1800">
                <a:solidFill>
                  <a:schemeClr val="accent2"/>
                </a:solidFill>
              </a:rPr>
              <a:t>optimize resolution</a:t>
            </a:r>
            <a:r>
              <a:rPr lang="en-US" sz="1800"/>
              <a:t> in the </a:t>
            </a:r>
            <a:r>
              <a:rPr lang="en-US" sz="1800">
                <a:solidFill>
                  <a:schemeClr val="accent2"/>
                </a:solidFill>
              </a:rPr>
              <a:t>Z direction!</a:t>
            </a:r>
          </a:p>
        </p:txBody>
      </p:sp>
      <p:sp>
        <p:nvSpPr>
          <p:cNvPr id="287756" name="Text Box 12"/>
          <p:cNvSpPr txBox="1">
            <a:spLocks noChangeArrowheads="1"/>
          </p:cNvSpPr>
          <p:nvPr/>
        </p:nvSpPr>
        <p:spPr bwMode="auto">
          <a:xfrm>
            <a:off x="2124075" y="3222625"/>
            <a:ext cx="701675" cy="4064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>
                <a:solidFill>
                  <a:srgbClr val="00FF00"/>
                </a:solidFill>
                <a:latin typeface="Arial Unicode MS" pitchFamily="34" charset="-128"/>
              </a:rPr>
              <a:t>82%</a:t>
            </a:r>
          </a:p>
        </p:txBody>
      </p:sp>
      <p:sp>
        <p:nvSpPr>
          <p:cNvPr id="287757" name="Text Box 13"/>
          <p:cNvSpPr txBox="1">
            <a:spLocks noChangeArrowheads="1"/>
          </p:cNvSpPr>
          <p:nvPr/>
        </p:nvSpPr>
        <p:spPr bwMode="auto">
          <a:xfrm>
            <a:off x="6156325" y="3406775"/>
            <a:ext cx="701675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>
                <a:solidFill>
                  <a:srgbClr val="FF0000"/>
                </a:solidFill>
                <a:latin typeface="Arial Unicode MS" pitchFamily="34" charset="-128"/>
              </a:rPr>
              <a:t>23%</a:t>
            </a:r>
          </a:p>
        </p:txBody>
      </p:sp>
      <p:sp>
        <p:nvSpPr>
          <p:cNvPr id="287758" name="Line 14"/>
          <p:cNvSpPr>
            <a:spLocks noChangeShapeType="1"/>
          </p:cNvSpPr>
          <p:nvPr/>
        </p:nvSpPr>
        <p:spPr bwMode="auto">
          <a:xfrm>
            <a:off x="2082800" y="3786188"/>
            <a:ext cx="771525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759" name="Line 15"/>
          <p:cNvSpPr>
            <a:spLocks noChangeShapeType="1"/>
          </p:cNvSpPr>
          <p:nvPr/>
        </p:nvSpPr>
        <p:spPr bwMode="auto">
          <a:xfrm flipV="1">
            <a:off x="5934075" y="3055938"/>
            <a:ext cx="0" cy="7508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MVD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</p:nvPr>
        </p:nvGraphicFramePr>
        <p:xfrm>
          <a:off x="857224" y="1330340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r-phi</a:t>
                      </a:r>
                      <a:endParaRPr lang="en-US" b="0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momentum measurement of soft 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pions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from D* decays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857224" y="2786058"/>
          <a:ext cx="7772400" cy="370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time resolution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(O(20 ns))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‘DC’-beam (2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Symbol"/>
                        </a:rPr>
                        <a:t>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10</a:t>
                      </a:r>
                      <a:r>
                        <a:rPr lang="en-US" sz="1800" b="0" baseline="3000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7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events/s)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857224" y="2071678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specially in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z</a:t>
                      </a:r>
                      <a:endParaRPr lang="en-US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vertexing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, D-tagging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857224" y="3272474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Amplitude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measurement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improvement of resolution</a:t>
                      </a:r>
                      <a:b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</a:b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dE/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dx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to improve particle ID 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Identification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MVD</a:t>
            </a:r>
            <a:endParaRPr lang="de-DE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04" y="843548"/>
            <a:ext cx="7450872" cy="544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hteck 14"/>
          <p:cNvSpPr/>
          <p:nvPr/>
        </p:nvSpPr>
        <p:spPr>
          <a:xfrm>
            <a:off x="1932807" y="1153826"/>
            <a:ext cx="67425" cy="2516776"/>
          </a:xfrm>
          <a:prstGeom prst="rect">
            <a:avLst/>
          </a:prstGeom>
          <a:solidFill>
            <a:schemeClr val="accent3">
              <a:lumMod val="95000"/>
              <a:alpha val="7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500166" y="1142984"/>
            <a:ext cx="67425" cy="2516776"/>
          </a:xfrm>
          <a:prstGeom prst="rect">
            <a:avLst/>
          </a:prstGeom>
          <a:solidFill>
            <a:schemeClr val="accent3">
              <a:lumMod val="95000"/>
              <a:alpha val="7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504632" y="1155985"/>
            <a:ext cx="67425" cy="2516776"/>
          </a:xfrm>
          <a:prstGeom prst="rect">
            <a:avLst/>
          </a:prstGeom>
          <a:solidFill>
            <a:schemeClr val="accent3">
              <a:lumMod val="95000"/>
              <a:alpha val="7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677705" y="1159629"/>
            <a:ext cx="67425" cy="2516776"/>
          </a:xfrm>
          <a:prstGeom prst="rect">
            <a:avLst/>
          </a:prstGeom>
          <a:solidFill>
            <a:schemeClr val="accent3">
              <a:lumMod val="95000"/>
              <a:alpha val="7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143108" y="4572008"/>
            <a:ext cx="94128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50 MeV/c</a:t>
            </a:r>
            <a:endParaRPr lang="en-US" sz="1400" dirty="0"/>
          </a:p>
        </p:txBody>
      </p:sp>
      <p:sp>
        <p:nvSpPr>
          <p:cNvPr id="22" name="Textfeld 21"/>
          <p:cNvSpPr txBox="1"/>
          <p:nvPr/>
        </p:nvSpPr>
        <p:spPr>
          <a:xfrm>
            <a:off x="4286248" y="4286256"/>
            <a:ext cx="10406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200 MeV/c</a:t>
            </a:r>
            <a:endParaRPr lang="en-US" sz="1400" dirty="0"/>
          </a:p>
        </p:txBody>
      </p:sp>
      <p:sp>
        <p:nvSpPr>
          <p:cNvPr id="23" name="Textfeld 22"/>
          <p:cNvSpPr txBox="1"/>
          <p:nvPr/>
        </p:nvSpPr>
        <p:spPr>
          <a:xfrm>
            <a:off x="6357950" y="3429000"/>
            <a:ext cx="10406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4</a:t>
            </a:r>
            <a:r>
              <a:rPr lang="de-DE" sz="1400" dirty="0" smtClean="0"/>
              <a:t>00 MeV/c</a:t>
            </a:r>
            <a:endParaRPr lang="en-US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6429388" y="1214422"/>
            <a:ext cx="10406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800 MeV/c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MVD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</p:nvPr>
        </p:nvGraphicFramePr>
        <p:xfrm>
          <a:off x="857224" y="1330340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r-phi</a:t>
                      </a:r>
                      <a:endParaRPr lang="en-US" b="0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momentum measurement of soft 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pions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from D* decays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857224" y="2786058"/>
          <a:ext cx="7772400" cy="370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time resolution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(O(20 ns))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‘DC’-beam (2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Symbol"/>
                        </a:rPr>
                        <a:t>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10</a:t>
                      </a:r>
                      <a:r>
                        <a:rPr lang="en-US" sz="1800" b="0" baseline="3000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7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events/s)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857224" y="3986854"/>
          <a:ext cx="7772400" cy="67056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Modest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radiation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 hardness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O(10</a:t>
                      </a:r>
                      <a:r>
                        <a:rPr lang="en-US" sz="1800" baseline="30000" dirty="0" smtClean="0">
                          <a:ln>
                            <a:noFill/>
                          </a:ln>
                        </a:rPr>
                        <a:t>14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800" dirty="0" err="1" smtClean="0">
                          <a:ln>
                            <a:noFill/>
                          </a:ln>
                        </a:rPr>
                        <a:t>n</a:t>
                      </a:r>
                      <a:r>
                        <a:rPr lang="en-US" sz="1800" baseline="-25000" dirty="0" err="1" smtClean="0">
                          <a:ln>
                            <a:noFill/>
                          </a:ln>
                        </a:rPr>
                        <a:t>eq</a:t>
                      </a:r>
                      <a:r>
                        <a:rPr lang="en-US" sz="1800" baseline="-2500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/ cm</a:t>
                      </a:r>
                      <a:r>
                        <a:rPr lang="en-US" sz="1800" baseline="30000" dirty="0" smtClean="0">
                          <a:ln>
                            <a:noFill/>
                          </a:ln>
                        </a:rPr>
                        <a:t>2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depends on target material</a:t>
                      </a:r>
                    </a:p>
                    <a:p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857224" y="2071678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specially in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z</a:t>
                      </a:r>
                      <a:endParaRPr lang="en-US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vertexing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, D-tagging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857224" y="3272474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Amplitude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measurement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improvement of resolution</a:t>
                      </a:r>
                      <a:b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</a:b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dE/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dx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to improve particle ID 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Damage Pixel Barrel</a:t>
            </a:r>
            <a:endParaRPr lang="en-US" dirty="0"/>
          </a:p>
        </p:txBody>
      </p:sp>
      <p:sp>
        <p:nvSpPr>
          <p:cNvPr id="697388" name="Rectangle 4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7404" name="Rectangle 6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973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1314" y="1412427"/>
            <a:ext cx="2314049" cy="20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12831" y="1573358"/>
            <a:ext cx="3373307" cy="2097798"/>
            <a:chOff x="288" y="660"/>
            <a:chExt cx="2398" cy="1473"/>
          </a:xfrm>
        </p:grpSpPr>
        <p:pic>
          <p:nvPicPr>
            <p:cNvPr id="697370" name="Picture 2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" y="660"/>
              <a:ext cx="1399" cy="1473"/>
            </a:xfrm>
            <a:prstGeom prst="rect">
              <a:avLst/>
            </a:prstGeom>
            <a:noFill/>
          </p:spPr>
        </p:pic>
        <p:sp>
          <p:nvSpPr>
            <p:cNvPr id="697371" name="Line 27"/>
            <p:cNvSpPr>
              <a:spLocks noChangeShapeType="1"/>
            </p:cNvSpPr>
            <p:nvPr/>
          </p:nvSpPr>
          <p:spPr bwMode="auto">
            <a:xfrm flipH="1" flipV="1">
              <a:off x="1687" y="1071"/>
              <a:ext cx="999" cy="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2208540" y="2573122"/>
            <a:ext cx="1983471" cy="3583203"/>
            <a:chOff x="1138" y="1362"/>
            <a:chExt cx="1410" cy="2516"/>
          </a:xfrm>
        </p:grpSpPr>
        <p:pic>
          <p:nvPicPr>
            <p:cNvPr id="697373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8" y="2405"/>
              <a:ext cx="1410" cy="1473"/>
            </a:xfrm>
            <a:prstGeom prst="rect">
              <a:avLst/>
            </a:prstGeom>
            <a:noFill/>
          </p:spPr>
        </p:pic>
        <p:sp>
          <p:nvSpPr>
            <p:cNvPr id="697374" name="Line 30"/>
            <p:cNvSpPr>
              <a:spLocks noChangeShapeType="1"/>
            </p:cNvSpPr>
            <p:nvPr/>
          </p:nvSpPr>
          <p:spPr bwMode="auto">
            <a:xfrm flipH="1">
              <a:off x="1864" y="1362"/>
              <a:ext cx="684" cy="104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4692803" y="2779627"/>
            <a:ext cx="2630561" cy="3376698"/>
            <a:chOff x="2904" y="1507"/>
            <a:chExt cx="1870" cy="2371"/>
          </a:xfrm>
        </p:grpSpPr>
        <p:pic>
          <p:nvPicPr>
            <p:cNvPr id="697376" name="Picture 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64" y="2405"/>
              <a:ext cx="1410" cy="1473"/>
            </a:xfrm>
            <a:prstGeom prst="rect">
              <a:avLst/>
            </a:prstGeom>
            <a:noFill/>
          </p:spPr>
        </p:pic>
        <p:sp>
          <p:nvSpPr>
            <p:cNvPr id="697377" name="Line 33"/>
            <p:cNvSpPr>
              <a:spLocks noChangeShapeType="1"/>
            </p:cNvSpPr>
            <p:nvPr/>
          </p:nvSpPr>
          <p:spPr bwMode="auto">
            <a:xfrm>
              <a:off x="2904" y="1507"/>
              <a:ext cx="629" cy="8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4999467" y="1539178"/>
            <a:ext cx="3573061" cy="2099221"/>
            <a:chOff x="3122" y="636"/>
            <a:chExt cx="2540" cy="1474"/>
          </a:xfrm>
        </p:grpSpPr>
        <p:pic>
          <p:nvPicPr>
            <p:cNvPr id="697379" name="Picture 3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50" y="636"/>
              <a:ext cx="1412" cy="1474"/>
            </a:xfrm>
            <a:prstGeom prst="rect">
              <a:avLst/>
            </a:prstGeom>
            <a:noFill/>
          </p:spPr>
        </p:pic>
        <p:sp>
          <p:nvSpPr>
            <p:cNvPr id="697380" name="Line 36"/>
            <p:cNvSpPr>
              <a:spLocks noChangeShapeType="1"/>
            </p:cNvSpPr>
            <p:nvPr/>
          </p:nvSpPr>
          <p:spPr bwMode="auto">
            <a:xfrm>
              <a:off x="3122" y="805"/>
              <a:ext cx="11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13"/>
          <p:cNvGrpSpPr>
            <a:grpSpLocks/>
          </p:cNvGrpSpPr>
          <p:nvPr/>
        </p:nvGrpSpPr>
        <p:grpSpPr bwMode="auto">
          <a:xfrm>
            <a:off x="1222432" y="1779862"/>
            <a:ext cx="7043431" cy="2799911"/>
            <a:chOff x="437" y="805"/>
            <a:chExt cx="5007" cy="1966"/>
          </a:xfrm>
        </p:grpSpPr>
        <p:graphicFrame>
          <p:nvGraphicFramePr>
            <p:cNvPr id="697458" name="Object 114"/>
            <p:cNvGraphicFramePr>
              <a:graphicFrameLocks noChangeAspect="1"/>
            </p:cNvGraphicFramePr>
            <p:nvPr/>
          </p:nvGraphicFramePr>
          <p:xfrm>
            <a:off x="1311" y="2571"/>
            <a:ext cx="1013" cy="198"/>
          </p:xfrm>
          <a:graphic>
            <a:graphicData uri="http://schemas.openxmlformats.org/presentationml/2006/ole">
              <p:oleObj spid="_x0000_s206851" name="משוואה" r:id="rId9" imgW="1307880" imgH="241200" progId="Equation.3">
                <p:embed/>
              </p:oleObj>
            </a:graphicData>
          </a:graphic>
        </p:graphicFrame>
        <p:graphicFrame>
          <p:nvGraphicFramePr>
            <p:cNvPr id="697459" name="Object 115"/>
            <p:cNvGraphicFramePr>
              <a:graphicFrameLocks noChangeAspect="1"/>
            </p:cNvGraphicFramePr>
            <p:nvPr/>
          </p:nvGraphicFramePr>
          <p:xfrm>
            <a:off x="3533" y="2571"/>
            <a:ext cx="1016" cy="200"/>
          </p:xfrm>
          <a:graphic>
            <a:graphicData uri="http://schemas.openxmlformats.org/presentationml/2006/ole">
              <p:oleObj spid="_x0000_s206852" name="משוואה" r:id="rId10" imgW="1295280" imgH="241200" progId="Equation.3">
                <p:embed/>
              </p:oleObj>
            </a:graphicData>
          </a:graphic>
        </p:graphicFrame>
        <p:graphicFrame>
          <p:nvGraphicFramePr>
            <p:cNvPr id="697460" name="Object 116"/>
            <p:cNvGraphicFramePr>
              <a:graphicFrameLocks noChangeAspect="1"/>
            </p:cNvGraphicFramePr>
            <p:nvPr/>
          </p:nvGraphicFramePr>
          <p:xfrm>
            <a:off x="437" y="851"/>
            <a:ext cx="1040" cy="202"/>
          </p:xfrm>
          <a:graphic>
            <a:graphicData uri="http://schemas.openxmlformats.org/presentationml/2006/ole">
              <p:oleObj spid="_x0000_s206853" name="משוואה" r:id="rId11" imgW="1307880" imgH="241200" progId="Equation.3">
                <p:embed/>
              </p:oleObj>
            </a:graphicData>
          </a:graphic>
        </p:graphicFrame>
        <p:graphicFrame>
          <p:nvGraphicFramePr>
            <p:cNvPr id="697461" name="Object 117"/>
            <p:cNvGraphicFramePr>
              <a:graphicFrameLocks noChangeAspect="1"/>
            </p:cNvGraphicFramePr>
            <p:nvPr/>
          </p:nvGraphicFramePr>
          <p:xfrm>
            <a:off x="4414" y="805"/>
            <a:ext cx="1030" cy="188"/>
          </p:xfrm>
          <a:graphic>
            <a:graphicData uri="http://schemas.openxmlformats.org/presentationml/2006/ole">
              <p:oleObj spid="_x0000_s206854" name="משוואה" r:id="rId12" imgW="1396800" imgH="241200" progId="Equation.3">
                <p:embed/>
              </p:oleObj>
            </a:graphicData>
          </a:graphic>
        </p:graphicFrame>
      </p:grpSp>
      <p:sp>
        <p:nvSpPr>
          <p:cNvPr id="28" name="Textfeld 27"/>
          <p:cNvSpPr txBox="1"/>
          <p:nvPr/>
        </p:nvSpPr>
        <p:spPr>
          <a:xfrm>
            <a:off x="2643174" y="845090"/>
            <a:ext cx="3958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en-US" dirty="0" smtClean="0"/>
              <a:t>p @ 5 GeV/c for one year operation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1314" y="1412427"/>
            <a:ext cx="2314049" cy="207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Damage Disks</a:t>
            </a:r>
            <a:endParaRPr lang="en-US" dirty="0"/>
          </a:p>
        </p:txBody>
      </p:sp>
      <p:sp>
        <p:nvSpPr>
          <p:cNvPr id="708709" name="Rectangle 101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0" name="Gruppieren 39"/>
          <p:cNvGrpSpPr/>
          <p:nvPr/>
        </p:nvGrpSpPr>
        <p:grpSpPr>
          <a:xfrm>
            <a:off x="1035055" y="811213"/>
            <a:ext cx="7466035" cy="5332431"/>
            <a:chOff x="131763" y="165100"/>
            <a:chExt cx="8691562" cy="6024563"/>
          </a:xfrm>
        </p:grpSpPr>
        <p:grpSp>
          <p:nvGrpSpPr>
            <p:cNvPr id="2" name="Group 54"/>
            <p:cNvGrpSpPr>
              <a:grpSpLocks/>
            </p:cNvGrpSpPr>
            <p:nvPr/>
          </p:nvGrpSpPr>
          <p:grpSpPr bwMode="auto">
            <a:xfrm>
              <a:off x="138113" y="165100"/>
              <a:ext cx="4183062" cy="1800225"/>
              <a:chOff x="87" y="104"/>
              <a:chExt cx="2635" cy="1134"/>
            </a:xfrm>
          </p:grpSpPr>
          <p:pic>
            <p:nvPicPr>
              <p:cNvPr id="708663" name="Picture 55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7" y="104"/>
                <a:ext cx="1075" cy="1134"/>
              </a:xfrm>
              <a:prstGeom prst="rect">
                <a:avLst/>
              </a:prstGeom>
              <a:noFill/>
            </p:spPr>
          </p:pic>
          <p:sp>
            <p:nvSpPr>
              <p:cNvPr id="708664" name="Line 56"/>
              <p:cNvSpPr>
                <a:spLocks noChangeShapeType="1"/>
              </p:cNvSpPr>
              <p:nvPr/>
            </p:nvSpPr>
            <p:spPr bwMode="auto">
              <a:xfrm flipH="1" flipV="1">
                <a:off x="1149" y="547"/>
                <a:ext cx="1573" cy="57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131763" y="2003425"/>
              <a:ext cx="4248150" cy="2078038"/>
              <a:chOff x="83" y="1262"/>
              <a:chExt cx="2676" cy="1309"/>
            </a:xfrm>
          </p:grpSpPr>
          <p:pic>
            <p:nvPicPr>
              <p:cNvPr id="708670" name="Picture 6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3" y="1438"/>
                <a:ext cx="1079" cy="1133"/>
              </a:xfrm>
              <a:prstGeom prst="rect">
                <a:avLst/>
              </a:prstGeom>
              <a:noFill/>
            </p:spPr>
          </p:pic>
          <p:sp>
            <p:nvSpPr>
              <p:cNvPr id="708671" name="Line 63"/>
              <p:cNvSpPr>
                <a:spLocks noChangeShapeType="1"/>
              </p:cNvSpPr>
              <p:nvPr/>
            </p:nvSpPr>
            <p:spPr bwMode="auto">
              <a:xfrm flipH="1">
                <a:off x="1186" y="1262"/>
                <a:ext cx="1573" cy="43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91"/>
            <p:cNvGrpSpPr>
              <a:grpSpLocks/>
            </p:cNvGrpSpPr>
            <p:nvPr/>
          </p:nvGrpSpPr>
          <p:grpSpPr bwMode="auto">
            <a:xfrm>
              <a:off x="4956175" y="1393825"/>
              <a:ext cx="3863975" cy="2687638"/>
              <a:chOff x="3122" y="878"/>
              <a:chExt cx="2434" cy="1693"/>
            </a:xfrm>
          </p:grpSpPr>
          <p:pic>
            <p:nvPicPr>
              <p:cNvPr id="708700" name="Picture 9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479" y="1437"/>
                <a:ext cx="1077" cy="1134"/>
              </a:xfrm>
              <a:prstGeom prst="rect">
                <a:avLst/>
              </a:prstGeom>
              <a:noFill/>
            </p:spPr>
          </p:pic>
          <p:sp>
            <p:nvSpPr>
              <p:cNvPr id="708701" name="Line 93"/>
              <p:cNvSpPr>
                <a:spLocks noChangeShapeType="1"/>
              </p:cNvSpPr>
              <p:nvPr/>
            </p:nvSpPr>
            <p:spPr bwMode="auto">
              <a:xfrm>
                <a:off x="3122" y="878"/>
                <a:ext cx="1357" cy="847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97"/>
            <p:cNvGrpSpPr>
              <a:grpSpLocks/>
            </p:cNvGrpSpPr>
            <p:nvPr/>
          </p:nvGrpSpPr>
          <p:grpSpPr bwMode="auto">
            <a:xfrm>
              <a:off x="5186363" y="165100"/>
              <a:ext cx="3633787" cy="1800225"/>
              <a:chOff x="3267" y="104"/>
              <a:chExt cx="2289" cy="1134"/>
            </a:xfrm>
          </p:grpSpPr>
          <p:pic>
            <p:nvPicPr>
              <p:cNvPr id="708706" name="Picture 9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471" y="104"/>
                <a:ext cx="1085" cy="1134"/>
              </a:xfrm>
              <a:prstGeom prst="rect">
                <a:avLst/>
              </a:prstGeom>
              <a:noFill/>
            </p:spPr>
          </p:pic>
          <p:sp>
            <p:nvSpPr>
              <p:cNvPr id="708707" name="Line 99"/>
              <p:cNvSpPr>
                <a:spLocks noChangeShapeType="1"/>
              </p:cNvSpPr>
              <p:nvPr/>
            </p:nvSpPr>
            <p:spPr bwMode="auto">
              <a:xfrm flipV="1">
                <a:off x="3267" y="708"/>
                <a:ext cx="1204" cy="17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16"/>
            <p:cNvGrpSpPr>
              <a:grpSpLocks/>
            </p:cNvGrpSpPr>
            <p:nvPr/>
          </p:nvGrpSpPr>
          <p:grpSpPr bwMode="auto">
            <a:xfrm>
              <a:off x="166688" y="1965325"/>
              <a:ext cx="4411662" cy="4184650"/>
              <a:chOff x="105" y="1238"/>
              <a:chExt cx="2779" cy="2636"/>
            </a:xfrm>
          </p:grpSpPr>
          <p:sp>
            <p:nvSpPr>
              <p:cNvPr id="708725" name="Line 117"/>
              <p:cNvSpPr>
                <a:spLocks noChangeShapeType="1"/>
              </p:cNvSpPr>
              <p:nvPr/>
            </p:nvSpPr>
            <p:spPr bwMode="auto">
              <a:xfrm flipH="1">
                <a:off x="1166" y="1238"/>
                <a:ext cx="1718" cy="150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08726" name="Picture 118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05" y="2742"/>
                <a:ext cx="1081" cy="1132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128"/>
            <p:cNvGrpSpPr>
              <a:grpSpLocks/>
            </p:cNvGrpSpPr>
            <p:nvPr/>
          </p:nvGrpSpPr>
          <p:grpSpPr bwMode="auto">
            <a:xfrm>
              <a:off x="4826000" y="2281238"/>
              <a:ext cx="1716088" cy="3903662"/>
              <a:chOff x="3040" y="1437"/>
              <a:chExt cx="1081" cy="2459"/>
            </a:xfrm>
          </p:grpSpPr>
          <p:pic>
            <p:nvPicPr>
              <p:cNvPr id="708737" name="Picture 129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040" y="2764"/>
                <a:ext cx="1081" cy="1132"/>
              </a:xfrm>
              <a:prstGeom prst="rect">
                <a:avLst/>
              </a:prstGeom>
              <a:noFill/>
            </p:spPr>
          </p:pic>
          <p:sp>
            <p:nvSpPr>
              <p:cNvPr id="708738" name="Line 130"/>
              <p:cNvSpPr>
                <a:spLocks noChangeShapeType="1"/>
              </p:cNvSpPr>
              <p:nvPr/>
            </p:nvSpPr>
            <p:spPr bwMode="auto">
              <a:xfrm>
                <a:off x="3114" y="1437"/>
                <a:ext cx="0" cy="132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34"/>
            <p:cNvGrpSpPr>
              <a:grpSpLocks/>
            </p:cNvGrpSpPr>
            <p:nvPr/>
          </p:nvGrpSpPr>
          <p:grpSpPr bwMode="auto">
            <a:xfrm>
              <a:off x="5186363" y="2281238"/>
              <a:ext cx="3636962" cy="3908425"/>
              <a:chOff x="3267" y="1437"/>
              <a:chExt cx="2291" cy="2462"/>
            </a:xfrm>
          </p:grpSpPr>
          <p:pic>
            <p:nvPicPr>
              <p:cNvPr id="708743" name="Picture 135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4479" y="2766"/>
                <a:ext cx="1079" cy="1133"/>
              </a:xfrm>
              <a:prstGeom prst="rect">
                <a:avLst/>
              </a:prstGeom>
              <a:noFill/>
            </p:spPr>
          </p:pic>
          <p:sp>
            <p:nvSpPr>
              <p:cNvPr id="708744" name="Line 136"/>
              <p:cNvSpPr>
                <a:spLocks noChangeShapeType="1"/>
              </p:cNvSpPr>
              <p:nvPr/>
            </p:nvSpPr>
            <p:spPr bwMode="auto">
              <a:xfrm>
                <a:off x="3267" y="1437"/>
                <a:ext cx="1208" cy="1327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91"/>
            <p:cNvGrpSpPr>
              <a:grpSpLocks/>
            </p:cNvGrpSpPr>
            <p:nvPr/>
          </p:nvGrpSpPr>
          <p:grpSpPr bwMode="auto">
            <a:xfrm>
              <a:off x="2581275" y="2043113"/>
              <a:ext cx="2244725" cy="4146550"/>
              <a:chOff x="1626" y="1263"/>
              <a:chExt cx="1414" cy="2612"/>
            </a:xfrm>
          </p:grpSpPr>
          <p:pic>
            <p:nvPicPr>
              <p:cNvPr id="708800" name="Picture 192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626" y="2742"/>
                <a:ext cx="1079" cy="1133"/>
              </a:xfrm>
              <a:prstGeom prst="rect">
                <a:avLst/>
              </a:prstGeom>
              <a:noFill/>
            </p:spPr>
          </p:pic>
          <p:sp>
            <p:nvSpPr>
              <p:cNvPr id="708801" name="Line 193"/>
              <p:cNvSpPr>
                <a:spLocks noChangeShapeType="1"/>
              </p:cNvSpPr>
              <p:nvPr/>
            </p:nvSpPr>
            <p:spPr bwMode="auto">
              <a:xfrm flipH="1">
                <a:off x="2218" y="1263"/>
                <a:ext cx="822" cy="150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77"/>
            <p:cNvGrpSpPr>
              <a:grpSpLocks/>
            </p:cNvGrpSpPr>
            <p:nvPr/>
          </p:nvGrpSpPr>
          <p:grpSpPr bwMode="auto">
            <a:xfrm>
              <a:off x="303213" y="498475"/>
              <a:ext cx="8337550" cy="4376738"/>
              <a:chOff x="191" y="309"/>
              <a:chExt cx="5252" cy="2757"/>
            </a:xfrm>
          </p:grpSpPr>
          <p:graphicFrame>
            <p:nvGraphicFramePr>
              <p:cNvPr id="708786" name="Object 178"/>
              <p:cNvGraphicFramePr>
                <a:graphicFrameLocks noChangeAspect="1"/>
              </p:cNvGraphicFramePr>
              <p:nvPr/>
            </p:nvGraphicFramePr>
            <p:xfrm>
              <a:off x="4584" y="582"/>
              <a:ext cx="859" cy="152"/>
            </p:xfrm>
            <a:graphic>
              <a:graphicData uri="http://schemas.openxmlformats.org/presentationml/2006/ole">
                <p:oleObj spid="_x0000_s207874" name="משוואה" r:id="rId13" imgW="1358640" imgH="241200" progId="Equation.3">
                  <p:embed/>
                </p:oleObj>
              </a:graphicData>
            </a:graphic>
          </p:graphicFrame>
          <p:graphicFrame>
            <p:nvGraphicFramePr>
              <p:cNvPr id="708787" name="Object 179"/>
              <p:cNvGraphicFramePr>
                <a:graphicFrameLocks noChangeAspect="1"/>
              </p:cNvGraphicFramePr>
              <p:nvPr/>
            </p:nvGraphicFramePr>
            <p:xfrm>
              <a:off x="4562" y="1929"/>
              <a:ext cx="859" cy="152"/>
            </p:xfrm>
            <a:graphic>
              <a:graphicData uri="http://schemas.openxmlformats.org/presentationml/2006/ole">
                <p:oleObj spid="_x0000_s207875" name="משוואה" r:id="rId14" imgW="1358640" imgH="241200" progId="Equation.3">
                  <p:embed/>
                </p:oleObj>
              </a:graphicData>
            </a:graphic>
          </p:graphicFrame>
          <p:graphicFrame>
            <p:nvGraphicFramePr>
              <p:cNvPr id="708788" name="Object 180"/>
              <p:cNvGraphicFramePr>
                <a:graphicFrameLocks noChangeAspect="1"/>
              </p:cNvGraphicFramePr>
              <p:nvPr/>
            </p:nvGraphicFramePr>
            <p:xfrm>
              <a:off x="4598" y="2909"/>
              <a:ext cx="808" cy="138"/>
            </p:xfrm>
            <a:graphic>
              <a:graphicData uri="http://schemas.openxmlformats.org/presentationml/2006/ole">
                <p:oleObj spid="_x0000_s207876" name="משוואה" r:id="rId15" imgW="1409400" imgH="241200" progId="Equation.3">
                  <p:embed/>
                </p:oleObj>
              </a:graphicData>
            </a:graphic>
          </p:graphicFrame>
          <p:graphicFrame>
            <p:nvGraphicFramePr>
              <p:cNvPr id="708789" name="Object 181"/>
              <p:cNvGraphicFramePr>
                <a:graphicFrameLocks noChangeAspect="1"/>
              </p:cNvGraphicFramePr>
              <p:nvPr/>
            </p:nvGraphicFramePr>
            <p:xfrm>
              <a:off x="3161" y="2917"/>
              <a:ext cx="808" cy="149"/>
            </p:xfrm>
            <a:graphic>
              <a:graphicData uri="http://schemas.openxmlformats.org/presentationml/2006/ole">
                <p:oleObj spid="_x0000_s207877" name="משוואה" r:id="rId16" imgW="1307880" imgH="241200" progId="Equation.3">
                  <p:embed/>
                </p:oleObj>
              </a:graphicData>
            </a:graphic>
          </p:graphicFrame>
          <p:graphicFrame>
            <p:nvGraphicFramePr>
              <p:cNvPr id="708790" name="Object 182"/>
              <p:cNvGraphicFramePr>
                <a:graphicFrameLocks noChangeAspect="1"/>
              </p:cNvGraphicFramePr>
              <p:nvPr/>
            </p:nvGraphicFramePr>
            <p:xfrm>
              <a:off x="1743" y="2902"/>
              <a:ext cx="808" cy="151"/>
            </p:xfrm>
            <a:graphic>
              <a:graphicData uri="http://schemas.openxmlformats.org/presentationml/2006/ole">
                <p:oleObj spid="_x0000_s207878" name="משוואה" r:id="rId17" imgW="1295280" imgH="241200" progId="Equation.3">
                  <p:embed/>
                </p:oleObj>
              </a:graphicData>
            </a:graphic>
          </p:graphicFrame>
          <p:graphicFrame>
            <p:nvGraphicFramePr>
              <p:cNvPr id="708791" name="Object 183"/>
              <p:cNvGraphicFramePr>
                <a:graphicFrameLocks noChangeAspect="1"/>
              </p:cNvGraphicFramePr>
              <p:nvPr/>
            </p:nvGraphicFramePr>
            <p:xfrm>
              <a:off x="206" y="2928"/>
              <a:ext cx="808" cy="138"/>
            </p:xfrm>
            <a:graphic>
              <a:graphicData uri="http://schemas.openxmlformats.org/presentationml/2006/ole">
                <p:oleObj spid="_x0000_s207879" name="משוואה" r:id="rId18" imgW="1409400" imgH="241200" progId="Equation.3">
                  <p:embed/>
                </p:oleObj>
              </a:graphicData>
            </a:graphic>
          </p:graphicFrame>
          <p:graphicFrame>
            <p:nvGraphicFramePr>
              <p:cNvPr id="708792" name="Object 184"/>
              <p:cNvGraphicFramePr>
                <a:graphicFrameLocks noChangeAspect="1"/>
              </p:cNvGraphicFramePr>
              <p:nvPr/>
            </p:nvGraphicFramePr>
            <p:xfrm>
              <a:off x="195" y="309"/>
              <a:ext cx="819" cy="152"/>
            </p:xfrm>
            <a:graphic>
              <a:graphicData uri="http://schemas.openxmlformats.org/presentationml/2006/ole">
                <p:oleObj spid="_x0000_s207880" name="משוואה" r:id="rId19" imgW="1295280" imgH="241200" progId="Equation.3">
                  <p:embed/>
                </p:oleObj>
              </a:graphicData>
            </a:graphic>
          </p:graphicFrame>
          <p:graphicFrame>
            <p:nvGraphicFramePr>
              <p:cNvPr id="708793" name="Object 185"/>
              <p:cNvGraphicFramePr>
                <a:graphicFrameLocks noChangeAspect="1"/>
              </p:cNvGraphicFramePr>
              <p:nvPr/>
            </p:nvGraphicFramePr>
            <p:xfrm>
              <a:off x="191" y="1585"/>
              <a:ext cx="819" cy="152"/>
            </p:xfrm>
            <a:graphic>
              <a:graphicData uri="http://schemas.openxmlformats.org/presentationml/2006/ole">
                <p:oleObj spid="_x0000_s207881" name="משוואה" r:id="rId20" imgW="1295280" imgH="241200" progId="Equation.3">
                  <p:embed/>
                </p:oleObj>
              </a:graphicData>
            </a:graphic>
          </p:graphicFrame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MVD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</p:nvPr>
        </p:nvGraphicFramePr>
        <p:xfrm>
          <a:off x="857224" y="1330340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r-phi</a:t>
                      </a:r>
                      <a:endParaRPr lang="en-US" b="0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momentum measurement of soft 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pions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from D* decays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857224" y="2786058"/>
          <a:ext cx="7772400" cy="370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time resolution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(O(20 ns))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‘DC’-beam (2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Symbol"/>
                        </a:rPr>
                        <a:t>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10</a:t>
                      </a:r>
                      <a:r>
                        <a:rPr lang="en-US" sz="1800" b="0" baseline="3000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7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events/s)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857224" y="3986854"/>
          <a:ext cx="7772400" cy="67056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Modest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radiation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 hardness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O(10</a:t>
                      </a:r>
                      <a:r>
                        <a:rPr lang="en-US" sz="1800" baseline="30000" dirty="0" smtClean="0">
                          <a:ln>
                            <a:noFill/>
                          </a:ln>
                        </a:rPr>
                        <a:t>14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800" dirty="0" err="1" smtClean="0">
                          <a:ln>
                            <a:noFill/>
                          </a:ln>
                        </a:rPr>
                        <a:t>n</a:t>
                      </a:r>
                      <a:r>
                        <a:rPr lang="en-US" sz="1800" baseline="-25000" dirty="0" err="1" smtClean="0">
                          <a:ln>
                            <a:noFill/>
                          </a:ln>
                        </a:rPr>
                        <a:t>eq</a:t>
                      </a:r>
                      <a:r>
                        <a:rPr lang="en-US" sz="1800" baseline="-2500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/ cm</a:t>
                      </a:r>
                      <a:r>
                        <a:rPr lang="en-US" sz="1800" baseline="30000" dirty="0" smtClean="0">
                          <a:ln>
                            <a:noFill/>
                          </a:ln>
                        </a:rPr>
                        <a:t>2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depends on target material</a:t>
                      </a:r>
                    </a:p>
                    <a:p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871566" y="4772672"/>
          <a:ext cx="7772400" cy="370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sz="18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Triggerless</a:t>
                      </a:r>
                      <a:r>
                        <a:rPr lang="en-US" sz="18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 readout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no first level hardware trigger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857224" y="2071678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specially in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z</a:t>
                      </a:r>
                      <a:endParaRPr lang="en-US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vertexing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, D-tagging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857224" y="3272474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Amplitude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measurement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improvement of resolution</a:t>
                      </a:r>
                      <a:b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</a:b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dE/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dx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to improve particle ID 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Introduction to the PANDA physics program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PANDA detector at HESR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The Micro-Vertex-Detector of PANDA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Requirements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Setup of the MVD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Technical Developments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Simulation Results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Summary / Outlook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maximum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rate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mtClean="0"/>
              <a:t>Simulated</a:t>
            </a:r>
            <a:r>
              <a:rPr lang="en-US" smtClean="0"/>
              <a:t> maximum data rate for 4 GeV/c </a:t>
            </a:r>
            <a:r>
              <a:rPr lang="en-US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en-US" smtClean="0"/>
              <a:t> on </a:t>
            </a:r>
            <a:r>
              <a:rPr lang="en-US" smtClean="0"/>
              <a:t>Cu:</a:t>
            </a:r>
            <a:endParaRPr lang="en-US" smtClean="0"/>
          </a:p>
          <a:p>
            <a:pPr lvl="1">
              <a:buFont typeface="Arial" pitchFamily="34" charset="0"/>
              <a:buChar char="•"/>
            </a:pPr>
            <a:r>
              <a:rPr lang="en-US" smtClean="0"/>
              <a:t>Pixel module  </a:t>
            </a:r>
            <a:r>
              <a:rPr lang="en-US" smtClean="0"/>
              <a:t>(</a:t>
            </a:r>
            <a:r>
              <a:rPr lang="en-US" smtClean="0"/>
              <a:t>12 </a:t>
            </a:r>
            <a:r>
              <a:rPr lang="en-US" smtClean="0"/>
              <a:t>cm</a:t>
            </a:r>
            <a:r>
              <a:rPr lang="en-US" baseline="30000" smtClean="0"/>
              <a:t>2</a:t>
            </a:r>
            <a:r>
              <a:rPr lang="en-US" smtClean="0"/>
              <a:t>):</a:t>
            </a:r>
            <a:r>
              <a:rPr lang="en-US" smtClean="0"/>
              <a:t>		32</a:t>
            </a:r>
            <a:r>
              <a:rPr lang="en-US" smtClean="0"/>
              <a:t>∙</a:t>
            </a:r>
            <a:r>
              <a:rPr lang="en-US" smtClean="0"/>
              <a:t>10</a:t>
            </a:r>
            <a:r>
              <a:rPr lang="en-US" baseline="30000" smtClean="0"/>
              <a:t>6</a:t>
            </a:r>
            <a:r>
              <a:rPr lang="en-US" smtClean="0"/>
              <a:t> </a:t>
            </a:r>
            <a:r>
              <a:rPr lang="en-US" smtClean="0"/>
              <a:t>s</a:t>
            </a:r>
            <a:r>
              <a:rPr lang="en-US" baseline="30000" smtClean="0"/>
              <a:t>-1</a:t>
            </a:r>
            <a:r>
              <a:rPr lang="en-US" smtClean="0">
                <a:sym typeface="Wingdings" pitchFamily="2" charset="2"/>
              </a:rPr>
              <a:t> 1.3 </a:t>
            </a:r>
            <a:r>
              <a:rPr lang="en-US" smtClean="0">
                <a:sym typeface="Wingdings" pitchFamily="2" charset="2"/>
              </a:rPr>
              <a:t>Gbit/s</a:t>
            </a:r>
            <a:endParaRPr lang="en-US" smtClean="0">
              <a:sym typeface="Wingdings" pitchFamily="2" charset="2"/>
            </a:endParaRPr>
          </a:p>
          <a:p>
            <a:pPr lvl="1">
              <a:buFont typeface="Arial" pitchFamily="34" charset="0"/>
              <a:buChar char="•"/>
            </a:pPr>
            <a:r>
              <a:rPr lang="en-US" smtClean="0"/>
              <a:t>Front-End chip </a:t>
            </a:r>
            <a:r>
              <a:rPr lang="en-US" smtClean="0"/>
              <a:t>(</a:t>
            </a:r>
            <a:r>
              <a:rPr lang="en-US" smtClean="0"/>
              <a:t>1 </a:t>
            </a:r>
            <a:r>
              <a:rPr lang="en-US" smtClean="0"/>
              <a:t>cm</a:t>
            </a:r>
            <a:r>
              <a:rPr lang="en-US" baseline="30000" smtClean="0"/>
              <a:t>2</a:t>
            </a:r>
            <a:r>
              <a:rPr lang="en-US" smtClean="0"/>
              <a:t>):</a:t>
            </a:r>
            <a:r>
              <a:rPr lang="en-US" smtClean="0"/>
              <a:t>		5.5</a:t>
            </a:r>
            <a:r>
              <a:rPr lang="en-US" smtClean="0"/>
              <a:t>∙</a:t>
            </a:r>
            <a:r>
              <a:rPr lang="en-US" smtClean="0"/>
              <a:t>10</a:t>
            </a:r>
            <a:r>
              <a:rPr lang="en-US" baseline="30000" smtClean="0"/>
              <a:t>6</a:t>
            </a:r>
            <a:r>
              <a:rPr lang="en-US" smtClean="0"/>
              <a:t> </a:t>
            </a:r>
            <a:r>
              <a:rPr lang="en-US" smtClean="0"/>
              <a:t>s</a:t>
            </a:r>
            <a:r>
              <a:rPr lang="en-US" baseline="30000" smtClean="0"/>
              <a:t>-1</a:t>
            </a:r>
            <a:r>
              <a:rPr lang="en-US" smtClean="0">
                <a:sym typeface="Wingdings" pitchFamily="2" charset="2"/>
              </a:rPr>
              <a:t> 220 </a:t>
            </a:r>
            <a:r>
              <a:rPr lang="en-US" smtClean="0">
                <a:sym typeface="Wingdings" pitchFamily="2" charset="2"/>
              </a:rPr>
              <a:t>Mbit/s</a:t>
            </a:r>
            <a:r>
              <a:rPr lang="en-US" smtClean="0">
                <a:sym typeface="Wingdings" pitchFamily="2" charset="2"/>
              </a:rPr>
              <a:t/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(</a:t>
            </a:r>
            <a:r>
              <a:rPr lang="en-US" smtClean="0">
                <a:sym typeface="Wingdings" pitchFamily="2" charset="2"/>
              </a:rPr>
              <a:t>assuming 40 </a:t>
            </a:r>
            <a:r>
              <a:rPr lang="en-US" smtClean="0">
                <a:sym typeface="Wingdings" pitchFamily="2" charset="2"/>
              </a:rPr>
              <a:t>bit/hit)</a:t>
            </a:r>
            <a:endParaRPr lang="en-US" smtClean="0">
              <a:sym typeface="Wingdings" pitchFamily="2" charset="2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71810"/>
            <a:ext cx="445472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4" cstate="print"/>
          <a:srcRect l="5172"/>
          <a:stretch>
            <a:fillRect/>
          </a:stretch>
        </p:blipFill>
        <p:spPr bwMode="auto">
          <a:xfrm>
            <a:off x="642910" y="2885297"/>
            <a:ext cx="3929090" cy="297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785786" y="2804694"/>
            <a:ext cx="3323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Maximum hit rate of FE on module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4714876" y="2714620"/>
            <a:ext cx="4152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Hit distribution on module with highest rates</a:t>
            </a:r>
            <a:endParaRPr lang="en-US" sz="1600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142244" y="3501038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hits [10</a:t>
            </a:r>
            <a:r>
              <a:rPr lang="en-US" sz="1200" baseline="30000" dirty="0" smtClean="0"/>
              <a:t>6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2571736" y="3429000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Strips</a:t>
            </a:r>
          </a:p>
          <a:p>
            <a:r>
              <a:rPr lang="de-DE" sz="1200" dirty="0" smtClean="0"/>
              <a:t>Pixel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7929586" y="5715016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pixel</a:t>
            </a:r>
            <a:r>
              <a:rPr lang="en-US" sz="1100" smtClean="0"/>
              <a:t> </a:t>
            </a:r>
            <a:r>
              <a:rPr lang="en-US" sz="1100" smtClean="0"/>
              <a:t>col</a:t>
            </a:r>
            <a:endParaRPr lang="en-US" sz="1100"/>
          </a:p>
        </p:txBody>
      </p:sp>
      <p:sp>
        <p:nvSpPr>
          <p:cNvPr id="11" name="Textfeld 10"/>
          <p:cNvSpPr txBox="1"/>
          <p:nvPr/>
        </p:nvSpPr>
        <p:spPr>
          <a:xfrm rot="16200000">
            <a:off x="4117236" y="3312260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pixel row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MVD</a:t>
            </a:r>
          </a:p>
        </p:txBody>
      </p:sp>
      <p:graphicFrame>
        <p:nvGraphicFramePr>
          <p:cNvPr id="9" name="Inhaltsplatzhalter 8"/>
          <p:cNvGraphicFramePr>
            <a:graphicFrameLocks noGrp="1"/>
          </p:cNvGraphicFramePr>
          <p:nvPr>
            <p:ph idx="1"/>
          </p:nvPr>
        </p:nvGraphicFramePr>
        <p:xfrm>
          <a:off x="857224" y="1330340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in </a:t>
                      </a:r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r-phi</a:t>
                      </a:r>
                      <a:endParaRPr lang="en-US" b="0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momentum measurement of soft 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pions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from D* decays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857224" y="2786058"/>
          <a:ext cx="7772400" cy="370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time resolution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(O(20 ns))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‘DC’-beam (2 10</a:t>
                      </a:r>
                      <a:r>
                        <a:rPr lang="en-US" sz="1800" b="0" baseline="3000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7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events/s)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857224" y="3986854"/>
          <a:ext cx="7772400" cy="67056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Modest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radiation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 hardness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O(10</a:t>
                      </a:r>
                      <a:r>
                        <a:rPr lang="en-US" sz="1800" baseline="30000" dirty="0" smtClean="0">
                          <a:ln>
                            <a:noFill/>
                          </a:ln>
                        </a:rPr>
                        <a:t>14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800" dirty="0" err="1" smtClean="0">
                          <a:ln>
                            <a:noFill/>
                          </a:ln>
                        </a:rPr>
                        <a:t>n</a:t>
                      </a:r>
                      <a:r>
                        <a:rPr lang="en-US" sz="1800" baseline="-25000" dirty="0" err="1" smtClean="0">
                          <a:ln>
                            <a:noFill/>
                          </a:ln>
                        </a:rPr>
                        <a:t>eq</a:t>
                      </a:r>
                      <a:r>
                        <a:rPr lang="en-US" sz="1800" baseline="-2500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/ cm</a:t>
                      </a:r>
                      <a:r>
                        <a:rPr lang="en-US" sz="1800" baseline="30000" dirty="0" smtClean="0">
                          <a:ln>
                            <a:noFill/>
                          </a:ln>
                        </a:rPr>
                        <a:t>2</a:t>
                      </a:r>
                      <a:r>
                        <a:rPr lang="en-US" sz="1800" dirty="0" smtClean="0">
                          <a:ln>
                            <a:noFill/>
                          </a:ln>
                        </a:rPr>
                        <a:t>))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depends on target material</a:t>
                      </a:r>
                    </a:p>
                    <a:p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871566" y="4772672"/>
          <a:ext cx="7772400" cy="3708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sz="18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Triggerless</a:t>
                      </a:r>
                      <a:r>
                        <a:rPr lang="en-US" sz="18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 readout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no first level hardware trigger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871566" y="5344176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marR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Low material budget</a:t>
                      </a:r>
                      <a:endParaRPr lang="en-US" dirty="0" smtClean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low momentum 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particles</a:t>
                      </a:r>
                    </a:p>
                    <a:p>
                      <a:r>
                        <a:rPr lang="de-DE" sz="1800" b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energy</a:t>
                      </a:r>
                      <a:r>
                        <a:rPr lang="de-DE" sz="18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</a:t>
                      </a:r>
                      <a:r>
                        <a:rPr lang="de-DE" sz="1800" b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resolution</a:t>
                      </a:r>
                      <a:r>
                        <a:rPr lang="de-DE" sz="1800" b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 </a:t>
                      </a:r>
                      <a:r>
                        <a:rPr lang="de-DE" sz="1800" b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calorimeter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857224" y="2071678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Good 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spatial resolution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specially in </a:t>
                      </a:r>
                      <a:r>
                        <a:rPr lang="en-US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z</a:t>
                      </a:r>
                      <a:endParaRPr lang="en-US" dirty="0">
                        <a:ln>
                          <a:noFill/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vertexing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, D-tagging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857224" y="3272474"/>
          <a:ext cx="7772400" cy="64008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643338"/>
                <a:gridCol w="571504"/>
                <a:gridCol w="3557558"/>
              </a:tblGrid>
              <a:tr h="370840">
                <a:tc>
                  <a:txBody>
                    <a:bodyPr/>
                    <a:lstStyle/>
                    <a:p>
                      <a:pPr marL="182563" indent="-182563">
                        <a:buFont typeface="Arial" pitchFamily="34" charset="0"/>
                        <a:buChar char="•"/>
                      </a:pPr>
                      <a:r>
                        <a:rPr lang="en-US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</a:rPr>
                        <a:t>Amplitude</a:t>
                      </a:r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measurement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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improvement of resolution</a:t>
                      </a:r>
                      <a:b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</a:b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dE/</a:t>
                      </a:r>
                      <a:r>
                        <a:rPr lang="en-US" sz="1800" b="0" dirty="0" err="1" smtClean="0">
                          <a:ln>
                            <a:noFill/>
                          </a:ln>
                          <a:sym typeface="Wingdings" pitchFamily="2" charset="2"/>
                        </a:rPr>
                        <a:t>dx</a:t>
                      </a:r>
                      <a:r>
                        <a:rPr lang="en-US" sz="1800" b="0" dirty="0" smtClean="0">
                          <a:ln>
                            <a:noFill/>
                          </a:ln>
                          <a:sym typeface="Wingdings" pitchFamily="2" charset="2"/>
                        </a:rPr>
                        <a:t> to improve particle ID </a:t>
                      </a:r>
                      <a:endParaRPr lang="en-US" b="0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57409"/>
            <a:ext cx="3455668" cy="260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feld 17"/>
          <p:cNvSpPr txBox="1"/>
          <p:nvPr/>
        </p:nvSpPr>
        <p:spPr>
          <a:xfrm>
            <a:off x="1785918" y="4071942"/>
            <a:ext cx="133402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800 µm silicon</a:t>
            </a:r>
            <a:endParaRPr lang="en-US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 distribution and multiple scattering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276350"/>
            <a:ext cx="30765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276350"/>
            <a:ext cx="30003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1214414" y="857232"/>
            <a:ext cx="163698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en-US" dirty="0" smtClean="0"/>
              <a:t>p @ 8 GeV/c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5214942" y="857232"/>
            <a:ext cx="179087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en-US" dirty="0" err="1" smtClean="0"/>
              <a:t>Au</a:t>
            </a:r>
            <a:r>
              <a:rPr lang="en-US" dirty="0" smtClean="0"/>
              <a:t> @ 8 GeV/c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2357422" y="621508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GeV/c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849556" y="5131370"/>
            <a:ext cx="348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mrad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 20 µm error / cm path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201612" y="3559734"/>
            <a:ext cx="244169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mean deflection angle</a:t>
            </a:r>
            <a:endParaRPr lang="en-US" dirty="0"/>
          </a:p>
        </p:txBody>
      </p:sp>
      <p:cxnSp>
        <p:nvCxnSpPr>
          <p:cNvPr id="12" name="Gerade Verbindung mit Pfeil 11"/>
          <p:cNvCxnSpPr>
            <a:stCxn id="8" idx="0"/>
          </p:cNvCxnSpPr>
          <p:nvPr/>
        </p:nvCxnSpPr>
        <p:spPr>
          <a:xfrm rot="16200000" flipV="1">
            <a:off x="2433384" y="5781930"/>
            <a:ext cx="857256" cy="9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2857488" y="5286388"/>
            <a:ext cx="1000132" cy="185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071934" y="5643578"/>
            <a:ext cx="48577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Multiple scattering dominates resolution for low momentum particles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9" grpId="0"/>
      <p:bldP spid="10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developments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2786050" y="2285992"/>
            <a:ext cx="3871912" cy="2905125"/>
            <a:chOff x="2786050" y="1857364"/>
            <a:chExt cx="3871912" cy="2905125"/>
          </a:xfrm>
        </p:grpSpPr>
        <p:pic>
          <p:nvPicPr>
            <p:cNvPr id="4" name="Picture 5" descr="FE-I1_Modu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86050" y="1857364"/>
              <a:ext cx="3871912" cy="2905125"/>
            </a:xfrm>
            <a:prstGeom prst="rect">
              <a:avLst/>
            </a:prstGeom>
            <a:noFill/>
            <a:ln/>
          </p:spPr>
        </p:pic>
        <p:sp>
          <p:nvSpPr>
            <p:cNvPr id="6" name="Textfeld 5"/>
            <p:cNvSpPr txBox="1"/>
            <p:nvPr/>
          </p:nvSpPr>
          <p:spPr>
            <a:xfrm rot="19923629">
              <a:off x="4413670" y="4144074"/>
              <a:ext cx="12858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ATLAS example</a:t>
              </a:r>
              <a:endParaRPr lang="en-US" sz="1050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642910" y="928670"/>
            <a:ext cx="392908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sensor: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err="1" smtClean="0"/>
              <a:t>epi</a:t>
            </a:r>
            <a:r>
              <a:rPr lang="en-US" sz="1600" dirty="0" smtClean="0"/>
              <a:t>-Silicon</a:t>
            </a:r>
          </a:p>
          <a:p>
            <a:pPr marL="630238" lvl="1" indent="-173038">
              <a:buFont typeface="Arial" pitchFamily="34" charset="0"/>
              <a:buChar char="•"/>
            </a:pPr>
            <a:r>
              <a:rPr lang="en-US" sz="1600" dirty="0" smtClean="0"/>
              <a:t>50, 75, 100 µm thick </a:t>
            </a:r>
            <a:r>
              <a:rPr lang="en-US" sz="1600" dirty="0" err="1" smtClean="0"/>
              <a:t>epi</a:t>
            </a:r>
            <a:r>
              <a:rPr lang="en-US" sz="1600" dirty="0" smtClean="0"/>
              <a:t>-Layer on CZ substrate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thinned down to 75 – 150 µm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alt. oxygen enriched silicon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thinned down to 150 – 200 µm</a:t>
            </a:r>
            <a:endParaRPr lang="en-US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Pixel Module</a:t>
            </a:r>
            <a:endParaRPr lang="en-US" dirty="0"/>
          </a:p>
        </p:txBody>
      </p:sp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5643570" y="1428736"/>
          <a:ext cx="2925757" cy="840936"/>
        </p:xfrm>
        <a:graphic>
          <a:graphicData uri="http://schemas.openxmlformats.org/presentationml/2006/ole">
            <p:oleObj spid="_x0000_s253954" name="Visio" r:id="rId5" imgW="3459960" imgH="1116720" progId="Visio.Drawing.11">
              <p:embed/>
            </p:oleObj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5940815" y="4357694"/>
            <a:ext cx="2917465" cy="169277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front-end chip: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custom development (</a:t>
            </a:r>
            <a:r>
              <a:rPr lang="en-US" sz="1600" dirty="0" err="1" smtClean="0"/>
              <a:t>ToPix</a:t>
            </a:r>
            <a:r>
              <a:rPr lang="en-US" sz="16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(100 µm)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pixels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100 x 100 pixel matrix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untriggered</a:t>
            </a:r>
            <a:r>
              <a:rPr lang="en-US" sz="1600" dirty="0" smtClean="0"/>
              <a:t> readout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 130 nm IBM process</a:t>
            </a:r>
            <a:endParaRPr lang="en-US" sz="1600" baseline="30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500034" y="5572140"/>
            <a:ext cx="281679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readout: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Module Controller Chip?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4572000" y="1714488"/>
            <a:ext cx="1285884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rechts 11"/>
          <p:cNvSpPr/>
          <p:nvPr/>
        </p:nvSpPr>
        <p:spPr>
          <a:xfrm rot="3883399">
            <a:off x="2001583" y="3504493"/>
            <a:ext cx="1749710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 rot="16200000">
            <a:off x="6929454" y="3214686"/>
            <a:ext cx="2000264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feil nach rechts 13"/>
          <p:cNvSpPr/>
          <p:nvPr/>
        </p:nvSpPr>
        <p:spPr>
          <a:xfrm rot="13620801">
            <a:off x="6122567" y="3958027"/>
            <a:ext cx="789415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feil nach rechts 14"/>
          <p:cNvSpPr/>
          <p:nvPr/>
        </p:nvSpPr>
        <p:spPr>
          <a:xfrm rot="19237969">
            <a:off x="2683508" y="4815235"/>
            <a:ext cx="1702617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3714744" y="6072206"/>
            <a:ext cx="205697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i="1" dirty="0" smtClean="0">
                <a:sym typeface="Wingdings" pitchFamily="2" charset="2"/>
              </a:rPr>
              <a:t> </a:t>
            </a:r>
            <a:r>
              <a:rPr lang="en-US" sz="1600" i="1" dirty="0" smtClean="0"/>
              <a:t>D. </a:t>
            </a:r>
            <a:r>
              <a:rPr lang="en-US" sz="1600" i="1" dirty="0" err="1" smtClean="0"/>
              <a:t>Calvo</a:t>
            </a:r>
            <a:r>
              <a:rPr lang="en-US" sz="1600" i="1" dirty="0" smtClean="0"/>
              <a:t> HK40.2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ToPix</a:t>
            </a:r>
            <a:r>
              <a:rPr lang="en-US" dirty="0" smtClean="0"/>
              <a:t> Development</a:t>
            </a:r>
            <a:endParaRPr lang="en-US" dirty="0"/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4"/>
            <a:ext cx="3357586" cy="25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7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1" y="3643314"/>
            <a:ext cx="3348995" cy="251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751" y="714356"/>
            <a:ext cx="3548059" cy="248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5682995" y="3429000"/>
            <a:ext cx="3246723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ToPix2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320 readout cells (100 µm)</a:t>
            </a:r>
            <a:r>
              <a:rPr lang="en-US" baseline="30000" dirty="0" smtClean="0"/>
              <a:t>2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5x2 mm</a:t>
            </a:r>
            <a:r>
              <a:rPr lang="en-US" baseline="30000" dirty="0" smtClean="0"/>
              <a:t>2</a:t>
            </a:r>
            <a:r>
              <a:rPr lang="en-US" dirty="0" smtClean="0"/>
              <a:t> size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analogue + digital circuit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71934" y="4817946"/>
            <a:ext cx="3177858" cy="175432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Epi</a:t>
            </a:r>
            <a:r>
              <a:rPr lang="en-US" dirty="0" smtClean="0"/>
              <a:t>-pixel sensor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bump bonded on ALICE FE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thinned down to:</a:t>
            </a:r>
          </a:p>
          <a:p>
            <a:pPr marL="639763" lvl="1" indent="-182563">
              <a:buFont typeface="Arial" pitchFamily="34" charset="0"/>
              <a:buChar char="•"/>
            </a:pPr>
            <a:r>
              <a:rPr lang="en-US" dirty="0" smtClean="0"/>
              <a:t>100 µm (49 µm)</a:t>
            </a:r>
          </a:p>
          <a:p>
            <a:pPr marL="639763" lvl="1" indent="-182563">
              <a:buFont typeface="Arial" pitchFamily="34" charset="0"/>
              <a:buChar char="•"/>
            </a:pPr>
            <a:r>
              <a:rPr lang="en-US" dirty="0" smtClean="0"/>
              <a:t>120 µm (75 µm)</a:t>
            </a:r>
          </a:p>
          <a:p>
            <a:pPr marL="639763" lvl="1" indent="-182563">
              <a:buFont typeface="Arial" pitchFamily="34" charset="0"/>
              <a:buChar char="•"/>
            </a:pPr>
            <a:r>
              <a:rPr lang="en-US" dirty="0" smtClean="0"/>
              <a:t>150 µm (98 µm)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Detector</a:t>
            </a:r>
            <a:endParaRPr lang="en-US" dirty="0"/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834" y="1571612"/>
            <a:ext cx="833772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214414" y="4643446"/>
            <a:ext cx="161935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 smtClean="0"/>
              <a:t>Sensor </a:t>
            </a:r>
            <a:r>
              <a:rPr lang="de-DE" sz="1600" dirty="0" err="1" smtClean="0"/>
              <a:t>ganging</a:t>
            </a:r>
            <a:endParaRPr lang="en-US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3500430" y="571480"/>
            <a:ext cx="3268844" cy="135421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rectangular sensor: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double sided silicon strip sensor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pitch: 130 µm (0.65 µm)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size box: 6.7 x 3.3 x 0.03 cm</a:t>
            </a:r>
            <a:r>
              <a:rPr lang="en-US" sz="1600" baseline="30000" dirty="0" smtClean="0"/>
              <a:t>3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1600" dirty="0" err="1" smtClean="0"/>
              <a:t>stereo</a:t>
            </a:r>
            <a:r>
              <a:rPr lang="de-DE" sz="1600" dirty="0" smtClean="0"/>
              <a:t> angle 90°</a:t>
            </a:r>
            <a:endParaRPr lang="en-US" sz="1600" dirty="0"/>
          </a:p>
        </p:txBody>
      </p:sp>
      <p:sp>
        <p:nvSpPr>
          <p:cNvPr id="7" name="Textfeld 6"/>
          <p:cNvSpPr txBox="1"/>
          <p:nvPr/>
        </p:nvSpPr>
        <p:spPr>
          <a:xfrm>
            <a:off x="5214942" y="4857760"/>
            <a:ext cx="3411511" cy="135421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trap sensor: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double sided silicon strip sensor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pitch: 70 µm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size box: 6.1 x 3.5 x 0.03 cm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15°</a:t>
            </a:r>
            <a:endParaRPr lang="en-US" sz="1600" baseline="30000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de-DE" sz="1600" dirty="0" err="1" smtClean="0"/>
              <a:t>stereo</a:t>
            </a:r>
            <a:r>
              <a:rPr lang="de-DE" sz="1600" dirty="0" smtClean="0"/>
              <a:t> angle 15°</a:t>
            </a:r>
            <a:endParaRPr lang="en-US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642910" y="5357826"/>
            <a:ext cx="2857520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front-end electronic: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1600" dirty="0" smtClean="0"/>
              <a:t>custom development together with GSI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sz="1600" dirty="0" err="1" smtClean="0"/>
              <a:t>untriggered</a:t>
            </a:r>
            <a:r>
              <a:rPr lang="de-DE" sz="1600" dirty="0" smtClean="0"/>
              <a:t> </a:t>
            </a:r>
            <a:r>
              <a:rPr lang="de-DE" sz="1600" dirty="0" err="1" smtClean="0"/>
              <a:t>readout</a:t>
            </a:r>
            <a:endParaRPr lang="de-DE" sz="1600" dirty="0" smtClean="0"/>
          </a:p>
        </p:txBody>
      </p:sp>
      <p:sp>
        <p:nvSpPr>
          <p:cNvPr id="9" name="Pfeil nach rechts 8"/>
          <p:cNvSpPr/>
          <p:nvPr/>
        </p:nvSpPr>
        <p:spPr>
          <a:xfrm rot="8249850">
            <a:off x="3928092" y="2254210"/>
            <a:ext cx="1285884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feil nach rechts 9"/>
          <p:cNvSpPr/>
          <p:nvPr/>
        </p:nvSpPr>
        <p:spPr>
          <a:xfrm rot="14824013">
            <a:off x="7027783" y="4464818"/>
            <a:ext cx="577150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feil nach rechts 10"/>
          <p:cNvSpPr/>
          <p:nvPr/>
        </p:nvSpPr>
        <p:spPr>
          <a:xfrm rot="17868302">
            <a:off x="480220" y="4326690"/>
            <a:ext cx="1678221" cy="28575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Hardware development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>
          <a:xfrm>
            <a:off x="571471" y="1285895"/>
            <a:ext cx="3714777" cy="642907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 dirty="0" smtClean="0"/>
              <a:t>First small sensor prototype with APV readout</a:t>
            </a:r>
            <a:endParaRPr lang="en-GB" sz="2000" dirty="0" smtClean="0"/>
          </a:p>
        </p:txBody>
      </p:sp>
      <p:pic>
        <p:nvPicPr>
          <p:cNvPr id="1026" name="Picture 2" descr="C:\Dokumente und Einstellungen\thomas\Eigene Dateien\OtherMeetings\input\testbench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494" y="1285860"/>
            <a:ext cx="4573662" cy="1700784"/>
          </a:xfrm>
          <a:prstGeom prst="rect">
            <a:avLst/>
          </a:prstGeom>
          <a:noFill/>
        </p:spPr>
      </p:pic>
      <p:pic>
        <p:nvPicPr>
          <p:cNvPr id="7" name="Picture 2" descr="C:\Dokumente und Einstellungen\thomas\Eigene Dateien\OtherMeetings\input\testbench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57818" y="3071810"/>
            <a:ext cx="3002558" cy="2996738"/>
          </a:xfrm>
          <a:prstGeom prst="rect">
            <a:avLst/>
          </a:prstGeom>
          <a:noFill/>
        </p:spPr>
      </p:pic>
      <p:pic>
        <p:nvPicPr>
          <p:cNvPr id="8" name="Grafik 7" descr="DTS-pic03.png"/>
          <p:cNvPicPr>
            <a:picLocks noChangeAspect="1"/>
          </p:cNvPicPr>
          <p:nvPr/>
        </p:nvPicPr>
        <p:blipFill>
          <a:blip r:embed="rId5"/>
          <a:srcRect r="43480"/>
          <a:stretch>
            <a:fillRect/>
          </a:stretch>
        </p:blipFill>
        <p:spPr>
          <a:xfrm>
            <a:off x="288836" y="2357430"/>
            <a:ext cx="4211726" cy="33875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support structures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976438" y="466725"/>
            <a:ext cx="51911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9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-6585" y="3292676"/>
            <a:ext cx="3405191" cy="282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771188" y="2842272"/>
            <a:ext cx="3214711" cy="35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2751874" y="605656"/>
            <a:ext cx="3316377" cy="339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9" name="Picture 9" descr="Konzept_2009_02"/>
          <p:cNvPicPr>
            <a:picLocks noChangeAspect="1" noChangeArrowheads="1"/>
          </p:cNvPicPr>
          <p:nvPr/>
        </p:nvPicPr>
        <p:blipFill>
          <a:blip r:embed="rId3"/>
          <a:srcRect l="13203"/>
          <a:stretch>
            <a:fillRect/>
          </a:stretch>
        </p:blipFill>
        <p:spPr bwMode="auto">
          <a:xfrm>
            <a:off x="2689234" y="1643050"/>
            <a:ext cx="5311790" cy="4149725"/>
          </a:xfrm>
          <a:prstGeom prst="rect">
            <a:avLst/>
          </a:prstGeom>
          <a:noFill/>
        </p:spPr>
      </p:pic>
      <p:sp>
        <p:nvSpPr>
          <p:cNvPr id="921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dirty="0" smtClean="0"/>
              <a:t>Support Structures Strips</a:t>
            </a:r>
          </a:p>
        </p:txBody>
      </p:sp>
      <p:sp>
        <p:nvSpPr>
          <p:cNvPr id="92163" name="Rectangle 3"/>
          <p:cNvSpPr txBox="1">
            <a:spLocks noChangeArrowheads="1"/>
          </p:cNvSpPr>
          <p:nvPr/>
        </p:nvSpPr>
        <p:spPr bwMode="auto">
          <a:xfrm>
            <a:off x="250825" y="1052513"/>
            <a:ext cx="8893175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57188" lvl="3" indent="-357188">
              <a:lnSpc>
                <a:spcPct val="104000"/>
              </a:lnSpc>
              <a:spcBef>
                <a:spcPts val="800"/>
              </a:spcBef>
              <a:buClr>
                <a:srgbClr val="000080"/>
              </a:buClr>
              <a:buSzPct val="85000"/>
              <a:buFont typeface="Arial" pitchFamily="34" charset="0"/>
              <a:buChar char="•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US" sz="2400">
                <a:solidFill>
                  <a:srgbClr val="000099"/>
                </a:solidFill>
              </a:rPr>
              <a:t>Strip barrel design</a:t>
            </a:r>
            <a:endParaRPr lang="en-GB" sz="2000">
              <a:solidFill>
                <a:srgbClr val="000099"/>
              </a:solidFill>
            </a:endParaRPr>
          </a:p>
        </p:txBody>
      </p:sp>
      <p:pic>
        <p:nvPicPr>
          <p:cNvPr id="92170" name="Picture 10" descr="Konzept_2009_02b"/>
          <p:cNvPicPr>
            <a:picLocks noChangeAspect="1" noChangeArrowheads="1"/>
          </p:cNvPicPr>
          <p:nvPr/>
        </p:nvPicPr>
        <p:blipFill>
          <a:blip r:embed="rId4" cstate="print"/>
          <a:srcRect l="6636"/>
          <a:stretch>
            <a:fillRect/>
          </a:stretch>
        </p:blipFill>
        <p:spPr bwMode="auto">
          <a:xfrm>
            <a:off x="6084888" y="3933825"/>
            <a:ext cx="2555875" cy="185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4" descr="Sv-3"/>
          <p:cNvPicPr>
            <a:picLocks noChangeAspect="1" noChangeArrowheads="1"/>
          </p:cNvPicPr>
          <p:nvPr/>
        </p:nvPicPr>
        <p:blipFill>
          <a:blip r:embed="rId5" cstate="print"/>
          <a:srcRect l="11242" r="11095"/>
          <a:stretch>
            <a:fillRect/>
          </a:stretch>
        </p:blipFill>
        <p:spPr bwMode="auto">
          <a:xfrm flipH="1">
            <a:off x="482703" y="1428736"/>
            <a:ext cx="2456673" cy="2143140"/>
          </a:xfrm>
          <a:prstGeom prst="rect">
            <a:avLst/>
          </a:prstGeom>
          <a:noFill/>
        </p:spPr>
      </p:pic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6" cstate="print"/>
          <a:srcRect l="8484" t="15690" b="21548"/>
          <a:stretch>
            <a:fillRect/>
          </a:stretch>
        </p:blipFill>
        <p:spPr bwMode="auto">
          <a:xfrm flipH="1">
            <a:off x="285720" y="4929198"/>
            <a:ext cx="307183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Main Physics Program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57188" y="3125788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1825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Search for Hybrids  q</a:t>
            </a:r>
            <a:r>
              <a:rPr lang="de-DE">
                <a:solidFill>
                  <a:schemeClr val="accent2"/>
                </a:solidFill>
                <a:latin typeface="Arial Bar" pitchFamily="34" charset="0"/>
                <a:cs typeface="Arial Bar" pitchFamily="34" charset="0"/>
              </a:rPr>
              <a:t>q</a:t>
            </a:r>
            <a:r>
              <a:rPr lang="de-DE">
                <a:solidFill>
                  <a:schemeClr val="accent2"/>
                </a:solidFill>
              </a:rPr>
              <a:t>g  and/or  Glueballs  gg</a:t>
            </a:r>
            <a:endParaRPr lang="en-US">
              <a:solidFill>
                <a:schemeClr val="bg2"/>
              </a:solidFill>
              <a:sym typeface="Wingdings" pitchFamily="2" charset="2"/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323850" y="5718175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1825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Properties of hadrons in nuclear matter</a:t>
            </a:r>
            <a:endParaRPr lang="de-DE">
              <a:solidFill>
                <a:schemeClr val="bg2"/>
              </a:solidFill>
            </a:endParaRP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323850" y="5214938"/>
            <a:ext cx="7993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Properties of single and double hypernuclei</a:t>
            </a:r>
            <a:endParaRPr lang="de-DE">
              <a:solidFill>
                <a:schemeClr val="bg2"/>
              </a:solidFill>
            </a:endParaRPr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357188" y="1857375"/>
            <a:ext cx="8458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1825"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q</a:t>
            </a:r>
            <a:r>
              <a:rPr lang="de-DE">
                <a:solidFill>
                  <a:schemeClr val="accent2"/>
                </a:solidFill>
                <a:latin typeface="Arial Bar" pitchFamily="34" charset="0"/>
                <a:cs typeface="Arial Bar" pitchFamily="34" charset="0"/>
              </a:rPr>
              <a:t>q</a:t>
            </a:r>
            <a:r>
              <a:rPr lang="de-DE">
                <a:solidFill>
                  <a:schemeClr val="accent2"/>
                </a:solidFill>
              </a:rPr>
              <a:t> potential in the charmonium system</a:t>
            </a:r>
            <a:r>
              <a:rPr lang="de-DE"/>
              <a:t> </a:t>
            </a:r>
            <a:endParaRPr lang="de-DE">
              <a:solidFill>
                <a:schemeClr val="accent2"/>
              </a:solidFill>
            </a:endParaRPr>
          </a:p>
          <a:p>
            <a:pPr defTabSz="631825"/>
            <a:r>
              <a:rPr lang="de-DE">
                <a:solidFill>
                  <a:srgbClr val="FFFF00"/>
                </a:solidFill>
              </a:rPr>
              <a:t>	</a:t>
            </a:r>
            <a:r>
              <a:rPr lang="de-DE" sz="2000">
                <a:solidFill>
                  <a:schemeClr val="bg2"/>
                </a:solidFill>
              </a:rPr>
              <a:t>precision measurements of c</a:t>
            </a:r>
            <a:r>
              <a:rPr lang="de-DE" sz="2000">
                <a:solidFill>
                  <a:schemeClr val="bg2"/>
                </a:solidFill>
                <a:latin typeface="Arial Bar" pitchFamily="34" charset="0"/>
                <a:cs typeface="Arial Bar" pitchFamily="34" charset="0"/>
              </a:rPr>
              <a:t>c</a:t>
            </a:r>
            <a:r>
              <a:rPr lang="de-DE" sz="2000">
                <a:solidFill>
                  <a:schemeClr val="bg2"/>
                </a:solidFill>
              </a:rPr>
              <a:t>-states (not only J</a:t>
            </a:r>
            <a:r>
              <a:rPr lang="de-DE" sz="2000" baseline="30000">
                <a:solidFill>
                  <a:schemeClr val="bg2"/>
                </a:solidFill>
              </a:rPr>
              <a:t>PC</a:t>
            </a:r>
            <a:r>
              <a:rPr lang="de-DE" sz="2000">
                <a:solidFill>
                  <a:schemeClr val="bg2"/>
                </a:solidFill>
              </a:rPr>
              <a:t> = 1</a:t>
            </a:r>
            <a:r>
              <a:rPr lang="de-DE" sz="2000" baseline="30000">
                <a:solidFill>
                  <a:schemeClr val="bg2"/>
                </a:solidFill>
              </a:rPr>
              <a:t>--</a:t>
            </a:r>
            <a:r>
              <a:rPr lang="de-DE" sz="2000">
                <a:solidFill>
                  <a:schemeClr val="bg2"/>
                </a:solidFill>
              </a:rPr>
              <a:t>)</a:t>
            </a:r>
            <a:br>
              <a:rPr lang="de-DE" sz="2000">
                <a:solidFill>
                  <a:schemeClr val="bg2"/>
                </a:solidFill>
              </a:rPr>
            </a:br>
            <a:r>
              <a:rPr lang="de-DE" sz="2000">
                <a:solidFill>
                  <a:schemeClr val="bg2"/>
                </a:solidFill>
              </a:rPr>
              <a:t>	</a:t>
            </a:r>
            <a:r>
              <a:rPr lang="de-DE" sz="2000">
                <a:solidFill>
                  <a:schemeClr val="bg2"/>
                </a:solidFill>
                <a:sym typeface="Wingdings" pitchFamily="2" charset="2"/>
              </a:rPr>
              <a:t>c</a:t>
            </a:r>
            <a:r>
              <a:rPr lang="de-DE" sz="2000">
                <a:solidFill>
                  <a:schemeClr val="bg2"/>
                </a:solidFill>
                <a:latin typeface="Arial Bar" pitchFamily="34" charset="0"/>
                <a:cs typeface="Arial Bar" pitchFamily="34" charset="0"/>
                <a:sym typeface="Wingdings" pitchFamily="2" charset="2"/>
              </a:rPr>
              <a:t>c</a:t>
            </a:r>
            <a:r>
              <a:rPr lang="de-DE" sz="2000">
                <a:solidFill>
                  <a:schemeClr val="bg2"/>
                </a:solidFill>
                <a:sym typeface="Wingdings" pitchFamily="2" charset="2"/>
              </a:rPr>
              <a:t> above D</a:t>
            </a:r>
            <a:r>
              <a:rPr lang="de-DE" sz="2000">
                <a:solidFill>
                  <a:schemeClr val="bg2"/>
                </a:solidFill>
                <a:latin typeface="Arial Bar" pitchFamily="34" charset="0"/>
                <a:cs typeface="Arial Bar" pitchFamily="34" charset="0"/>
                <a:sym typeface="Wingdings" pitchFamily="2" charset="2"/>
              </a:rPr>
              <a:t>D</a:t>
            </a:r>
            <a:r>
              <a:rPr lang="de-DE" sz="2000">
                <a:solidFill>
                  <a:schemeClr val="bg2"/>
                </a:solidFill>
                <a:sym typeface="Wingdings" pitchFamily="2" charset="2"/>
              </a:rPr>
              <a:t>-threshold  measurement of D-mesons</a:t>
            </a:r>
            <a:endParaRPr lang="de-DE" sz="2000">
              <a:solidFill>
                <a:schemeClr val="bg2"/>
              </a:solidFill>
            </a:endParaRPr>
          </a:p>
        </p:txBody>
      </p:sp>
      <p:sp>
        <p:nvSpPr>
          <p:cNvPr id="22537" name="Text Box 16"/>
          <p:cNvSpPr txBox="1">
            <a:spLocks noChangeArrowheads="1"/>
          </p:cNvSpPr>
          <p:nvPr/>
        </p:nvSpPr>
        <p:spPr bwMode="auto">
          <a:xfrm>
            <a:off x="684213" y="1038225"/>
            <a:ext cx="7761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2800">
                <a:solidFill>
                  <a:srgbClr val="FF0000"/>
                </a:solidFill>
                <a:latin typeface="Arial Bar" pitchFamily="34" charset="0"/>
                <a:cs typeface="Arial Bar" pitchFamily="34" charset="0"/>
              </a:rPr>
              <a:t>P</a:t>
            </a:r>
            <a:r>
              <a:rPr lang="de-DE" sz="2800">
                <a:solidFill>
                  <a:srgbClr val="FF0000"/>
                </a:solidFill>
              </a:rPr>
              <a:t>ANDA</a:t>
            </a:r>
            <a:r>
              <a:rPr lang="de-DE" sz="2800">
                <a:solidFill>
                  <a:schemeClr val="accent2"/>
                </a:solidFill>
              </a:rPr>
              <a:t> – Anti</a:t>
            </a:r>
            <a:r>
              <a:rPr lang="de-DE" sz="2800" b="1">
                <a:solidFill>
                  <a:srgbClr val="FF0000"/>
                </a:solidFill>
              </a:rPr>
              <a:t>P</a:t>
            </a:r>
            <a:r>
              <a:rPr lang="de-DE" sz="2800">
                <a:solidFill>
                  <a:schemeClr val="accent2"/>
                </a:solidFill>
              </a:rPr>
              <a:t>roton </a:t>
            </a:r>
            <a:r>
              <a:rPr lang="de-DE" sz="2800" b="1">
                <a:solidFill>
                  <a:srgbClr val="FF0000"/>
                </a:solidFill>
              </a:rPr>
              <a:t>An</a:t>
            </a:r>
            <a:r>
              <a:rPr lang="de-DE" sz="2800">
                <a:solidFill>
                  <a:schemeClr val="accent2"/>
                </a:solidFill>
              </a:rPr>
              <a:t>nihilations at </a:t>
            </a:r>
            <a:r>
              <a:rPr lang="de-DE" sz="2800" b="1">
                <a:solidFill>
                  <a:srgbClr val="FF0000"/>
                </a:solidFill>
              </a:rPr>
              <a:t>Da</a:t>
            </a:r>
            <a:r>
              <a:rPr lang="de-DE" sz="2800">
                <a:solidFill>
                  <a:schemeClr val="accent2"/>
                </a:solidFill>
              </a:rPr>
              <a:t>rmstadt</a:t>
            </a:r>
          </a:p>
        </p:txBody>
      </p:sp>
      <p:sp>
        <p:nvSpPr>
          <p:cNvPr id="22540" name="Rectangle 7"/>
          <p:cNvSpPr>
            <a:spLocks noChangeArrowheads="1"/>
          </p:cNvSpPr>
          <p:nvPr/>
        </p:nvSpPr>
        <p:spPr bwMode="auto">
          <a:xfrm>
            <a:off x="323850" y="4221163"/>
            <a:ext cx="842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1825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Charmed and multi-strange baryon spectroscopy</a:t>
            </a:r>
            <a:endParaRPr lang="de-DE">
              <a:solidFill>
                <a:schemeClr val="bg2"/>
              </a:solidFill>
            </a:endParaRPr>
          </a:p>
        </p:txBody>
      </p:sp>
      <p:sp>
        <p:nvSpPr>
          <p:cNvPr id="22542" name="Rectangle 4"/>
          <p:cNvSpPr>
            <a:spLocks noChangeArrowheads="1"/>
          </p:cNvSpPr>
          <p:nvPr/>
        </p:nvSpPr>
        <p:spPr bwMode="auto">
          <a:xfrm>
            <a:off x="323850" y="36449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1825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Spectroscopy of new charm states</a:t>
            </a:r>
            <a:endParaRPr lang="en-US">
              <a:solidFill>
                <a:schemeClr val="bg2"/>
              </a:solidFill>
              <a:sym typeface="Wingdings" pitchFamily="2" charset="2"/>
            </a:endParaRPr>
          </a:p>
        </p:txBody>
      </p:sp>
      <p:sp>
        <p:nvSpPr>
          <p:cNvPr id="22543" name="Rectangle 4"/>
          <p:cNvSpPr>
            <a:spLocks noChangeArrowheads="1"/>
          </p:cNvSpPr>
          <p:nvPr/>
        </p:nvSpPr>
        <p:spPr bwMode="auto">
          <a:xfrm>
            <a:off x="323850" y="4724400"/>
            <a:ext cx="882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31825">
              <a:spcBef>
                <a:spcPct val="50000"/>
              </a:spcBef>
              <a:buFontTx/>
              <a:buChar char="•"/>
            </a:pPr>
            <a:r>
              <a:rPr lang="de-DE">
                <a:solidFill>
                  <a:schemeClr val="accent2"/>
                </a:solidFill>
              </a:rPr>
              <a:t> Electromagnetic processes (p</a:t>
            </a:r>
            <a:r>
              <a:rPr lang="de-DE">
                <a:solidFill>
                  <a:schemeClr val="accent2"/>
                </a:solidFill>
                <a:latin typeface="Arial Bar" pitchFamily="34" charset="0"/>
              </a:rPr>
              <a:t>p</a:t>
            </a:r>
            <a:r>
              <a:rPr lang="de-DE">
                <a:solidFill>
                  <a:schemeClr val="accent2"/>
                </a:solidFill>
                <a:sym typeface="Wingdings" pitchFamily="2" charset="2"/>
              </a:rPr>
              <a:t>e</a:t>
            </a:r>
            <a:r>
              <a:rPr lang="de-DE" baseline="30000">
                <a:solidFill>
                  <a:schemeClr val="accent2"/>
                </a:solidFill>
                <a:sym typeface="Wingdings" pitchFamily="2" charset="2"/>
              </a:rPr>
              <a:t>+</a:t>
            </a:r>
            <a:r>
              <a:rPr lang="de-DE">
                <a:solidFill>
                  <a:schemeClr val="accent2"/>
                </a:solidFill>
                <a:sym typeface="Wingdings" pitchFamily="2" charset="2"/>
              </a:rPr>
              <a:t>e</a:t>
            </a:r>
            <a:r>
              <a:rPr lang="de-DE" baseline="30000">
                <a:solidFill>
                  <a:schemeClr val="accent2"/>
                </a:solidFill>
                <a:sym typeface="Wingdings" pitchFamily="2" charset="2"/>
              </a:rPr>
              <a:t>-</a:t>
            </a:r>
            <a:r>
              <a:rPr lang="de-DE">
                <a:solidFill>
                  <a:schemeClr val="accent2"/>
                </a:solidFill>
                <a:sym typeface="Wingdings" pitchFamily="2" charset="2"/>
              </a:rPr>
              <a:t>,</a:t>
            </a:r>
            <a:r>
              <a:rPr lang="de-DE" baseline="3000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>
                <a:solidFill>
                  <a:schemeClr val="accent2"/>
                </a:solidFill>
              </a:rPr>
              <a:t>p</a:t>
            </a:r>
            <a:r>
              <a:rPr lang="de-DE">
                <a:solidFill>
                  <a:schemeClr val="accent2"/>
                </a:solidFill>
                <a:latin typeface="Arial Bar" pitchFamily="34" charset="0"/>
              </a:rPr>
              <a:t>p</a:t>
            </a:r>
            <a:r>
              <a:rPr lang="de-DE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de-DE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de-DE">
                <a:solidFill>
                  <a:schemeClr val="accent2"/>
                </a:solidFill>
                <a:sym typeface="Wingdings" pitchFamily="2" charset="2"/>
              </a:rPr>
              <a:t>, Drell-Yan)</a:t>
            </a:r>
            <a:endParaRPr lang="en-US">
              <a:solidFill>
                <a:schemeClr val="accent2"/>
              </a:solidFill>
              <a:latin typeface="Symbol" pitchFamily="18" charset="2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Grafik 6" descr="Dk_concept-GeneralLayerB.png"/>
          <p:cNvPicPr>
            <a:picLocks noChangeAspect="1"/>
          </p:cNvPicPr>
          <p:nvPr/>
        </p:nvPicPr>
        <p:blipFill>
          <a:blip r:embed="rId3"/>
          <a:srcRect l="13281" t="3876" r="16772" b="16560"/>
          <a:stretch>
            <a:fillRect/>
          </a:stretch>
        </p:blipFill>
        <p:spPr bwMode="auto">
          <a:xfrm>
            <a:off x="714375" y="3143250"/>
            <a:ext cx="37084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000" smtClean="0"/>
              <a:t>Concept for strip disks</a:t>
            </a:r>
          </a:p>
        </p:txBody>
      </p:sp>
      <p:sp>
        <p:nvSpPr>
          <p:cNvPr id="35845" name="Rectangle 3"/>
          <p:cNvSpPr txBox="1">
            <a:spLocks noChangeArrowheads="1"/>
          </p:cNvSpPr>
          <p:nvPr/>
        </p:nvSpPr>
        <p:spPr bwMode="auto">
          <a:xfrm>
            <a:off x="357188" y="1071563"/>
            <a:ext cx="857250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14388" lvl="1" indent="-357188">
              <a:lnSpc>
                <a:spcPts val="2800"/>
              </a:lnSpc>
              <a:spcBef>
                <a:spcPts val="800"/>
              </a:spcBef>
              <a:buClr>
                <a:srgbClr val="FF0000"/>
              </a:buClr>
              <a:buSzPct val="65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Disk </a:t>
            </a:r>
            <a:r>
              <a:rPr lang="en-GB" sz="2400" dirty="0">
                <a:solidFill>
                  <a:srgbClr val="FF0000"/>
                </a:solidFill>
                <a:sym typeface="Wingdings" pitchFamily="2" charset="2"/>
              </a:rPr>
              <a:t>layer / Forward part</a:t>
            </a:r>
            <a:endParaRPr lang="en-GB" sz="2400" b="1" dirty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8" name="Textfeld 7"/>
          <p:cNvSpPr txBox="1"/>
          <p:nvPr/>
        </p:nvSpPr>
        <p:spPr bwMode="auto">
          <a:xfrm>
            <a:off x="5000625" y="3000375"/>
            <a:ext cx="19288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Global </a:t>
            </a:r>
          </a:p>
          <a:p>
            <a:pPr>
              <a:defRPr/>
            </a:pPr>
            <a:r>
              <a:rPr lang="de-DE" sz="2000" dirty="0">
                <a:solidFill>
                  <a:schemeClr val="accent1">
                    <a:lumMod val="50000"/>
                  </a:schemeClr>
                </a:solidFill>
                <a:sym typeface="Symbol" pitchFamily="18" charset="2"/>
              </a:rPr>
              <a:t>Support</a:t>
            </a:r>
          </a:p>
        </p:txBody>
      </p:sp>
      <p:pic>
        <p:nvPicPr>
          <p:cNvPr id="35853" name="Grafik 27" descr="Dk_concept-FWD3.png"/>
          <p:cNvPicPr>
            <a:picLocks noChangeAspect="1"/>
          </p:cNvPicPr>
          <p:nvPr/>
        </p:nvPicPr>
        <p:blipFill>
          <a:blip r:embed="rId4"/>
          <a:srcRect l="2063" t="30469" b="48642"/>
          <a:stretch>
            <a:fillRect/>
          </a:stretch>
        </p:blipFill>
        <p:spPr bwMode="auto">
          <a:xfrm>
            <a:off x="357188" y="1933575"/>
            <a:ext cx="4067175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/>
          <p:cNvSpPr txBox="1"/>
          <p:nvPr/>
        </p:nvSpPr>
        <p:spPr>
          <a:xfrm>
            <a:off x="4857752" y="6143644"/>
            <a:ext cx="2336281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i="1" dirty="0" smtClean="0">
                <a:sym typeface="Wingdings" pitchFamily="2" charset="2"/>
              </a:rPr>
              <a:t> T</a:t>
            </a:r>
            <a:r>
              <a:rPr lang="en-US" sz="1600" i="1" dirty="0" smtClean="0"/>
              <a:t>. </a:t>
            </a:r>
            <a:r>
              <a:rPr lang="en-US" sz="1600" i="1" dirty="0" err="1" smtClean="0"/>
              <a:t>Würschig</a:t>
            </a:r>
            <a:r>
              <a:rPr lang="en-US" sz="1600" i="1" dirty="0" smtClean="0"/>
              <a:t> HK 40.3</a:t>
            </a:r>
            <a:endParaRPr lang="en-US" sz="1600" i="1" dirty="0"/>
          </a:p>
        </p:txBody>
      </p:sp>
      <p:pic>
        <p:nvPicPr>
          <p:cNvPr id="15" name="Grafik 7" descr="Dk_concept-SuperModule_L.png"/>
          <p:cNvPicPr>
            <a:picLocks noChangeAspect="1"/>
          </p:cNvPicPr>
          <p:nvPr/>
        </p:nvPicPr>
        <p:blipFill>
          <a:blip r:embed="rId5"/>
          <a:srcRect l="20313" r="24219"/>
          <a:stretch>
            <a:fillRect/>
          </a:stretch>
        </p:blipFill>
        <p:spPr bwMode="auto">
          <a:xfrm>
            <a:off x="4857752" y="1857364"/>
            <a:ext cx="3392633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dirty="0" smtClean="0"/>
              <a:t>Use of carbon sandwich structure</a:t>
            </a: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250825" y="1052513"/>
            <a:ext cx="8893175" cy="173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814388" lvl="1" indent="-357188">
              <a:lnSpc>
                <a:spcPct val="104000"/>
              </a:lnSpc>
              <a:spcBef>
                <a:spcPts val="800"/>
              </a:spcBef>
              <a:buClr>
                <a:srgbClr val="000080"/>
              </a:buClr>
              <a:buSzPct val="60000"/>
              <a:buFont typeface="Wingdings" pitchFamily="2" charset="2"/>
              <a:buChar char="Ø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000" dirty="0" smtClean="0">
                <a:solidFill>
                  <a:srgbClr val="000099"/>
                </a:solidFill>
              </a:rPr>
              <a:t>Stave </a:t>
            </a:r>
            <a:r>
              <a:rPr lang="en-GB" sz="2000" dirty="0">
                <a:solidFill>
                  <a:srgbClr val="000099"/>
                </a:solidFill>
              </a:rPr>
              <a:t>support: Sandwich structure </a:t>
            </a:r>
          </a:p>
          <a:p>
            <a:pPr marL="814388" lvl="1" indent="-357188">
              <a:spcBef>
                <a:spcPts val="800"/>
              </a:spcBef>
              <a:buClr>
                <a:srgbClr val="000080"/>
              </a:buClr>
              <a:buSzPct val="60000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000" dirty="0">
                <a:solidFill>
                  <a:srgbClr val="000099"/>
                </a:solidFill>
              </a:rPr>
              <a:t>		</a:t>
            </a:r>
            <a:r>
              <a:rPr lang="en-GB" sz="2000" dirty="0" smtClean="0">
                <a:solidFill>
                  <a:srgbClr val="000099"/>
                </a:solidFill>
              </a:rPr>
              <a:t>(</a:t>
            </a:r>
            <a:r>
              <a:rPr lang="en-GB" sz="2000" dirty="0">
                <a:solidFill>
                  <a:srgbClr val="000099"/>
                </a:solidFill>
              </a:rPr>
              <a:t>Carbon </a:t>
            </a:r>
            <a:r>
              <a:rPr lang="en-GB" sz="2000" dirty="0">
                <a:solidFill>
                  <a:srgbClr val="000099"/>
                </a:solidFill>
                <a:sym typeface="Symbol" pitchFamily="18" charset="2"/>
              </a:rPr>
              <a:t>– </a:t>
            </a:r>
            <a:r>
              <a:rPr lang="en-GB" sz="2000" dirty="0" err="1" smtClean="0">
                <a:solidFill>
                  <a:srgbClr val="000099"/>
                </a:solidFill>
                <a:sym typeface="Symbol" pitchFamily="18" charset="2"/>
              </a:rPr>
              <a:t>Rohacell</a:t>
            </a:r>
            <a:r>
              <a:rPr lang="en-GB" sz="2000" dirty="0" smtClean="0">
                <a:solidFill>
                  <a:srgbClr val="000099"/>
                </a:solidFill>
                <a:sym typeface="Symbol" pitchFamily="18" charset="2"/>
              </a:rPr>
              <a:t> – </a:t>
            </a:r>
            <a:r>
              <a:rPr lang="en-GB" sz="2000" dirty="0">
                <a:solidFill>
                  <a:srgbClr val="000099"/>
                </a:solidFill>
                <a:sym typeface="Symbol" pitchFamily="18" charset="2"/>
              </a:rPr>
              <a:t>Carbon)</a:t>
            </a:r>
          </a:p>
          <a:p>
            <a:pPr marL="814388" lvl="1" indent="-357188">
              <a:lnSpc>
                <a:spcPct val="104000"/>
              </a:lnSpc>
              <a:spcBef>
                <a:spcPts val="800"/>
              </a:spcBef>
              <a:buClr>
                <a:srgbClr val="000080"/>
              </a:buClr>
              <a:buSzPct val="60000"/>
              <a:buFont typeface="Wingdings" pitchFamily="2" charset="2"/>
              <a:buChar char="Ø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000" dirty="0">
                <a:solidFill>
                  <a:srgbClr val="000099"/>
                </a:solidFill>
                <a:sym typeface="Symbol" pitchFamily="18" charset="2"/>
              </a:rPr>
              <a:t>Barrel support: Half-shell and saw-tooth </a:t>
            </a:r>
            <a:r>
              <a:rPr lang="en-GB" sz="2000" dirty="0" smtClean="0">
                <a:solidFill>
                  <a:srgbClr val="000099"/>
                </a:solidFill>
                <a:sym typeface="Symbol" pitchFamily="18" charset="2"/>
              </a:rPr>
              <a:t>support</a:t>
            </a:r>
          </a:p>
          <a:p>
            <a:pPr marL="814388" lvl="1" indent="-357188">
              <a:lnSpc>
                <a:spcPct val="104000"/>
              </a:lnSpc>
              <a:spcBef>
                <a:spcPts val="800"/>
              </a:spcBef>
              <a:buClr>
                <a:srgbClr val="000080"/>
              </a:buClr>
              <a:buSzPct val="60000"/>
              <a:buFont typeface="Wingdings" pitchFamily="2" charset="2"/>
              <a:buChar char="Ø"/>
              <a:tabLst>
                <a:tab pos="928688" algn="l"/>
                <a:tab pos="1843088" algn="l"/>
                <a:tab pos="2757488" algn="l"/>
                <a:tab pos="3671888" algn="l"/>
                <a:tab pos="4586288" algn="l"/>
                <a:tab pos="5500688" algn="l"/>
                <a:tab pos="6415088" algn="l"/>
                <a:tab pos="7329488" algn="l"/>
                <a:tab pos="8243888" algn="l"/>
                <a:tab pos="9158288" algn="l"/>
                <a:tab pos="10072688" algn="l"/>
              </a:tabLst>
            </a:pPr>
            <a:r>
              <a:rPr lang="en-GB" sz="2000" dirty="0" smtClean="0">
                <a:solidFill>
                  <a:srgbClr val="000099"/>
                </a:solidFill>
                <a:sym typeface="Symbol" pitchFamily="18" charset="2"/>
              </a:rPr>
              <a:t>Carbon foam with high thermal conductivity</a:t>
            </a:r>
            <a:endParaRPr lang="en-GB" sz="2000" dirty="0">
              <a:solidFill>
                <a:srgbClr val="000099"/>
              </a:solidFill>
              <a:sym typeface="Symbol" pitchFamily="18" charset="2"/>
            </a:endParaRPr>
          </a:p>
        </p:txBody>
      </p:sp>
      <p:pic>
        <p:nvPicPr>
          <p:cNvPr id="9220" name="Grafik 21" descr="DSC_0060a.jpg"/>
          <p:cNvPicPr>
            <a:picLocks noChangeAspect="1"/>
          </p:cNvPicPr>
          <p:nvPr/>
        </p:nvPicPr>
        <p:blipFill>
          <a:blip r:embed="rId3"/>
          <a:srcRect l="9560" t="9624" r="5736" b="16040"/>
          <a:stretch>
            <a:fillRect/>
          </a:stretch>
        </p:blipFill>
        <p:spPr bwMode="auto">
          <a:xfrm>
            <a:off x="5286380" y="714356"/>
            <a:ext cx="2135187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DSC_002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2325" y="3789363"/>
            <a:ext cx="3133725" cy="2255837"/>
          </a:xfrm>
          <a:prstGeom prst="rect">
            <a:avLst/>
          </a:prstGeom>
          <a:noFill/>
        </p:spPr>
      </p:pic>
      <p:pic>
        <p:nvPicPr>
          <p:cNvPr id="9227" name="Picture 11" descr="P1030551"/>
          <p:cNvPicPr>
            <a:picLocks noChangeAspect="1" noChangeArrowheads="1"/>
          </p:cNvPicPr>
          <p:nvPr/>
        </p:nvPicPr>
        <p:blipFill>
          <a:blip r:embed="rId5" cstate="print"/>
          <a:srcRect t="27682" b="11073"/>
          <a:stretch>
            <a:fillRect/>
          </a:stretch>
        </p:blipFill>
        <p:spPr bwMode="auto">
          <a:xfrm>
            <a:off x="250825" y="3213100"/>
            <a:ext cx="390048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P1030554"/>
          <p:cNvPicPr>
            <a:picLocks noChangeAspect="1" noChangeArrowheads="1"/>
          </p:cNvPicPr>
          <p:nvPr/>
        </p:nvPicPr>
        <p:blipFill>
          <a:blip r:embed="rId6" cstate="print"/>
          <a:srcRect l="27682" t="1845" b="37094"/>
          <a:stretch>
            <a:fillRect/>
          </a:stretch>
        </p:blipFill>
        <p:spPr bwMode="auto">
          <a:xfrm>
            <a:off x="900113" y="4437063"/>
            <a:ext cx="2519362" cy="1595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222" name="Grafik 24" descr="DSC_0056a.jpg"/>
          <p:cNvPicPr>
            <a:picLocks noChangeAspect="1"/>
          </p:cNvPicPr>
          <p:nvPr/>
        </p:nvPicPr>
        <p:blipFill>
          <a:blip r:embed="rId7" cstate="print"/>
          <a:srcRect l="8057" b="24152"/>
          <a:stretch>
            <a:fillRect/>
          </a:stretch>
        </p:blipFill>
        <p:spPr bwMode="auto">
          <a:xfrm>
            <a:off x="7518400" y="1125538"/>
            <a:ext cx="15176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Grafik 22" descr="DSC_0027a.jpg"/>
          <p:cNvPicPr>
            <a:picLocks noChangeAspect="1"/>
          </p:cNvPicPr>
          <p:nvPr/>
        </p:nvPicPr>
        <p:blipFill>
          <a:blip r:embed="rId8"/>
          <a:srcRect l="5743" r="5743"/>
          <a:stretch>
            <a:fillRect/>
          </a:stretch>
        </p:blipFill>
        <p:spPr bwMode="auto">
          <a:xfrm>
            <a:off x="3779838" y="2852738"/>
            <a:ext cx="2773362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program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/>
          <a:srcRect t="7725" b="23605"/>
          <a:stretch>
            <a:fillRect/>
          </a:stretch>
        </p:blipFill>
        <p:spPr bwMode="auto">
          <a:xfrm>
            <a:off x="4643438" y="714356"/>
            <a:ext cx="437673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Studies of Mechanical Design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214414" y="4603632"/>
            <a:ext cx="3429056" cy="175432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CAD Converter</a:t>
            </a:r>
          </a:p>
          <a:p>
            <a:r>
              <a:rPr lang="en-US" dirty="0" smtClean="0"/>
              <a:t>translates CAD drawings (STEP-files) into ROOT geometries </a:t>
            </a:r>
            <a:r>
              <a:rPr lang="en-US" dirty="0" smtClean="0">
                <a:sym typeface="Wingdings" pitchFamily="2" charset="2"/>
              </a:rPr>
              <a:t> access to full </a:t>
            </a:r>
            <a:r>
              <a:rPr lang="en-US" dirty="0" err="1" smtClean="0">
                <a:sym typeface="Wingdings" pitchFamily="2" charset="2"/>
              </a:rPr>
              <a:t>pandaROOT</a:t>
            </a:r>
            <a:r>
              <a:rPr lang="en-US" dirty="0" smtClean="0">
                <a:sym typeface="Wingdings" pitchFamily="2" charset="2"/>
              </a:rPr>
              <a:t> simulation with realistic detector design</a:t>
            </a:r>
            <a:endParaRPr lang="en-US" dirty="0"/>
          </a:p>
        </p:txBody>
      </p:sp>
      <p:sp>
        <p:nvSpPr>
          <p:cNvPr id="11" name="Pfeil nach rechts 10"/>
          <p:cNvSpPr/>
          <p:nvPr/>
        </p:nvSpPr>
        <p:spPr>
          <a:xfrm rot="5400000">
            <a:off x="2265164" y="3908246"/>
            <a:ext cx="827457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rechts 11"/>
          <p:cNvSpPr/>
          <p:nvPr/>
        </p:nvSpPr>
        <p:spPr>
          <a:xfrm rot="19375052">
            <a:off x="4492749" y="3923988"/>
            <a:ext cx="861743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214686"/>
            <a:ext cx="3600452" cy="289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251" name="Picture 3" descr="D:\Tobias\Inventor\MVD-v1.0-Pv1.1-Sv2.0\MVD-1.0_Pv-1.1_Sv-2.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857232"/>
            <a:ext cx="3675026" cy="2786082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4714876" y="5715016"/>
            <a:ext cx="363016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sz="1600" i="1" dirty="0" smtClean="0"/>
              <a:t>T. </a:t>
            </a:r>
            <a:r>
              <a:rPr lang="en-US" sz="1600" i="1" dirty="0" err="1" smtClean="0"/>
              <a:t>Würschig</a:t>
            </a:r>
            <a:r>
              <a:rPr lang="en-US" sz="1600" i="1" dirty="0" smtClean="0"/>
              <a:t> HK 40.3</a:t>
            </a:r>
          </a:p>
          <a:p>
            <a:pPr>
              <a:buFont typeface="Wingdings" pitchFamily="2" charset="2"/>
              <a:buChar char="è"/>
            </a:pPr>
            <a:r>
              <a:rPr lang="en-US" sz="1600" i="1" dirty="0" smtClean="0"/>
              <a:t> S. </a:t>
            </a:r>
            <a:r>
              <a:rPr lang="en-US" sz="1600" i="1" dirty="0" err="1" smtClean="0"/>
              <a:t>Spataro</a:t>
            </a:r>
            <a:r>
              <a:rPr lang="en-US" sz="1600" i="1" dirty="0" smtClean="0"/>
              <a:t> HK 30.2 - Tue </a:t>
            </a:r>
            <a:r>
              <a:rPr lang="en-US" sz="1600" i="1" dirty="0" smtClean="0"/>
              <a:t>14:00</a:t>
            </a:r>
          </a:p>
          <a:p>
            <a:pPr>
              <a:buFont typeface="Wingdings" pitchFamily="2" charset="2"/>
              <a:buChar char="è"/>
            </a:pPr>
            <a:r>
              <a:rPr lang="de-DE" sz="1600" i="1" dirty="0" smtClean="0"/>
              <a:t> </a:t>
            </a:r>
            <a:r>
              <a:rPr lang="de-DE" sz="1600" i="1" dirty="0" smtClean="0"/>
              <a:t>M. Al-</a:t>
            </a:r>
            <a:r>
              <a:rPr lang="de-DE" sz="1600" i="1" dirty="0" err="1" smtClean="0"/>
              <a:t>Turany</a:t>
            </a:r>
            <a:r>
              <a:rPr lang="de-DE" sz="1600" i="1" dirty="0" smtClean="0"/>
              <a:t> HK 53.5 – </a:t>
            </a:r>
            <a:r>
              <a:rPr lang="de-DE" sz="1600" i="1" dirty="0" err="1" smtClean="0"/>
              <a:t>Wed</a:t>
            </a:r>
            <a:r>
              <a:rPr lang="de-DE" sz="1600" i="1" dirty="0" smtClean="0"/>
              <a:t> 15:00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MVD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Momentum resolution of PANDA detector with and without MVD</a:t>
            </a:r>
            <a:endParaRPr lang="en-US" dirty="0"/>
          </a:p>
        </p:txBody>
      </p:sp>
      <p:pic>
        <p:nvPicPr>
          <p:cNvPr id="2560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3116"/>
            <a:ext cx="793251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feld 7"/>
          <p:cNvSpPr txBox="1"/>
          <p:nvPr/>
        </p:nvSpPr>
        <p:spPr>
          <a:xfrm>
            <a:off x="6643702" y="1714488"/>
            <a:ext cx="413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</a:t>
            </a:r>
            <a:r>
              <a:rPr lang="en-US" sz="2400" baseline="-25000" dirty="0" smtClean="0"/>
              <a:t>t</a:t>
            </a:r>
            <a:endParaRPr lang="en-US" sz="2400" baseline="-25000" dirty="0"/>
          </a:p>
        </p:txBody>
      </p:sp>
      <p:sp>
        <p:nvSpPr>
          <p:cNvPr id="9" name="Textfeld 8"/>
          <p:cNvSpPr txBox="1"/>
          <p:nvPr/>
        </p:nvSpPr>
        <p:spPr>
          <a:xfrm>
            <a:off x="2500298" y="17144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</a:t>
            </a:r>
            <a:endParaRPr lang="en-US" sz="2400" baseline="-25000" dirty="0"/>
          </a:p>
        </p:txBody>
      </p:sp>
      <p:sp>
        <p:nvSpPr>
          <p:cNvPr id="10" name="Textfeld 9"/>
          <p:cNvSpPr txBox="1"/>
          <p:nvPr/>
        </p:nvSpPr>
        <p:spPr>
          <a:xfrm>
            <a:off x="6429388" y="6072206"/>
            <a:ext cx="2504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R. </a:t>
            </a:r>
            <a:r>
              <a:rPr lang="en-US" sz="1200" i="1" dirty="0" err="1" smtClean="0"/>
              <a:t>Jäkel</a:t>
            </a:r>
            <a:r>
              <a:rPr lang="en-US" sz="1200" i="1" dirty="0" smtClean="0"/>
              <a:t> PhD thesis in preparation</a:t>
            </a:r>
            <a:endParaRPr lang="en-US" sz="1200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4000496" y="1571612"/>
            <a:ext cx="16337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GeV/c </a:t>
            </a:r>
            <a:r>
              <a:rPr lang="en-US" dirty="0" err="1" smtClean="0"/>
              <a:t>pions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1214414" y="5643578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(p) [1GeV/c ] without MVD = 2.6 %</a:t>
            </a:r>
          </a:p>
          <a:p>
            <a:r>
              <a:rPr lang="en-US" dirty="0" smtClean="0">
                <a:sym typeface="Symbol"/>
              </a:rPr>
              <a:t>(p) [1GeV/c ] with MVD      = 1.4 %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MVD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Track parameter resolution with and without MVD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045600"/>
            <a:ext cx="8092212" cy="345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6643702" y="1643050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r>
              <a:rPr lang="en-US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7" name="Textfeld 6"/>
          <p:cNvSpPr txBox="1"/>
          <p:nvPr/>
        </p:nvSpPr>
        <p:spPr>
          <a:xfrm>
            <a:off x="2428860" y="1643050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</a:t>
            </a:r>
            <a:r>
              <a:rPr lang="en-US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9" name="Textfeld 8"/>
          <p:cNvSpPr txBox="1"/>
          <p:nvPr/>
        </p:nvSpPr>
        <p:spPr>
          <a:xfrm>
            <a:off x="4000496" y="1571612"/>
            <a:ext cx="16337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GeV/c </a:t>
            </a:r>
            <a:r>
              <a:rPr lang="en-US" dirty="0" err="1" smtClean="0"/>
              <a:t>pions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143636" y="5429264"/>
            <a:ext cx="2504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R. </a:t>
            </a:r>
            <a:r>
              <a:rPr lang="en-US" sz="1200" i="1" dirty="0" err="1" smtClean="0"/>
              <a:t>Jäkel</a:t>
            </a:r>
            <a:r>
              <a:rPr lang="en-US" sz="1200" i="1" dirty="0" smtClean="0"/>
              <a:t> PhD thesis in preparation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vertex resolution</a:t>
            </a:r>
            <a:endParaRPr lang="en-US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719138" y="4572008"/>
            <a:ext cx="7772400" cy="1447792"/>
          </a:xfrm>
        </p:spPr>
        <p:txBody>
          <a:bodyPr/>
          <a:lstStyle/>
          <a:p>
            <a:pPr marL="177800" indent="-177800">
              <a:buFont typeface="Arial" pitchFamily="34" charset="0"/>
              <a:buChar char="•"/>
            </a:pPr>
            <a:r>
              <a:rPr lang="en-US" dirty="0" smtClean="0"/>
              <a:t>Fully reconstructed D</a:t>
            </a:r>
            <a:r>
              <a:rPr lang="en-US" baseline="30000" dirty="0" smtClean="0"/>
              <a:t>+</a:t>
            </a:r>
            <a:r>
              <a:rPr lang="en-US" dirty="0" smtClean="0"/>
              <a:t>D</a:t>
            </a:r>
            <a:r>
              <a:rPr lang="en-US" baseline="30000" dirty="0" smtClean="0"/>
              <a:t>-</a:t>
            </a:r>
            <a:r>
              <a:rPr lang="en-US" dirty="0" smtClean="0"/>
              <a:t> pairs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de-DE" dirty="0" smtClean="0"/>
              <a:t>Vertex </a:t>
            </a:r>
            <a:r>
              <a:rPr lang="de-DE" dirty="0" err="1" smtClean="0"/>
              <a:t>resolution</a:t>
            </a:r>
            <a:r>
              <a:rPr lang="de-DE" dirty="0" smtClean="0"/>
              <a:t>: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de-DE" sz="1800" dirty="0" smtClean="0"/>
              <a:t>35 µm in x </a:t>
            </a:r>
            <a:r>
              <a:rPr lang="de-DE" sz="1800" dirty="0" err="1" smtClean="0"/>
              <a:t>and</a:t>
            </a:r>
            <a:r>
              <a:rPr lang="de-DE" sz="1800" dirty="0" smtClean="0"/>
              <a:t> y</a:t>
            </a:r>
          </a:p>
          <a:p>
            <a:pPr marL="635000" lvl="1" indent="-177800">
              <a:buFont typeface="Arial" pitchFamily="34" charset="0"/>
              <a:buChar char="•"/>
            </a:pPr>
            <a:r>
              <a:rPr lang="de-DE" sz="1800" dirty="0" smtClean="0"/>
              <a:t>77 µm in z (</a:t>
            </a:r>
            <a:r>
              <a:rPr lang="de-DE" sz="1800" dirty="0" err="1" smtClean="0"/>
              <a:t>at</a:t>
            </a:r>
            <a:r>
              <a:rPr lang="de-DE" sz="1800" dirty="0" smtClean="0"/>
              <a:t> 6.57 GeV/c beam </a:t>
            </a:r>
            <a:r>
              <a:rPr lang="de-DE" sz="1800" dirty="0" err="1" smtClean="0"/>
              <a:t>momentum</a:t>
            </a:r>
            <a:r>
              <a:rPr lang="de-DE" sz="1800" dirty="0" smtClean="0"/>
              <a:t>)</a:t>
            </a:r>
          </a:p>
          <a:p>
            <a:endParaRPr lang="en-US" dirty="0"/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736"/>
            <a:ext cx="8553352" cy="274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4071934" y="107154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en-US" dirty="0" smtClean="0"/>
              <a:t>p </a:t>
            </a:r>
            <a:r>
              <a:rPr lang="en-US" dirty="0" smtClean="0">
                <a:sym typeface="Wingdings" pitchFamily="2" charset="2"/>
              </a:rPr>
              <a:t> D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D</a:t>
            </a:r>
            <a:r>
              <a:rPr lang="en-US" baseline="30000" dirty="0" smtClean="0">
                <a:sym typeface="Wingdings" pitchFamily="2" charset="2"/>
              </a:rPr>
              <a:t>-</a:t>
            </a:r>
            <a:endParaRPr lang="en-US" baseline="30000" dirty="0"/>
          </a:p>
        </p:txBody>
      </p:sp>
      <p:sp>
        <p:nvSpPr>
          <p:cNvPr id="7" name="Textfeld 6"/>
          <p:cNvSpPr txBox="1"/>
          <p:nvPr/>
        </p:nvSpPr>
        <p:spPr>
          <a:xfrm>
            <a:off x="6357950" y="1214422"/>
            <a:ext cx="2504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R. </a:t>
            </a:r>
            <a:r>
              <a:rPr lang="en-US" sz="1200" i="1" dirty="0" err="1" smtClean="0"/>
              <a:t>Jäkel</a:t>
            </a:r>
            <a:r>
              <a:rPr lang="en-US" sz="1200" i="1" dirty="0" smtClean="0"/>
              <a:t> PhD thesis in preparation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systems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systems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49" y="785794"/>
            <a:ext cx="723905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4612585" y="6072206"/>
            <a:ext cx="2173993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sz="1600" i="1" dirty="0" smtClean="0"/>
              <a:t>M. </a:t>
            </a:r>
            <a:r>
              <a:rPr lang="en-US" sz="1600" i="1" dirty="0" err="1" smtClean="0"/>
              <a:t>Mertens</a:t>
            </a:r>
            <a:r>
              <a:rPr lang="en-US" sz="1600" i="1" dirty="0" smtClean="0"/>
              <a:t> HK30.5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Strip Test Station Bonn/Dresden</a:t>
            </a:r>
            <a:endParaRPr lang="en-GB" dirty="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>
          <a:xfrm>
            <a:off x="357188" y="1071563"/>
            <a:ext cx="8643937" cy="171449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/>
              <a:t>Test station: DTS1 (Lab setup)</a:t>
            </a:r>
          </a:p>
          <a:p>
            <a:pPr lvl="1" eaLnBrk="1" hangingPunct="1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/>
              <a:t>Evaluation of silicon strip sensors</a:t>
            </a:r>
          </a:p>
          <a:p>
            <a:pPr lvl="1" eaLnBrk="1" hangingPunct="1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/>
              <a:t>Modular setup allowing further prototype testing </a:t>
            </a:r>
          </a:p>
        </p:txBody>
      </p:sp>
      <p:pic>
        <p:nvPicPr>
          <p:cNvPr id="8" name="Grafik 7" descr="DTS-pic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2714620"/>
            <a:ext cx="2413817" cy="3187945"/>
          </a:xfrm>
          <a:prstGeom prst="rect">
            <a:avLst/>
          </a:prstGeom>
        </p:spPr>
      </p:pic>
      <p:pic>
        <p:nvPicPr>
          <p:cNvPr id="9" name="Grafik 8" descr="DTS-pic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928934"/>
            <a:ext cx="6180833" cy="305384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86314" y="6072206"/>
            <a:ext cx="203209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sz="1600" i="1" dirty="0" smtClean="0"/>
              <a:t>F</a:t>
            </a:r>
            <a:r>
              <a:rPr lang="en-US" sz="1600" i="1" dirty="0" smtClean="0"/>
              <a:t>. </a:t>
            </a:r>
            <a:r>
              <a:rPr lang="en-US" sz="1600" i="1" dirty="0" err="1" smtClean="0"/>
              <a:t>Krüger</a:t>
            </a:r>
            <a:r>
              <a:rPr lang="en-US" sz="1600" i="1" dirty="0" smtClean="0"/>
              <a:t> </a:t>
            </a:r>
            <a:r>
              <a:rPr lang="en-US" sz="1600" i="1" dirty="0" smtClean="0"/>
              <a:t>HK </a:t>
            </a:r>
            <a:r>
              <a:rPr lang="en-US" sz="1600" i="1" dirty="0" smtClean="0"/>
              <a:t>40.4</a:t>
            </a:r>
            <a:endParaRPr lang="en-US" sz="1600" i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67" y="1785926"/>
            <a:ext cx="42341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HESR_Normlei_in_Sublei_Ring_4_HAL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6016"/>
          <a:stretch>
            <a:fillRect/>
          </a:stretch>
        </p:blipFill>
        <p:spPr>
          <a:xfrm rot="17097791">
            <a:off x="-21593" y="1868206"/>
            <a:ext cx="4644266" cy="2971287"/>
          </a:xfrm>
          <a:noFill/>
          <a:ln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b="1" smtClean="0"/>
              <a:t>H</a:t>
            </a:r>
            <a:r>
              <a:rPr lang="de-DE" smtClean="0"/>
              <a:t>igh </a:t>
            </a:r>
            <a:r>
              <a:rPr lang="de-DE" b="1" smtClean="0"/>
              <a:t>E</a:t>
            </a:r>
            <a:r>
              <a:rPr lang="de-DE" smtClean="0"/>
              <a:t>nergy </a:t>
            </a:r>
            <a:r>
              <a:rPr lang="de-DE" b="1" smtClean="0"/>
              <a:t>S</a:t>
            </a:r>
            <a:r>
              <a:rPr lang="de-DE" smtClean="0"/>
              <a:t>torage </a:t>
            </a:r>
            <a:r>
              <a:rPr lang="de-DE" b="1" smtClean="0"/>
              <a:t>R</a:t>
            </a:r>
            <a:r>
              <a:rPr lang="de-DE" smtClean="0"/>
              <a:t>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059113" y="5157788"/>
            <a:ext cx="5724525" cy="1085850"/>
            <a:chOff x="2018" y="3240"/>
            <a:chExt cx="3606" cy="684"/>
          </a:xfrm>
        </p:grpSpPr>
        <p:sp>
          <p:nvSpPr>
            <p:cNvPr id="23570" name="AutoShape 12"/>
            <p:cNvSpPr>
              <a:spLocks noChangeArrowheads="1"/>
            </p:cNvSpPr>
            <p:nvPr/>
          </p:nvSpPr>
          <p:spPr bwMode="auto">
            <a:xfrm>
              <a:off x="2018" y="3428"/>
              <a:ext cx="3603" cy="496"/>
            </a:xfrm>
            <a:prstGeom prst="roundRect">
              <a:avLst>
                <a:gd name="adj" fmla="val 111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hangingPunct="0">
                <a:lnSpc>
                  <a:spcPct val="9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GB" sz="1800" dirty="0" err="1">
                  <a:solidFill>
                    <a:srgbClr val="000000"/>
                  </a:solidFill>
                </a:rPr>
                <a:t>Pmax</a:t>
              </a:r>
              <a:r>
                <a:rPr lang="en-GB" sz="1800" dirty="0">
                  <a:solidFill>
                    <a:srgbClr val="000000"/>
                  </a:solidFill>
                </a:rPr>
                <a:t>   = 15 GeV/c</a:t>
              </a:r>
              <a:endParaRPr lang="en-GB" sz="1800" dirty="0">
                <a:latin typeface="Helvetica" pitchFamily="34" charset="0"/>
              </a:endParaRP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GB" sz="1800" dirty="0">
                  <a:latin typeface="Helvetica" pitchFamily="34" charset="0"/>
                </a:rPr>
                <a:t>High </a:t>
              </a:r>
              <a:r>
                <a:rPr lang="en-GB" sz="1800" dirty="0" smtClean="0">
                  <a:latin typeface="Helvetica" pitchFamily="34" charset="0"/>
                </a:rPr>
                <a:t>resolution:   </a:t>
              </a:r>
              <a:r>
                <a:rPr lang="en-GB" sz="1800" dirty="0" smtClean="0">
                  <a:solidFill>
                    <a:srgbClr val="000000"/>
                  </a:solidFill>
                  <a:latin typeface="Urw Chancery L" charset="0"/>
                </a:rPr>
                <a:t>L </a:t>
              </a:r>
              <a:r>
                <a:rPr lang="en-GB" sz="1800" dirty="0">
                  <a:cs typeface="Arial" pitchFamily="34" charset="0"/>
                </a:rPr>
                <a:t>=     10</a:t>
              </a:r>
              <a:r>
                <a:rPr lang="en-GB" sz="1800" baseline="30000" dirty="0">
                  <a:cs typeface="Arial" pitchFamily="34" charset="0"/>
                </a:rPr>
                <a:t>31</a:t>
              </a:r>
              <a:r>
                <a:rPr lang="en-GB" sz="1800" dirty="0">
                  <a:cs typeface="Arial" pitchFamily="34" charset="0"/>
                </a:rPr>
                <a:t> cm</a:t>
              </a:r>
              <a:r>
                <a:rPr lang="en-GB" sz="1800" baseline="30000" dirty="0">
                  <a:cs typeface="Arial" pitchFamily="34" charset="0"/>
                </a:rPr>
                <a:t>-2</a:t>
              </a:r>
              <a:r>
                <a:rPr lang="en-GB" sz="1800" dirty="0">
                  <a:cs typeface="Arial" pitchFamily="34" charset="0"/>
                </a:rPr>
                <a:t> s</a:t>
              </a:r>
              <a:r>
                <a:rPr lang="en-GB" sz="1800" baseline="30000" dirty="0">
                  <a:cs typeface="Arial" pitchFamily="34" charset="0"/>
                </a:rPr>
                <a:t>-1</a:t>
              </a:r>
              <a:r>
                <a:rPr lang="en-GB" sz="1800" baseline="30000" dirty="0">
                  <a:latin typeface="Times New Roman" pitchFamily="18" charset="0"/>
                  <a:cs typeface="Arial" pitchFamily="34" charset="0"/>
                </a:rPr>
                <a:t>	</a:t>
              </a:r>
              <a:r>
                <a:rPr lang="en-GB" sz="1800" dirty="0">
                  <a:solidFill>
                    <a:srgbClr val="000000"/>
                  </a:solidFill>
                  <a:latin typeface="Symbol" pitchFamily="18" charset="2"/>
                </a:rPr>
                <a:t></a:t>
              </a:r>
              <a:r>
                <a:rPr lang="en-GB" sz="1800" dirty="0">
                  <a:solidFill>
                    <a:srgbClr val="000000"/>
                  </a:solidFill>
                  <a:cs typeface="Arial" pitchFamily="34" charset="0"/>
                </a:rPr>
                <a:t>p/p &lt; 4x10</a:t>
              </a:r>
              <a:r>
                <a:rPr lang="en-GB" sz="1800" baseline="30000" dirty="0">
                  <a:solidFill>
                    <a:srgbClr val="000000"/>
                  </a:solidFill>
                  <a:cs typeface="Arial" pitchFamily="34" charset="0"/>
                </a:rPr>
                <a:t>-5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GB" sz="1800" dirty="0">
                  <a:latin typeface="Helvetica" pitchFamily="34" charset="0"/>
                </a:rPr>
                <a:t>High </a:t>
              </a:r>
              <a:r>
                <a:rPr lang="en-GB" sz="1800" dirty="0" smtClean="0">
                  <a:latin typeface="Helvetica" pitchFamily="34" charset="0"/>
                </a:rPr>
                <a:t>lum</a:t>
              </a:r>
              <a:r>
                <a:rPr lang="en-GB" dirty="0" smtClean="0">
                  <a:latin typeface="Helvetica" pitchFamily="34" charset="0"/>
                </a:rPr>
                <a:t>inosity</a:t>
              </a:r>
              <a:r>
                <a:rPr lang="en-GB" sz="1800" dirty="0" smtClean="0">
                  <a:latin typeface="Helvetica" pitchFamily="34" charset="0"/>
                </a:rPr>
                <a:t>:   </a:t>
              </a:r>
              <a:r>
                <a:rPr lang="en-GB" sz="1800" dirty="0">
                  <a:solidFill>
                    <a:srgbClr val="000000"/>
                  </a:solidFill>
                  <a:latin typeface="Urw Chancery L" charset="0"/>
                </a:rPr>
                <a:t>L </a:t>
              </a:r>
              <a:r>
                <a:rPr lang="en-GB" sz="1800" dirty="0">
                  <a:latin typeface="Helvetica" pitchFamily="34" charset="0"/>
                  <a:cs typeface="Arial" pitchFamily="34" charset="0"/>
                </a:rPr>
                <a:t>=  2</a:t>
              </a:r>
              <a:r>
                <a:rPr lang="en-GB" sz="1800" dirty="0">
                  <a:latin typeface="Avantgarde" pitchFamily="34" charset="0"/>
                </a:rPr>
                <a:t>·</a:t>
              </a:r>
              <a:r>
                <a:rPr lang="en-GB" sz="1800" dirty="0">
                  <a:latin typeface="Helvetica" pitchFamily="34" charset="0"/>
                  <a:cs typeface="Arial" pitchFamily="34" charset="0"/>
                </a:rPr>
                <a:t>10</a:t>
              </a:r>
              <a:r>
                <a:rPr lang="en-GB" sz="1800" baseline="30000" dirty="0">
                  <a:latin typeface="Helvetica" pitchFamily="34" charset="0"/>
                  <a:cs typeface="Arial" pitchFamily="34" charset="0"/>
                </a:rPr>
                <a:t>32</a:t>
              </a:r>
              <a:r>
                <a:rPr lang="en-GB" sz="1800" dirty="0">
                  <a:latin typeface="Helvetica" pitchFamily="34" charset="0"/>
                  <a:cs typeface="Arial" pitchFamily="34" charset="0"/>
                </a:rPr>
                <a:t> cm</a:t>
              </a:r>
              <a:r>
                <a:rPr lang="en-GB" sz="1800" baseline="30000" dirty="0">
                  <a:latin typeface="Helvetica" pitchFamily="34" charset="0"/>
                  <a:cs typeface="Arial" pitchFamily="34" charset="0"/>
                </a:rPr>
                <a:t>-2</a:t>
              </a:r>
              <a:r>
                <a:rPr lang="en-GB" sz="1800" dirty="0">
                  <a:latin typeface="Helvetica" pitchFamily="34" charset="0"/>
                  <a:cs typeface="Arial" pitchFamily="34" charset="0"/>
                </a:rPr>
                <a:t> s</a:t>
              </a:r>
              <a:r>
                <a:rPr lang="en-GB" sz="1800" baseline="30000" dirty="0">
                  <a:latin typeface="Helvetica" pitchFamily="34" charset="0"/>
                  <a:cs typeface="Arial" pitchFamily="34" charset="0"/>
                </a:rPr>
                <a:t>-1	</a:t>
              </a:r>
              <a:r>
                <a:rPr lang="en-GB" sz="1800" dirty="0">
                  <a:solidFill>
                    <a:srgbClr val="000000"/>
                  </a:solidFill>
                  <a:latin typeface="Symbol" pitchFamily="18" charset="2"/>
                </a:rPr>
                <a:t></a:t>
              </a:r>
              <a:r>
                <a:rPr lang="en-GB" sz="1800" dirty="0">
                  <a:solidFill>
                    <a:srgbClr val="000000"/>
                  </a:solidFill>
                  <a:cs typeface="Arial" pitchFamily="34" charset="0"/>
                </a:rPr>
                <a:t>p/p &lt; 10</a:t>
              </a:r>
              <a:r>
                <a:rPr lang="en-GB" sz="1800" baseline="30000" dirty="0">
                  <a:solidFill>
                    <a:srgbClr val="000000"/>
                  </a:solidFill>
                  <a:cs typeface="Arial" pitchFamily="34" charset="0"/>
                </a:rPr>
                <a:t>-4</a:t>
              </a:r>
            </a:p>
          </p:txBody>
        </p:sp>
        <p:sp>
          <p:nvSpPr>
            <p:cNvPr id="23571" name="AutoShape 13"/>
            <p:cNvSpPr>
              <a:spLocks noChangeArrowheads="1"/>
            </p:cNvSpPr>
            <p:nvPr/>
          </p:nvSpPr>
          <p:spPr bwMode="auto">
            <a:xfrm>
              <a:off x="2021" y="3240"/>
              <a:ext cx="3603" cy="187"/>
            </a:xfrm>
            <a:prstGeom prst="roundRect">
              <a:avLst>
                <a:gd name="adj" fmla="val 403"/>
              </a:avLst>
            </a:prstGeom>
            <a:solidFill>
              <a:srgbClr val="E6E64C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GB" sz="2000">
                  <a:latin typeface="Helvetica" pitchFamily="34" charset="0"/>
                </a:rPr>
                <a:t>Cooling: electron/stochastic</a:t>
              </a:r>
            </a:p>
          </p:txBody>
        </p:sp>
      </p:grpSp>
      <p:sp>
        <p:nvSpPr>
          <p:cNvPr id="23560" name="Line 21"/>
          <p:cNvSpPr>
            <a:spLocks noChangeShapeType="1"/>
          </p:cNvSpPr>
          <p:nvPr/>
        </p:nvSpPr>
        <p:spPr bwMode="auto">
          <a:xfrm flipV="1">
            <a:off x="3635375" y="2000240"/>
            <a:ext cx="1579567" cy="7810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1" name="Line 22"/>
          <p:cNvSpPr>
            <a:spLocks noChangeShapeType="1"/>
          </p:cNvSpPr>
          <p:nvPr/>
        </p:nvSpPr>
        <p:spPr bwMode="auto">
          <a:xfrm>
            <a:off x="3635375" y="3573463"/>
            <a:ext cx="1944688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3562" name="Text Box 45"/>
          <p:cNvSpPr txBox="1">
            <a:spLocks noChangeArrowheads="1"/>
          </p:cNvSpPr>
          <p:nvPr/>
        </p:nvSpPr>
        <p:spPr bwMode="auto">
          <a:xfrm>
            <a:off x="3419475" y="2349500"/>
            <a:ext cx="82391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600" b="1">
                <a:latin typeface="Helvetica" pitchFamily="34" charset="0"/>
              </a:rPr>
              <a:t>Detector</a:t>
            </a:r>
          </a:p>
        </p:txBody>
      </p:sp>
      <p:sp>
        <p:nvSpPr>
          <p:cNvPr id="23563" name="Text Box 46"/>
          <p:cNvSpPr txBox="1">
            <a:spLocks noChangeArrowheads="1"/>
          </p:cNvSpPr>
          <p:nvPr/>
        </p:nvSpPr>
        <p:spPr bwMode="auto">
          <a:xfrm>
            <a:off x="3428992" y="4786322"/>
            <a:ext cx="836612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600" b="1" dirty="0">
                <a:latin typeface="Helvetica" pitchFamily="34" charset="0"/>
              </a:rPr>
              <a:t>Injection</a:t>
            </a:r>
          </a:p>
        </p:txBody>
      </p:sp>
      <p:sp>
        <p:nvSpPr>
          <p:cNvPr id="23564" name="AutoShape 47"/>
          <p:cNvSpPr>
            <a:spLocks noChangeArrowheads="1"/>
          </p:cNvSpPr>
          <p:nvPr/>
        </p:nvSpPr>
        <p:spPr bwMode="auto">
          <a:xfrm>
            <a:off x="395288" y="5373688"/>
            <a:ext cx="1047750" cy="352425"/>
          </a:xfrm>
          <a:prstGeom prst="roundRect">
            <a:avLst>
              <a:gd name="adj" fmla="val 361"/>
            </a:avLst>
          </a:prstGeom>
          <a:solidFill>
            <a:srgbClr val="FF99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>
                <a:latin typeface="Helvetica" pitchFamily="34" charset="0"/>
              </a:rPr>
              <a:t>HESR</a:t>
            </a:r>
          </a:p>
        </p:txBody>
      </p:sp>
      <p:sp>
        <p:nvSpPr>
          <p:cNvPr id="23565" name="Line 49"/>
          <p:cNvSpPr>
            <a:spLocks noChangeShapeType="1"/>
          </p:cNvSpPr>
          <p:nvPr/>
        </p:nvSpPr>
        <p:spPr bwMode="auto">
          <a:xfrm flipH="1" flipV="1">
            <a:off x="3143240" y="4429132"/>
            <a:ext cx="214314" cy="714380"/>
          </a:xfrm>
          <a:prstGeom prst="line">
            <a:avLst/>
          </a:prstGeom>
          <a:noFill/>
          <a:ln w="5472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3566" name="AutoShape 53"/>
          <p:cNvSpPr>
            <a:spLocks noChangeArrowheads="1"/>
          </p:cNvSpPr>
          <p:nvPr/>
        </p:nvSpPr>
        <p:spPr bwMode="auto">
          <a:xfrm>
            <a:off x="971550" y="2940050"/>
            <a:ext cx="747713" cy="776288"/>
          </a:xfrm>
          <a:prstGeom prst="roundRect">
            <a:avLst>
              <a:gd name="adj" fmla="val 208"/>
            </a:avLst>
          </a:prstGeom>
          <a:solidFill>
            <a:srgbClr val="9999FF">
              <a:alpha val="29803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23567" name="Text Box 54"/>
          <p:cNvSpPr txBox="1">
            <a:spLocks noChangeArrowheads="1"/>
          </p:cNvSpPr>
          <p:nvPr/>
        </p:nvSpPr>
        <p:spPr bwMode="auto">
          <a:xfrm>
            <a:off x="323850" y="3684588"/>
            <a:ext cx="938213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600" b="1">
                <a:latin typeface="Helvetica" pitchFamily="34" charset="0"/>
              </a:rPr>
              <a:t>Electron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600" b="1">
                <a:latin typeface="Helvetica" pitchFamily="34" charset="0"/>
              </a:rPr>
              <a:t>cooler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1600" b="1">
                <a:latin typeface="Helvetica" pitchFamily="34" charset="0"/>
              </a:rPr>
              <a:t>E&lt;8 GeV</a:t>
            </a:r>
          </a:p>
        </p:txBody>
      </p:sp>
      <p:sp>
        <p:nvSpPr>
          <p:cNvPr id="23568" name="AutoShape 62"/>
          <p:cNvSpPr>
            <a:spLocks noChangeArrowheads="1"/>
          </p:cNvSpPr>
          <p:nvPr/>
        </p:nvSpPr>
        <p:spPr bwMode="auto">
          <a:xfrm>
            <a:off x="2892425" y="2797175"/>
            <a:ext cx="742950" cy="776288"/>
          </a:xfrm>
          <a:prstGeom prst="roundRect">
            <a:avLst>
              <a:gd name="adj" fmla="val 213"/>
            </a:avLst>
          </a:prstGeom>
          <a:solidFill>
            <a:srgbClr val="99284C">
              <a:alpha val="50195"/>
            </a:srgbClr>
          </a:solidFill>
          <a:ln w="126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42938" y="71438"/>
            <a:ext cx="6643687" cy="7000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 smtClean="0"/>
              <a:t>Beam Telescope Bonn</a:t>
            </a:r>
            <a:endParaRPr lang="en-GB" dirty="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idx="1"/>
          </p:nvPr>
        </p:nvSpPr>
        <p:spPr>
          <a:xfrm>
            <a:off x="285720" y="1143001"/>
            <a:ext cx="8643937" cy="7143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dirty="0" smtClean="0"/>
              <a:t>Test-beam setup in Bonn</a:t>
            </a:r>
          </a:p>
        </p:txBody>
      </p:sp>
      <p:grpSp>
        <p:nvGrpSpPr>
          <p:cNvPr id="2" name="Gruppieren 22"/>
          <p:cNvGrpSpPr/>
          <p:nvPr/>
        </p:nvGrpSpPr>
        <p:grpSpPr>
          <a:xfrm>
            <a:off x="785786" y="1885172"/>
            <a:ext cx="7032627" cy="3972720"/>
            <a:chOff x="1500188" y="785813"/>
            <a:chExt cx="6854825" cy="5461000"/>
          </a:xfrm>
        </p:grpSpPr>
        <p:pic>
          <p:nvPicPr>
            <p:cNvPr id="9" name="Grafik 3" descr="BeamTest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00188" y="785813"/>
              <a:ext cx="3300412" cy="410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Grafik 4" descr="BeamTest.png"/>
            <p:cNvPicPr>
              <a:picLocks noChangeAspect="1"/>
            </p:cNvPicPr>
            <p:nvPr/>
          </p:nvPicPr>
          <p:blipFill>
            <a:blip r:embed="rId4"/>
            <a:srcRect l="2528"/>
            <a:stretch>
              <a:fillRect/>
            </a:stretch>
          </p:blipFill>
          <p:spPr bwMode="auto">
            <a:xfrm>
              <a:off x="4857750" y="785813"/>
              <a:ext cx="3497263" cy="546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Grafik 10" descr="ELSA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18" y="4929198"/>
            <a:ext cx="1357322" cy="8197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mtClean="0"/>
              <a:t>The Micro-Vertex-Detector is one of the most challenging subdetectors within PANDA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It faces the highest radiation load, highest hit rates, very stringent requirements on the radiation length and by far the highest number of readout channels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In the course of the PANDA project a very sophisticated simulation software </a:t>
            </a:r>
            <a:r>
              <a:rPr lang="en-US" smtClean="0"/>
              <a:t>was (and is still)</a:t>
            </a:r>
            <a:r>
              <a:rPr lang="en-US" smtClean="0"/>
              <a:t> developed which allows us to optimize all different design parameters of the detector and do realistic simulations of the physics performance</a:t>
            </a:r>
          </a:p>
          <a:p>
            <a:pPr>
              <a:buFont typeface="Arial" pitchFamily="34" charset="0"/>
              <a:buChar char="•"/>
            </a:pPr>
            <a:r>
              <a:rPr lang="en-US" smtClean="0"/>
              <a:t>The hardware development is on a good track and we think that we have the necessary technologies at hand which allows us to build this </a:t>
            </a:r>
            <a:r>
              <a:rPr lang="en-US" smtClean="0"/>
              <a:t>detector</a:t>
            </a:r>
            <a:r>
              <a:rPr lang="en-US" smtClean="0"/>
              <a:t>. Nevertheless </a:t>
            </a:r>
            <a:r>
              <a:rPr lang="en-US" smtClean="0"/>
              <a:t>ther</a:t>
            </a:r>
            <a:r>
              <a:rPr lang="en-US" smtClean="0"/>
              <a:t>e is still a lot of work ahead of </a:t>
            </a:r>
            <a:r>
              <a:rPr lang="en-US" smtClean="0"/>
              <a:t>us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74818"/>
            <a:ext cx="8001056" cy="5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357158" y="981075"/>
            <a:ext cx="8572560" cy="5472113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sp>
        <p:nvSpPr>
          <p:cNvPr id="72707" name="Titel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de-DE" smtClean="0"/>
              <a:t>ANDA Spectrometer</a:t>
            </a:r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1003304" y="1844675"/>
            <a:ext cx="7640662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3946525" algn="l"/>
              </a:tabLst>
            </a:pP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:</a:t>
            </a:r>
          </a:p>
          <a:p>
            <a:pPr>
              <a:tabLst>
                <a:tab pos="3946525" algn="l"/>
              </a:tabLst>
            </a:pPr>
            <a:endParaRPr lang="de-DE" dirty="0"/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4</a:t>
            </a:r>
            <a:r>
              <a:rPr lang="de-DE" sz="2800" dirty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coverage</a:t>
            </a:r>
            <a:r>
              <a:rPr lang="de-DE" dirty="0"/>
              <a:t>	(partial-</a:t>
            </a:r>
            <a:r>
              <a:rPr lang="de-DE" dirty="0" err="1"/>
              <a:t>wave</a:t>
            </a:r>
            <a:r>
              <a:rPr lang="de-DE" dirty="0"/>
              <a:t>-</a:t>
            </a:r>
            <a:r>
              <a:rPr lang="de-DE" dirty="0" err="1"/>
              <a:t>analysis</a:t>
            </a:r>
            <a:r>
              <a:rPr lang="de-DE" dirty="0"/>
              <a:t>)</a:t>
            </a:r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high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rates</a:t>
            </a:r>
            <a:r>
              <a:rPr lang="de-DE" dirty="0"/>
              <a:t>	</a:t>
            </a:r>
            <a:r>
              <a:rPr lang="de-DE" dirty="0" smtClean="0"/>
              <a:t>(2</a:t>
            </a:r>
            <a:r>
              <a:rPr lang="de-DE" dirty="0" smtClean="0">
                <a:sym typeface="Symbol"/>
              </a:rPr>
              <a:t></a:t>
            </a:r>
            <a:r>
              <a:rPr lang="de-DE" dirty="0" smtClean="0">
                <a:sym typeface="Times New Roman" pitchFamily="18" charset="0"/>
              </a:rPr>
              <a:t>10</a:t>
            </a:r>
            <a:r>
              <a:rPr lang="de-DE" baseline="30000" dirty="0" smtClean="0">
                <a:sym typeface="Times New Roman" pitchFamily="18" charset="0"/>
              </a:rPr>
              <a:t>7</a:t>
            </a:r>
            <a:r>
              <a:rPr lang="de-DE" dirty="0" smtClean="0">
                <a:sym typeface="Times New Roman" pitchFamily="18" charset="0"/>
              </a:rPr>
              <a:t> </a:t>
            </a:r>
            <a:r>
              <a:rPr lang="de-DE" dirty="0" err="1">
                <a:sym typeface="Times New Roman" pitchFamily="18" charset="0"/>
              </a:rPr>
              <a:t>annihilations</a:t>
            </a:r>
            <a:r>
              <a:rPr lang="de-DE" dirty="0">
                <a:sym typeface="Times New Roman" pitchFamily="18" charset="0"/>
              </a:rPr>
              <a:t>/s)</a:t>
            </a:r>
            <a:endParaRPr lang="de-DE" dirty="0"/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PID</a:t>
            </a:r>
            <a:r>
              <a:rPr lang="de-DE" dirty="0"/>
              <a:t>	(</a:t>
            </a:r>
            <a:r>
              <a:rPr lang="de-DE" sz="2800" b="1" dirty="0">
                <a:latin typeface="Symbol" pitchFamily="18" charset="2"/>
              </a:rPr>
              <a:t>g</a:t>
            </a:r>
            <a:r>
              <a:rPr lang="de-DE" dirty="0"/>
              <a:t>, e, </a:t>
            </a:r>
            <a:r>
              <a:rPr lang="de-DE" sz="2800" dirty="0">
                <a:latin typeface="Symbol" pitchFamily="18" charset="2"/>
              </a:rPr>
              <a:t>m</a:t>
            </a:r>
            <a:r>
              <a:rPr lang="de-DE" dirty="0"/>
              <a:t>, </a:t>
            </a:r>
            <a:r>
              <a:rPr lang="de-DE" sz="2800" dirty="0">
                <a:latin typeface="Symbol" pitchFamily="18" charset="2"/>
              </a:rPr>
              <a:t>p</a:t>
            </a:r>
            <a:r>
              <a:rPr lang="de-DE" dirty="0"/>
              <a:t>, K, p)</a:t>
            </a:r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momentum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resolution</a:t>
            </a:r>
            <a:r>
              <a:rPr lang="de-DE" dirty="0"/>
              <a:t>	(~1%)</a:t>
            </a:r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vertexing</a:t>
            </a:r>
            <a:r>
              <a:rPr lang="de-DE" dirty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/>
              <a:t>D, K</a:t>
            </a:r>
            <a:r>
              <a:rPr lang="de-DE" baseline="30000" dirty="0"/>
              <a:t>0</a:t>
            </a:r>
            <a:r>
              <a:rPr lang="de-DE" baseline="-25000" dirty="0"/>
              <a:t>S</a:t>
            </a:r>
            <a:r>
              <a:rPr lang="de-DE" dirty="0"/>
              <a:t>, </a:t>
            </a:r>
            <a:r>
              <a:rPr lang="de-DE" sz="2800" dirty="0">
                <a:latin typeface="Symbol" pitchFamily="18" charset="2"/>
              </a:rPr>
              <a:t>L</a:t>
            </a:r>
            <a:r>
              <a:rPr lang="de-DE" dirty="0"/>
              <a:t>	(</a:t>
            </a:r>
            <a:r>
              <a:rPr lang="de-DE" dirty="0" err="1">
                <a:solidFill>
                  <a:srgbClr val="FF0000"/>
                </a:solidFill>
              </a:rPr>
              <a:t>c</a:t>
            </a:r>
            <a:r>
              <a:rPr lang="de-DE" dirty="0" err="1">
                <a:solidFill>
                  <a:srgbClr val="FF0000"/>
                </a:solidFill>
                <a:latin typeface="Symbol" pitchFamily="18" charset="2"/>
              </a:rPr>
              <a:t>t</a:t>
            </a:r>
            <a:r>
              <a:rPr lang="de-DE" dirty="0">
                <a:solidFill>
                  <a:srgbClr val="FF0000"/>
                </a:solidFill>
              </a:rPr>
              <a:t> = 123 </a:t>
            </a:r>
            <a:r>
              <a:rPr lang="de-DE" sz="28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de-DE" dirty="0">
                <a:solidFill>
                  <a:srgbClr val="FF0000"/>
                </a:solidFill>
              </a:rPr>
              <a:t>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</a:t>
            </a:r>
            <a:r>
              <a:rPr lang="de-DE" baseline="30000" dirty="0"/>
              <a:t>0</a:t>
            </a:r>
            <a:r>
              <a:rPr lang="de-DE" dirty="0"/>
              <a:t>, p/m </a:t>
            </a:r>
            <a:r>
              <a:rPr lang="de-DE" dirty="0">
                <a:latin typeface="Symbol" pitchFamily="18" charset="2"/>
              </a:rPr>
              <a:t>»</a:t>
            </a:r>
            <a:r>
              <a:rPr lang="de-DE" dirty="0"/>
              <a:t>2)</a:t>
            </a:r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trigger</a:t>
            </a:r>
            <a:r>
              <a:rPr lang="de-DE" dirty="0"/>
              <a:t>	(e, </a:t>
            </a:r>
            <a:r>
              <a:rPr lang="de-DE" sz="2800" dirty="0">
                <a:latin typeface="Symbol" pitchFamily="18" charset="2"/>
              </a:rPr>
              <a:t>m</a:t>
            </a:r>
            <a:r>
              <a:rPr lang="de-DE" dirty="0"/>
              <a:t>, K, D, </a:t>
            </a:r>
            <a:r>
              <a:rPr lang="de-DE" sz="2800" dirty="0">
                <a:latin typeface="Symbol" pitchFamily="18" charset="2"/>
              </a:rPr>
              <a:t>L</a:t>
            </a:r>
            <a:r>
              <a:rPr lang="de-DE" dirty="0"/>
              <a:t>)</a:t>
            </a:r>
          </a:p>
          <a:p>
            <a:pPr>
              <a:buFontTx/>
              <a:buChar char="•"/>
              <a:tabLst>
                <a:tab pos="3946525" algn="l"/>
              </a:tabLst>
            </a:pP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trigger</a:t>
            </a:r>
            <a:r>
              <a:rPr lang="de-DE" dirty="0"/>
              <a:t>	(</a:t>
            </a:r>
            <a:r>
              <a:rPr lang="de-DE" dirty="0" err="1"/>
              <a:t>raw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rate ~TB/s)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de-DE" dirty="0" smtClean="0"/>
              <a:t>ANDA </a:t>
            </a:r>
            <a:r>
              <a:rPr lang="de-DE" dirty="0" err="1" smtClean="0"/>
              <a:t>Spectrometer</a:t>
            </a:r>
            <a:endParaRPr lang="de-DE" dirty="0" smtClean="0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74818"/>
            <a:ext cx="8001056" cy="5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74818"/>
            <a:ext cx="8001056" cy="5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54050" y="5716588"/>
            <a:ext cx="4244975" cy="636587"/>
          </a:xfrm>
          <a:prstGeom prst="rect">
            <a:avLst/>
          </a:prstGeom>
          <a:solidFill>
            <a:srgbClr val="00AE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GB" sz="1800" b="1">
                <a:solidFill>
                  <a:srgbClr val="000000"/>
                </a:solidFill>
              </a:rPr>
              <a:t>Solenoid magnet for high p</a:t>
            </a:r>
            <a:r>
              <a:rPr lang="en-GB" sz="1800" b="1" baseline="-33000">
                <a:solidFill>
                  <a:srgbClr val="000000"/>
                </a:solidFill>
              </a:rPr>
              <a:t> t</a:t>
            </a:r>
            <a:r>
              <a:rPr lang="en-GB" sz="1800" b="1">
                <a:solidFill>
                  <a:srgbClr val="000000"/>
                </a:solidFill>
              </a:rPr>
              <a:t> tracks:</a:t>
            </a:r>
          </a:p>
          <a:p>
            <a: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GB" sz="1800">
                <a:solidFill>
                  <a:srgbClr val="000000"/>
                </a:solidFill>
              </a:rPr>
              <a:t>Superconducting coil &amp; iron return yoke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815975" y="2938463"/>
            <a:ext cx="817563" cy="27797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 flipV="1">
            <a:off x="2643174" y="4357692"/>
            <a:ext cx="571504" cy="135732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060950" y="5062538"/>
            <a:ext cx="3919538" cy="358775"/>
          </a:xfrm>
          <a:prstGeom prst="rect">
            <a:avLst/>
          </a:prstGeom>
          <a:solidFill>
            <a:srgbClr val="00AE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800" b="1">
                <a:solidFill>
                  <a:srgbClr val="000000"/>
                </a:solidFill>
              </a:rPr>
              <a:t>Dipole magnet for forward tracks</a:t>
            </a:r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 flipV="1">
            <a:off x="5386388" y="3917950"/>
            <a:ext cx="166687" cy="1146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714348" y="1071546"/>
            <a:ext cx="3103563" cy="360363"/>
          </a:xfrm>
          <a:prstGeom prst="rect">
            <a:avLst/>
          </a:prstGeom>
          <a:solidFill>
            <a:srgbClr val="00AE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1800" b="1" dirty="0">
                <a:solidFill>
                  <a:srgbClr val="000000"/>
                </a:solidFill>
              </a:rPr>
              <a:t>Pellet or cluster jet target</a:t>
            </a: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1857356" y="1428736"/>
            <a:ext cx="500066" cy="85725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6634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de-DE" smtClean="0"/>
              <a:t>ANDA Spectrometer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74818"/>
            <a:ext cx="8001056" cy="5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85736" y="5716588"/>
            <a:ext cx="2286000" cy="358775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eaLnBrk="0" hangingPunct="0">
              <a:tabLst>
                <a:tab pos="655638" algn="l"/>
                <a:tab pos="1312863" algn="l"/>
                <a:tab pos="1968500" algn="l"/>
              </a:tabLst>
            </a:pPr>
            <a:r>
              <a:rPr lang="en-GB" sz="1800" b="1">
                <a:solidFill>
                  <a:srgbClr val="000000"/>
                </a:solidFill>
              </a:rPr>
              <a:t>Silicon Microvertex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715000" y="5716588"/>
            <a:ext cx="2940050" cy="358775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GB" sz="1800" b="1">
                <a:solidFill>
                  <a:srgbClr val="000000"/>
                </a:solidFill>
              </a:rPr>
              <a:t>Forward Drift Chambers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776538" y="5716588"/>
            <a:ext cx="1958975" cy="358775"/>
          </a:xfrm>
          <a:prstGeom prst="rect">
            <a:avLst/>
          </a:prstGeom>
          <a:solidFill>
            <a:srgbClr val="33A3A3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Central Tracker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654050" y="3286124"/>
            <a:ext cx="1703372" cy="243205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 flipV="1">
            <a:off x="2571735" y="3357562"/>
            <a:ext cx="531827" cy="2360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 flipV="1">
            <a:off x="3263900" y="3265488"/>
            <a:ext cx="2943225" cy="2452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H="1" flipV="1">
            <a:off x="4081463" y="3101975"/>
            <a:ext cx="2287587" cy="261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H="1" flipV="1">
            <a:off x="5000627" y="2643182"/>
            <a:ext cx="1643074" cy="307183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 flipV="1">
            <a:off x="6357950" y="2857495"/>
            <a:ext cx="336538" cy="28606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7660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de-DE" smtClean="0"/>
              <a:t>ANDA Spectrometer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74818"/>
            <a:ext cx="8001056" cy="5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76208" y="5716588"/>
            <a:ext cx="1795462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Barrel DIRC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122488" y="5716588"/>
            <a:ext cx="1795462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Barrel TOF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083050" y="5716588"/>
            <a:ext cx="1795463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Endcap DIRC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465888" y="5716588"/>
            <a:ext cx="1795462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Forward TOF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923088" y="4865688"/>
            <a:ext cx="1795462" cy="360362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Forward RICH</a:t>
            </a:r>
          </a:p>
        </p:txBody>
      </p:sp>
      <p:sp>
        <p:nvSpPr>
          <p:cNvPr id="28680" name="Line 8"/>
          <p:cNvSpPr>
            <a:spLocks noChangeShapeType="1"/>
          </p:cNvSpPr>
          <p:nvPr/>
        </p:nvSpPr>
        <p:spPr bwMode="auto">
          <a:xfrm flipV="1">
            <a:off x="815975" y="3714751"/>
            <a:ext cx="255563" cy="200342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 flipV="1">
            <a:off x="1714480" y="3500437"/>
            <a:ext cx="1225570" cy="22177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3357554" y="2714619"/>
            <a:ext cx="1377959" cy="300355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H="1" flipV="1">
            <a:off x="6000760" y="2928933"/>
            <a:ext cx="1054090" cy="195897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H="1" flipV="1">
            <a:off x="5429256" y="2786058"/>
            <a:ext cx="1103307" cy="293211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6429388" y="3143247"/>
            <a:ext cx="100000" cy="254476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6" name="Text Box 15"/>
          <p:cNvSpPr txBox="1">
            <a:spLocks noChangeArrowheads="1"/>
          </p:cNvSpPr>
          <p:nvPr/>
        </p:nvSpPr>
        <p:spPr bwMode="auto">
          <a:xfrm>
            <a:off x="3917950" y="1241425"/>
            <a:ext cx="1941513" cy="35877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81639" tIns="40820" rIns="81639" bIns="40820">
            <a:spAutoFit/>
          </a:bodyPr>
          <a:lstStyle/>
          <a:p>
            <a:pPr algn="ctr" eaLnBrk="0" hangingPunct="0">
              <a:tabLst>
                <a:tab pos="655638" algn="l"/>
                <a:tab pos="1312863" algn="l"/>
              </a:tabLst>
            </a:pPr>
            <a:r>
              <a:rPr lang="en-GB" sz="1800" b="1">
                <a:solidFill>
                  <a:srgbClr val="000000"/>
                </a:solidFill>
              </a:rPr>
              <a:t>Muon Detectors</a:t>
            </a:r>
          </a:p>
        </p:txBody>
      </p:sp>
      <p:sp>
        <p:nvSpPr>
          <p:cNvPr id="28687" name="Line 16"/>
          <p:cNvSpPr>
            <a:spLocks noChangeShapeType="1"/>
          </p:cNvSpPr>
          <p:nvPr/>
        </p:nvSpPr>
        <p:spPr bwMode="auto">
          <a:xfrm flipH="1">
            <a:off x="3355975" y="1585913"/>
            <a:ext cx="571500" cy="4365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8" name="Line 17"/>
          <p:cNvSpPr>
            <a:spLocks noChangeShapeType="1"/>
          </p:cNvSpPr>
          <p:nvPr/>
        </p:nvSpPr>
        <p:spPr bwMode="auto">
          <a:xfrm>
            <a:off x="5859463" y="1439863"/>
            <a:ext cx="1855809" cy="91756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89" name="Line 18"/>
          <p:cNvSpPr>
            <a:spLocks noChangeShapeType="1"/>
          </p:cNvSpPr>
          <p:nvPr/>
        </p:nvSpPr>
        <p:spPr bwMode="auto">
          <a:xfrm flipH="1">
            <a:off x="3751263" y="1628775"/>
            <a:ext cx="234950" cy="6842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/>
          <a:lstStyle/>
          <a:p>
            <a:endParaRPr lang="de-DE"/>
          </a:p>
        </p:txBody>
      </p:sp>
      <p:sp>
        <p:nvSpPr>
          <p:cNvPr id="2869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>
                <a:latin typeface="Arial Bar" pitchFamily="34" charset="0"/>
                <a:cs typeface="Arial Bar" pitchFamily="34" charset="0"/>
              </a:rPr>
              <a:t>P</a:t>
            </a:r>
            <a:r>
              <a:rPr lang="de-DE" smtClean="0"/>
              <a:t>ANDA Spectrometer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1261</Words>
  <Application>Microsoft PowerPoint</Application>
  <PresentationFormat>Bildschirmpräsentation (4:3)</PresentationFormat>
  <Paragraphs>319</Paragraphs>
  <Slides>41</Slides>
  <Notes>41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41</vt:i4>
      </vt:variant>
    </vt:vector>
  </HeadingPairs>
  <TitlesOfParts>
    <vt:vector size="46" baseType="lpstr">
      <vt:lpstr>Standarddesign</vt:lpstr>
      <vt:lpstr>Bitmap</vt:lpstr>
      <vt:lpstr>Microsoft Office Visio-Zeichnung</vt:lpstr>
      <vt:lpstr>משוואה</vt:lpstr>
      <vt:lpstr>Visio</vt:lpstr>
      <vt:lpstr>The PANDA Micro-Vertex-Detector</vt:lpstr>
      <vt:lpstr>Content</vt:lpstr>
      <vt:lpstr>Main Physics Program</vt:lpstr>
      <vt:lpstr>High Energy Storage Ring</vt:lpstr>
      <vt:lpstr>PANDA Spectrometer</vt:lpstr>
      <vt:lpstr>PANDA Spectrometer</vt:lpstr>
      <vt:lpstr>PANDA Spectrometer</vt:lpstr>
      <vt:lpstr>PANDA Spectrometer</vt:lpstr>
      <vt:lpstr>PANDA Spectrometer</vt:lpstr>
      <vt:lpstr>PANDA Spectrometer</vt:lpstr>
      <vt:lpstr>Micro-Vertex-Detector</vt:lpstr>
      <vt:lpstr>Requirements MVD</vt:lpstr>
      <vt:lpstr>D-Meson decays</vt:lpstr>
      <vt:lpstr>Requirements MVD</vt:lpstr>
      <vt:lpstr>Particle Identification with MVD</vt:lpstr>
      <vt:lpstr>Requirements MVD</vt:lpstr>
      <vt:lpstr>Radiation Damage Pixel Barrel</vt:lpstr>
      <vt:lpstr>Radiation Damage Disks</vt:lpstr>
      <vt:lpstr>Requirements MVD</vt:lpstr>
      <vt:lpstr>Simulated maximum data rate</vt:lpstr>
      <vt:lpstr>Requirements MVD</vt:lpstr>
      <vt:lpstr>Momentum distribution and multiple scattering</vt:lpstr>
      <vt:lpstr>Technical developments</vt:lpstr>
      <vt:lpstr>Hybrid Pixel Module</vt:lpstr>
      <vt:lpstr>ToPix Development</vt:lpstr>
      <vt:lpstr>Strip Detector</vt:lpstr>
      <vt:lpstr>Hardware development</vt:lpstr>
      <vt:lpstr>Pixel support structures</vt:lpstr>
      <vt:lpstr>Support Structures Strips</vt:lpstr>
      <vt:lpstr>Concept for strip disks</vt:lpstr>
      <vt:lpstr>Use of carbon sandwich structure</vt:lpstr>
      <vt:lpstr>Simulation program</vt:lpstr>
      <vt:lpstr>Simulation Studies of Mechanical Design</vt:lpstr>
      <vt:lpstr>Performance of MVD</vt:lpstr>
      <vt:lpstr>Performance of MVD</vt:lpstr>
      <vt:lpstr>Secondary vertex resolution</vt:lpstr>
      <vt:lpstr>test systems</vt:lpstr>
      <vt:lpstr>Test systems</vt:lpstr>
      <vt:lpstr>Strip Test Station Bonn/Dresden</vt:lpstr>
      <vt:lpstr>Beam Telescope Bonn</vt:lpstr>
      <vt:lpstr>Summary</vt:lpstr>
    </vt:vector>
  </TitlesOfParts>
  <Company>Tema 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Tobias Stockmanns</cp:lastModifiedBy>
  <cp:revision>1008</cp:revision>
  <cp:lastPrinted>2007-11-29T18:00:19Z</cp:lastPrinted>
  <dcterms:created xsi:type="dcterms:W3CDTF">2006-01-19T12:56:44Z</dcterms:created>
  <dcterms:modified xsi:type="dcterms:W3CDTF">2009-03-12T08:42:35Z</dcterms:modified>
</cp:coreProperties>
</file>