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342" r:id="rId4"/>
    <p:sldId id="371" r:id="rId5"/>
    <p:sldId id="354" r:id="rId6"/>
    <p:sldId id="357" r:id="rId7"/>
    <p:sldId id="358" r:id="rId8"/>
    <p:sldId id="344" r:id="rId9"/>
    <p:sldId id="359" r:id="rId10"/>
    <p:sldId id="316" r:id="rId11"/>
    <p:sldId id="347" r:id="rId12"/>
    <p:sldId id="378" r:id="rId13"/>
    <p:sldId id="361" r:id="rId14"/>
    <p:sldId id="366" r:id="rId15"/>
    <p:sldId id="368" r:id="rId16"/>
    <p:sldId id="307" r:id="rId17"/>
    <p:sldId id="363" r:id="rId18"/>
    <p:sldId id="369" r:id="rId19"/>
    <p:sldId id="372" r:id="rId20"/>
    <p:sldId id="373" r:id="rId21"/>
    <p:sldId id="374" r:id="rId22"/>
    <p:sldId id="375" r:id="rId23"/>
    <p:sldId id="376" r:id="rId24"/>
    <p:sldId id="377" r:id="rId25"/>
    <p:sldId id="379" r:id="rId26"/>
    <p:sldId id="380" r:id="rId27"/>
    <p:sldId id="381" r:id="rId28"/>
  </p:sldIdLst>
  <p:sldSz cx="9144000" cy="6858000" type="screen4x3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mincho"/>
        <a:cs typeface="msmincho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mincho"/>
        <a:cs typeface="msmincho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mincho"/>
        <a:cs typeface="msmincho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mincho"/>
        <a:cs typeface="msmincho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mincho"/>
        <a:cs typeface="msmincho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mincho"/>
        <a:cs typeface="msmincho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mincho"/>
        <a:cs typeface="msmincho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mincho"/>
        <a:cs typeface="msmincho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mincho"/>
        <a:cs typeface="msminch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A7A7"/>
    <a:srgbClr val="CC0000"/>
    <a:srgbClr val="800000"/>
    <a:srgbClr val="C9E7B3"/>
    <a:srgbClr val="DBEFBB"/>
    <a:srgbClr val="C4EDA5"/>
    <a:srgbClr val="FF7979"/>
    <a:srgbClr val="990000"/>
    <a:srgbClr val="FFDC97"/>
    <a:srgbClr val="FFBE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35" autoAdjust="0"/>
    <p:restoredTop sz="92586" autoAdjust="0"/>
  </p:normalViewPr>
  <p:slideViewPr>
    <p:cSldViewPr>
      <p:cViewPr varScale="1">
        <p:scale>
          <a:sx n="105" d="100"/>
          <a:sy n="105" d="100"/>
        </p:scale>
        <p:origin x="-11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1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9B6B114-930B-425A-8D65-F0A62F440F3A}" type="datetimeFigureOut">
              <a:rPr lang="de-DE"/>
              <a:pPr>
                <a:defRPr/>
              </a:pPr>
              <a:t>13.03.2009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1234DC7-06F2-4106-892C-CA71C1842E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24325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71414"/>
            <a:ext cx="6643734" cy="700104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613" y="-665163"/>
            <a:ext cx="5384800" cy="24368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9938" y="2843213"/>
            <a:ext cx="1587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143625"/>
            <a:ext cx="9144000" cy="1588"/>
          </a:xfrm>
          <a:prstGeom prst="line">
            <a:avLst/>
          </a:prstGeom>
          <a:noFill/>
          <a:ln w="936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pic>
        <p:nvPicPr>
          <p:cNvPr id="1028" name="Grafik 16" descr="PANDA-MVD-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42875"/>
            <a:ext cx="12858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elplatzhalter 18"/>
          <p:cNvSpPr>
            <a:spLocks noGrp="1"/>
          </p:cNvSpPr>
          <p:nvPr>
            <p:ph type="title"/>
          </p:nvPr>
        </p:nvSpPr>
        <p:spPr bwMode="auto">
          <a:xfrm>
            <a:off x="500063" y="1428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0" y="928688"/>
            <a:ext cx="9144000" cy="1587"/>
          </a:xfrm>
          <a:prstGeom prst="line">
            <a:avLst/>
          </a:prstGeom>
          <a:noFill/>
          <a:ln w="936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10" descr="logo_uni_bonn_w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6284913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Zyklotron_kle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0938" y="6237288"/>
            <a:ext cx="593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200" b="1">
          <a:solidFill>
            <a:srgbClr val="00008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2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2pPr>
      <a:lvl3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2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3pPr>
      <a:lvl4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2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4pPr>
      <a:lvl5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2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5pPr>
      <a:lvl6pPr marL="4572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6pPr>
      <a:lvl7pPr marL="9144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7pPr>
      <a:lvl8pPr marL="13716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8pPr>
      <a:lvl9pPr marL="18288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57188" indent="-357188" algn="l" defTabSz="457200" rtl="0" eaLnBrk="0" fontAlgn="base" hangingPunct="0">
        <a:lnSpc>
          <a:spcPct val="119000"/>
        </a:lnSpc>
        <a:spcBef>
          <a:spcPts val="800"/>
        </a:spcBef>
        <a:spcAft>
          <a:spcPct val="0"/>
        </a:spcAft>
        <a:buClr>
          <a:srgbClr val="000080"/>
        </a:buClr>
        <a:buSzPct val="85000"/>
        <a:buFont typeface="Arial" pitchFamily="34" charset="0"/>
        <a:buChar char="•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681038" indent="-323850" algn="l" defTabSz="457200" rtl="0" eaLnBrk="0" fontAlgn="base" hangingPunct="0">
        <a:lnSpc>
          <a:spcPct val="119000"/>
        </a:lnSpc>
        <a:spcBef>
          <a:spcPts val="700"/>
        </a:spcBef>
        <a:spcAft>
          <a:spcPct val="0"/>
        </a:spcAft>
        <a:buClr>
          <a:srgbClr val="000080"/>
        </a:buClr>
        <a:buSzPct val="50000"/>
        <a:buFont typeface="Symbol" pitchFamily="18" charset="2"/>
        <a:buChar char=""/>
        <a:defRPr sz="2800">
          <a:solidFill>
            <a:srgbClr val="000080"/>
          </a:solidFill>
          <a:latin typeface="+mn-lt"/>
          <a:ea typeface="+mn-ea"/>
          <a:cs typeface="+mn-cs"/>
        </a:defRPr>
      </a:lvl2pPr>
      <a:lvl3pPr marL="1004888" indent="-285750" algn="l" defTabSz="457200" rtl="0" eaLnBrk="0" fontAlgn="base" hangingPunct="0">
        <a:lnSpc>
          <a:spcPct val="119000"/>
        </a:lnSpc>
        <a:spcBef>
          <a:spcPts val="600"/>
        </a:spcBef>
        <a:spcAft>
          <a:spcPct val="0"/>
        </a:spcAft>
        <a:buClr>
          <a:srgbClr val="000080"/>
        </a:buClr>
        <a:buSzPct val="45000"/>
        <a:buFont typeface="Wingdings" pitchFamily="2" charset="2"/>
        <a:buChar char="Ø"/>
        <a:defRPr sz="2600">
          <a:solidFill>
            <a:srgbClr val="000080"/>
          </a:solidFill>
          <a:latin typeface="+mn-lt"/>
          <a:ea typeface="+mn-ea"/>
          <a:cs typeface="+mn-cs"/>
        </a:defRPr>
      </a:lvl3pPr>
      <a:lvl4pPr marL="1546225" indent="-285750" algn="l" defTabSz="457200" rtl="0" eaLnBrk="0" fontAlgn="base" hangingPunct="0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ymbol" pitchFamily="18" charset="2"/>
        <a:buChar char=""/>
        <a:defRPr sz="24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66800" y="6248400"/>
            <a:ext cx="19050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00313" y="6286500"/>
            <a:ext cx="5643562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DPG / EU.. Spring meeting Bochum , March 19, 2009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Thomas </a:t>
            </a:r>
            <a:r>
              <a:rPr lang="en-GB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Würschig, </a:t>
            </a:r>
            <a:r>
              <a:rPr lang="en-GB" sz="1200">
                <a:solidFill>
                  <a:schemeClr val="tx1"/>
                </a:solidFill>
              </a:rPr>
              <a:t>Design Optimisation for the PANDA Micro-Vertex-Detector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884988" y="6384925"/>
            <a:ext cx="19050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lnSpc>
                <a:spcPct val="114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ea typeface="+mn-ea"/>
                <a:cs typeface="+mn-cs"/>
              </a:rPr>
              <a:t>-</a:t>
            </a:r>
            <a:r>
              <a:rPr lang="en-GB" sz="11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2" charset="0"/>
                <a:ea typeface="+mn-ea"/>
                <a:cs typeface="+mn-cs"/>
              </a:rPr>
              <a:t> </a:t>
            </a:r>
            <a:fld id="{643191E1-7F75-43B7-AEA7-F528ED5B8F91}" type="slidenum">
              <a:rPr lang="en-GB" sz="11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2" charset="0"/>
                <a:ea typeface="+mn-ea"/>
                <a:cs typeface="+mn-cs"/>
              </a:rPr>
              <a:pPr algn="r">
                <a:lnSpc>
                  <a:spcPct val="114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‹Nr.›</a:t>
            </a:fld>
            <a:r>
              <a:rPr lang="en-GB" sz="11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2" charset="0"/>
                <a:ea typeface="+mn-ea"/>
                <a:cs typeface="+mn-cs"/>
              </a:rPr>
              <a:t> -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143000"/>
            <a:ext cx="7537450" cy="492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9938" y="2843213"/>
            <a:ext cx="1587" cy="36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grpSp>
        <p:nvGrpSpPr>
          <p:cNvPr id="2055" name="Group 9"/>
          <p:cNvGrpSpPr>
            <a:grpSpLocks/>
          </p:cNvGrpSpPr>
          <p:nvPr/>
        </p:nvGrpSpPr>
        <p:grpSpPr bwMode="auto">
          <a:xfrm>
            <a:off x="0" y="892175"/>
            <a:ext cx="9142413" cy="107950"/>
            <a:chOff x="0" y="596"/>
            <a:chExt cx="5759" cy="68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0" y="618"/>
              <a:ext cx="5760" cy="1"/>
            </a:xfrm>
            <a:prstGeom prst="line">
              <a:avLst/>
            </a:prstGeom>
            <a:noFill/>
            <a:ln w="936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endParaRPr lang="de-DE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0" y="641"/>
              <a:ext cx="5760" cy="1"/>
            </a:xfrm>
            <a:prstGeom prst="line">
              <a:avLst/>
            </a:prstGeom>
            <a:noFill/>
            <a:ln w="936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endParaRPr lang="de-DE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664"/>
              <a:ext cx="5760" cy="1"/>
            </a:xfrm>
            <a:prstGeom prst="line">
              <a:avLst/>
            </a:prstGeom>
            <a:noFill/>
            <a:ln w="936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endParaRPr lang="de-DE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596"/>
              <a:ext cx="5760" cy="1"/>
            </a:xfrm>
            <a:prstGeom prst="line">
              <a:avLst/>
            </a:prstGeom>
            <a:noFill/>
            <a:ln w="936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charset="0"/>
                <a:buNone/>
                <a:defRPr/>
              </a:pPr>
              <a:endParaRPr lang="de-DE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143625"/>
            <a:ext cx="9144000" cy="1588"/>
          </a:xfrm>
          <a:prstGeom prst="line">
            <a:avLst/>
          </a:prstGeom>
          <a:noFill/>
          <a:ln w="936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pic>
        <p:nvPicPr>
          <p:cNvPr id="2058" name="Grafik 16" descr="PANDA-MVD-Logo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101600"/>
            <a:ext cx="12858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357438"/>
            <a:ext cx="7286625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</a:t>
            </a:r>
          </a:p>
        </p:txBody>
      </p:sp>
      <p:pic>
        <p:nvPicPr>
          <p:cNvPr id="2060" name="Picture 10" descr="logo_uni_bonn_ww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913" y="6284913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1" descr="Zyklotron_kle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6237288"/>
            <a:ext cx="593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600" b="1">
          <a:solidFill>
            <a:srgbClr val="00008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6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2pPr>
      <a:lvl3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6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3pPr>
      <a:lvl4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6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4pPr>
      <a:lvl5pPr algn="ctr" defTabSz="457200" rtl="0" eaLnBrk="0" fontAlgn="base" hangingPunct="0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4" charset="0"/>
        <a:defRPr sz="36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5pPr>
      <a:lvl6pPr marL="4572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6pPr>
      <a:lvl7pPr marL="9144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7pPr>
      <a:lvl8pPr marL="13716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8pPr>
      <a:lvl9pPr marL="1828800" algn="ctr" defTabSz="457200" rtl="0" fontAlgn="base">
        <a:lnSpc>
          <a:spcPct val="119000"/>
        </a:lnSpc>
        <a:spcBef>
          <a:spcPct val="0"/>
        </a:spcBef>
        <a:spcAft>
          <a:spcPct val="0"/>
        </a:spcAft>
        <a:buClr>
          <a:srgbClr val="EAEAEA"/>
        </a:buClr>
        <a:buSzPct val="100000"/>
        <a:buFont typeface="Tahoma" pitchFamily="32" charset="0"/>
        <a:defRPr sz="4000" b="1">
          <a:solidFill>
            <a:srgbClr val="000080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57188" indent="-357188" algn="l" defTabSz="457200" rtl="0" eaLnBrk="0" fontAlgn="base" hangingPunct="0">
        <a:lnSpc>
          <a:spcPct val="119000"/>
        </a:lnSpc>
        <a:spcBef>
          <a:spcPts val="800"/>
        </a:spcBef>
        <a:spcAft>
          <a:spcPct val="0"/>
        </a:spcAft>
        <a:buClr>
          <a:srgbClr val="000080"/>
        </a:buClr>
        <a:buSzPct val="85000"/>
        <a:buFont typeface="Arial" pitchFamily="34" charset="0"/>
        <a:buChar char="•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681038" indent="-323850" algn="l" defTabSz="457200" rtl="0" eaLnBrk="0" fontAlgn="base" hangingPunct="0">
        <a:lnSpc>
          <a:spcPct val="119000"/>
        </a:lnSpc>
        <a:spcBef>
          <a:spcPts val="700"/>
        </a:spcBef>
        <a:spcAft>
          <a:spcPct val="0"/>
        </a:spcAft>
        <a:buClr>
          <a:srgbClr val="000080"/>
        </a:buClr>
        <a:buSzPct val="50000"/>
        <a:buFont typeface="Symbol" pitchFamily="18" charset="2"/>
        <a:buChar char=""/>
        <a:defRPr sz="2800">
          <a:solidFill>
            <a:srgbClr val="000080"/>
          </a:solidFill>
          <a:latin typeface="+mn-lt"/>
          <a:ea typeface="+mn-ea"/>
          <a:cs typeface="+mn-cs"/>
        </a:defRPr>
      </a:lvl2pPr>
      <a:lvl3pPr marL="1004888" indent="-285750" algn="l" defTabSz="457200" rtl="0" eaLnBrk="0" fontAlgn="base" hangingPunct="0">
        <a:lnSpc>
          <a:spcPct val="119000"/>
        </a:lnSpc>
        <a:spcBef>
          <a:spcPts val="600"/>
        </a:spcBef>
        <a:spcAft>
          <a:spcPct val="0"/>
        </a:spcAft>
        <a:buClr>
          <a:srgbClr val="000080"/>
        </a:buClr>
        <a:buSzPct val="45000"/>
        <a:buFont typeface="Wingdings" pitchFamily="2" charset="2"/>
        <a:buChar char="Ø"/>
        <a:defRPr sz="2600">
          <a:solidFill>
            <a:srgbClr val="000080"/>
          </a:solidFill>
          <a:latin typeface="+mn-lt"/>
          <a:ea typeface="+mn-ea"/>
          <a:cs typeface="+mn-cs"/>
        </a:defRPr>
      </a:lvl3pPr>
      <a:lvl4pPr marL="1546225" indent="-285750" algn="l" defTabSz="457200" rtl="0" eaLnBrk="0" fontAlgn="base" hangingPunct="0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ymbol" pitchFamily="18" charset="2"/>
        <a:buChar char=""/>
        <a:defRPr sz="24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119000"/>
        </a:lnSpc>
        <a:spcBef>
          <a:spcPts val="500"/>
        </a:spcBef>
        <a:spcAft>
          <a:spcPct val="0"/>
        </a:spcAft>
        <a:buClr>
          <a:srgbClr val="000080"/>
        </a:buClr>
        <a:buSzPct val="40000"/>
        <a:buFont typeface="StarSymbol" charset="0"/>
        <a:buChar char="●"/>
        <a:defRPr sz="2000">
          <a:solidFill>
            <a:srgbClr val="00008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27113" y="1000125"/>
            <a:ext cx="7089775" cy="5000625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1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smtClean="0"/>
              <a:t>DPG Spring Meeting / </a:t>
            </a:r>
            <a:br>
              <a:rPr lang="en-GB" sz="2000" smtClean="0"/>
            </a:br>
            <a:r>
              <a:rPr lang="en-GB" sz="2000" smtClean="0"/>
              <a:t>European Physics Nuclear Conference </a:t>
            </a:r>
            <a:br>
              <a:rPr lang="en-GB" sz="2000" smtClean="0"/>
            </a:br>
            <a:r>
              <a:rPr lang="en-GB" sz="2000" smtClean="0"/>
              <a:t>Bochum</a:t>
            </a:r>
            <a:br>
              <a:rPr lang="en-GB" sz="2000" smtClean="0"/>
            </a:br>
            <a:r>
              <a:rPr lang="en-GB" sz="2000" smtClean="0"/>
              <a:t>HK 40.3 </a:t>
            </a:r>
            <a:br>
              <a:rPr lang="en-GB" sz="2000" smtClean="0"/>
            </a:br>
            <a:r>
              <a:rPr lang="en-GB" sz="2000" smtClean="0"/>
              <a:t>March 19, 2009</a:t>
            </a:r>
            <a:br>
              <a:rPr lang="en-GB" sz="2000" smtClean="0"/>
            </a:br>
            <a:r>
              <a:rPr lang="en-GB" sz="2000" b="0" smtClean="0"/>
              <a:t/>
            </a:r>
            <a:br>
              <a:rPr lang="en-GB" sz="2000" b="0" smtClean="0"/>
            </a:br>
            <a:r>
              <a:rPr lang="en-GB" smtClean="0"/>
              <a:t>Design Optimisation for </a:t>
            </a:r>
            <a:br>
              <a:rPr lang="en-GB" smtClean="0"/>
            </a:br>
            <a:r>
              <a:rPr lang="en-GB" smtClean="0"/>
              <a:t>( the Silicon Micro-Strip Part of )</a:t>
            </a:r>
            <a:br>
              <a:rPr lang="en-GB" smtClean="0"/>
            </a:br>
            <a:r>
              <a:rPr lang="en-GB" smtClean="0"/>
              <a:t>the PANDA Micro-Vertex-Detector *</a:t>
            </a:r>
            <a:br>
              <a:rPr lang="en-GB" smtClean="0"/>
            </a:br>
            <a:r>
              <a:rPr lang="en-GB" sz="3600" b="0" smtClean="0"/>
              <a:t> </a:t>
            </a:r>
            <a:r>
              <a:rPr lang="en-GB" sz="2000" b="0" smtClean="0"/>
              <a:t>Thomas Würschig</a:t>
            </a:r>
            <a:r>
              <a:rPr lang="en-GB" sz="3600" b="0" smtClean="0"/>
              <a:t/>
            </a:r>
            <a:br>
              <a:rPr lang="en-GB" sz="3600" b="0" smtClean="0"/>
            </a:br>
            <a:r>
              <a:rPr lang="en-GB" sz="1600" b="0" smtClean="0"/>
              <a:t>on behalf of the PANDA MVD group </a:t>
            </a:r>
            <a:br>
              <a:rPr lang="en-GB" sz="1600" b="0" smtClean="0"/>
            </a:br>
            <a:r>
              <a:rPr lang="en-GB" sz="1600" b="0" smtClean="0"/>
              <a:t/>
            </a:r>
            <a:br>
              <a:rPr lang="en-GB" sz="1600" b="0" smtClean="0"/>
            </a:br>
            <a:r>
              <a:rPr lang="en-GB" sz="1600" b="0" smtClean="0"/>
              <a:t/>
            </a:r>
            <a:br>
              <a:rPr lang="en-GB" sz="1600" b="0" smtClean="0"/>
            </a:br>
            <a:r>
              <a:rPr lang="en-GB" sz="2000" smtClean="0"/>
              <a:t> </a:t>
            </a:r>
            <a:r>
              <a:rPr lang="en-GB" sz="1600" smtClean="0">
                <a:solidFill>
                  <a:schemeClr val="tx1"/>
                </a:solidFill>
              </a:rPr>
              <a:t>* </a:t>
            </a:r>
            <a:r>
              <a:rPr lang="en-GB" sz="1600" b="0" i="1" smtClean="0">
                <a:solidFill>
                  <a:schemeClr val="tx1"/>
                </a:solidFill>
              </a:rPr>
              <a:t>Work supported by BMBF and EU FP6</a:t>
            </a:r>
            <a:r>
              <a:rPr lang="en-GB" sz="1600" smtClean="0"/>
              <a:t/>
            </a:r>
            <a:br>
              <a:rPr lang="en-GB" sz="1600" smtClean="0"/>
            </a:br>
            <a:endParaRPr lang="en-GB" sz="1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Track-point studies</a:t>
            </a:r>
          </a:p>
        </p:txBody>
      </p:sp>
      <p:grpSp>
        <p:nvGrpSpPr>
          <p:cNvPr id="12291" name="Group 21"/>
          <p:cNvGrpSpPr>
            <a:grpSpLocks/>
          </p:cNvGrpSpPr>
          <p:nvPr/>
        </p:nvGrpSpPr>
        <p:grpSpPr bwMode="auto">
          <a:xfrm>
            <a:off x="1428750" y="2428868"/>
            <a:ext cx="6286500" cy="3643313"/>
            <a:chOff x="68" y="1893"/>
            <a:chExt cx="2770" cy="1991"/>
          </a:xfrm>
        </p:grpSpPr>
        <p:pic>
          <p:nvPicPr>
            <p:cNvPr id="12293" name="Grafik 5" descr="PiM_0-5_vtx_ThetaPhiAll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" y="1893"/>
              <a:ext cx="2770" cy="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4" name="Gruppieren 44"/>
            <p:cNvGrpSpPr>
              <a:grpSpLocks/>
            </p:cNvGrpSpPr>
            <p:nvPr/>
          </p:nvGrpSpPr>
          <p:grpSpPr bwMode="auto">
            <a:xfrm>
              <a:off x="497" y="2430"/>
              <a:ext cx="1905" cy="1049"/>
              <a:chOff x="789409" y="2214554"/>
              <a:chExt cx="3023847" cy="1665099"/>
            </a:xfrm>
          </p:grpSpPr>
          <p:sp>
            <p:nvSpPr>
              <p:cNvPr id="12295" name="Textfeld 9"/>
              <p:cNvSpPr txBox="1">
                <a:spLocks noChangeArrowheads="1"/>
              </p:cNvSpPr>
              <p:nvPr/>
            </p:nvSpPr>
            <p:spPr bwMode="auto">
              <a:xfrm>
                <a:off x="3571115" y="2214554"/>
                <a:ext cx="242141" cy="320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de-DE" b="1" dirty="0" smtClean="0">
                    <a:solidFill>
                      <a:schemeClr val="tx1"/>
                    </a:solidFill>
                  </a:rPr>
                  <a:t> (</a:t>
                </a:r>
                <a:r>
                  <a:rPr lang="de-DE" b="1" dirty="0">
                    <a:solidFill>
                      <a:schemeClr val="tx1"/>
                    </a:solidFill>
                  </a:rPr>
                  <a:t>a)</a:t>
                </a:r>
              </a:p>
            </p:txBody>
          </p:sp>
          <p:sp>
            <p:nvSpPr>
              <p:cNvPr id="12296" name="Textfeld 12"/>
              <p:cNvSpPr txBox="1">
                <a:spLocks noChangeArrowheads="1"/>
              </p:cNvSpPr>
              <p:nvPr/>
            </p:nvSpPr>
            <p:spPr bwMode="auto">
              <a:xfrm>
                <a:off x="2143378" y="2416046"/>
                <a:ext cx="276530" cy="320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rIns="0">
                <a:spAutoFit/>
              </a:bodyPr>
              <a:lstStyle/>
              <a:p>
                <a:r>
                  <a:rPr lang="de-DE" b="1" dirty="0">
                    <a:solidFill>
                      <a:schemeClr val="tx1"/>
                    </a:solidFill>
                  </a:rPr>
                  <a:t>(b</a:t>
                </a:r>
                <a:r>
                  <a:rPr lang="de-DE" b="1" dirty="0" smtClean="0">
                    <a:solidFill>
                      <a:schemeClr val="tx1"/>
                    </a:solidFill>
                  </a:rPr>
                  <a:t>) 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297" name="Gerade Verbindung mit Pfeil 14"/>
              <p:cNvCxnSpPr>
                <a:cxnSpLocks noChangeShapeType="1"/>
                <a:stCxn id="12296" idx="3"/>
              </p:cNvCxnSpPr>
              <p:nvPr/>
            </p:nvCxnSpPr>
            <p:spPr bwMode="auto">
              <a:xfrm flipV="1">
                <a:off x="2419908" y="2357501"/>
                <a:ext cx="437579" cy="21873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12298" name="Gerade Verbindung mit Pfeil 16"/>
              <p:cNvCxnSpPr>
                <a:cxnSpLocks noChangeShapeType="1"/>
                <a:stCxn id="12296" idx="3"/>
              </p:cNvCxnSpPr>
              <p:nvPr/>
            </p:nvCxnSpPr>
            <p:spPr bwMode="auto">
              <a:xfrm flipV="1">
                <a:off x="2419908" y="2357501"/>
                <a:ext cx="866207" cy="21873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12299" name="Gerade Verbindung mit Pfeil 18"/>
              <p:cNvCxnSpPr>
                <a:cxnSpLocks noChangeShapeType="1"/>
                <a:stCxn id="12296" idx="3"/>
              </p:cNvCxnSpPr>
              <p:nvPr/>
            </p:nvCxnSpPr>
            <p:spPr bwMode="auto">
              <a:xfrm>
                <a:off x="2419908" y="2576233"/>
                <a:ext cx="437579" cy="78172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12300" name="Gerade Verbindung mit Pfeil 20"/>
              <p:cNvCxnSpPr>
                <a:cxnSpLocks noChangeShapeType="1"/>
                <a:stCxn id="12296" idx="3"/>
              </p:cNvCxnSpPr>
              <p:nvPr/>
            </p:nvCxnSpPr>
            <p:spPr bwMode="auto">
              <a:xfrm>
                <a:off x="2419908" y="2576233"/>
                <a:ext cx="651893" cy="638817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sp>
            <p:nvSpPr>
              <p:cNvPr id="12301" name="Textfeld 22"/>
              <p:cNvSpPr txBox="1">
                <a:spLocks noChangeArrowheads="1"/>
              </p:cNvSpPr>
              <p:nvPr/>
            </p:nvSpPr>
            <p:spPr bwMode="auto">
              <a:xfrm>
                <a:off x="1260094" y="3097260"/>
                <a:ext cx="242141" cy="320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de-DE" b="1" dirty="0">
                    <a:solidFill>
                      <a:schemeClr val="tx1"/>
                    </a:solidFill>
                  </a:rPr>
                  <a:t>(c</a:t>
                </a:r>
                <a:r>
                  <a:rPr lang="de-DE" b="1" dirty="0" smtClean="0">
                    <a:solidFill>
                      <a:schemeClr val="tx1"/>
                    </a:solidFill>
                  </a:rPr>
                  <a:t>) 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302" name="Gerade Verbindung mit Pfeil 23"/>
              <p:cNvCxnSpPr>
                <a:cxnSpLocks noChangeShapeType="1"/>
                <a:stCxn id="12301" idx="3"/>
              </p:cNvCxnSpPr>
              <p:nvPr/>
            </p:nvCxnSpPr>
            <p:spPr bwMode="auto">
              <a:xfrm flipV="1">
                <a:off x="1502235" y="3038060"/>
                <a:ext cx="598250" cy="219387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12303" name="Gerade Verbindung mit Pfeil 35"/>
              <p:cNvCxnSpPr>
                <a:cxnSpLocks noChangeShapeType="1"/>
                <a:stCxn id="12301" idx="3"/>
              </p:cNvCxnSpPr>
              <p:nvPr/>
            </p:nvCxnSpPr>
            <p:spPr bwMode="auto">
              <a:xfrm flipV="1">
                <a:off x="1502235" y="2663486"/>
                <a:ext cx="554666" cy="59396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sp>
            <p:nvSpPr>
              <p:cNvPr id="12304" name="Textfeld 40"/>
              <p:cNvSpPr txBox="1">
                <a:spLocks noChangeArrowheads="1"/>
              </p:cNvSpPr>
              <p:nvPr/>
            </p:nvSpPr>
            <p:spPr bwMode="auto">
              <a:xfrm>
                <a:off x="789409" y="3559392"/>
                <a:ext cx="231701" cy="320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36000">
                <a:spAutoFit/>
              </a:bodyPr>
              <a:lstStyle/>
              <a:p>
                <a:r>
                  <a:rPr lang="de-DE" b="1">
                    <a:solidFill>
                      <a:schemeClr val="tx1"/>
                    </a:solidFill>
                  </a:rPr>
                  <a:t>(d)</a:t>
                </a:r>
              </a:p>
            </p:txBody>
          </p:sp>
          <p:cxnSp>
            <p:nvCxnSpPr>
              <p:cNvPr id="12305" name="Gerade Verbindung mit Pfeil 41"/>
              <p:cNvCxnSpPr>
                <a:cxnSpLocks noChangeShapeType="1"/>
                <a:stCxn id="12304" idx="3"/>
              </p:cNvCxnSpPr>
              <p:nvPr/>
            </p:nvCxnSpPr>
            <p:spPr bwMode="auto">
              <a:xfrm flipV="1">
                <a:off x="1021110" y="3643826"/>
                <a:ext cx="1121999" cy="7621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01600">
                  <a:schemeClr val="accent3">
                    <a:alpha val="60000"/>
                  </a:schemeClr>
                </a:glow>
              </a:effectLst>
            </p:spPr>
          </p:cxnSp>
          <p:cxnSp>
            <p:nvCxnSpPr>
              <p:cNvPr id="12306" name="Gerade Verbindung mit Pfeil 44"/>
              <p:cNvCxnSpPr>
                <a:cxnSpLocks noChangeShapeType="1"/>
                <a:stCxn id="12304" idx="3"/>
              </p:cNvCxnSpPr>
              <p:nvPr/>
            </p:nvCxnSpPr>
            <p:spPr bwMode="auto">
              <a:xfrm flipH="1" flipV="1">
                <a:off x="928663" y="2428963"/>
                <a:ext cx="92447" cy="1291075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01600">
                  <a:schemeClr val="accent3">
                    <a:alpha val="60000"/>
                  </a:schemeClr>
                </a:glow>
              </a:effectLst>
            </p:spPr>
          </p:cxnSp>
          <p:cxnSp>
            <p:nvCxnSpPr>
              <p:cNvPr id="12307" name="Gerade Verbindung mit Pfeil 23"/>
              <p:cNvCxnSpPr>
                <a:cxnSpLocks noChangeShapeType="1"/>
                <a:stCxn id="12295" idx="1"/>
              </p:cNvCxnSpPr>
              <p:nvPr/>
            </p:nvCxnSpPr>
            <p:spPr bwMode="auto">
              <a:xfrm rot="10800000" flipV="1">
                <a:off x="3071972" y="2374741"/>
                <a:ext cx="499504" cy="411534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</p:grpSp>
      </p:grpSp>
      <p:sp>
        <p:nvSpPr>
          <p:cNvPr id="12292" name="Rectangle 2"/>
          <p:cNvSpPr>
            <a:spLocks noGrp="1" noChangeArrowheads="1"/>
          </p:cNvSpPr>
          <p:nvPr>
            <p:ph idx="1"/>
          </p:nvPr>
        </p:nvSpPr>
        <p:spPr>
          <a:xfrm>
            <a:off x="142875" y="1116013"/>
            <a:ext cx="8572530" cy="1303337"/>
          </a:xfrm>
        </p:spPr>
        <p:txBody>
          <a:bodyPr tIns="108000"/>
          <a:lstStyle/>
          <a:p>
            <a:pPr eaLnBrk="1" hangingPunct="1">
              <a:lnSpc>
                <a:spcPts val="23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Spatial distribution of MVD points / track</a:t>
            </a:r>
          </a:p>
          <a:p>
            <a:pPr lvl="1" eaLnBrk="1" hangingPunct="1">
              <a:lnSpc>
                <a:spcPts val="28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err="1" smtClean="0"/>
              <a:t>Inhomogeneities</a:t>
            </a:r>
            <a:r>
              <a:rPr lang="en-GB" sz="2400" dirty="0" smtClean="0"/>
              <a:t>: (a) Target pipe, (b) module positioning, (c) strip-sensor gap in barrel layers, (d) sensor overlap,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Track-point studies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142875" y="1116013"/>
            <a:ext cx="9001125" cy="1133475"/>
          </a:xfrm>
        </p:spPr>
        <p:txBody>
          <a:bodyPr tIns="108000"/>
          <a:lstStyle/>
          <a:p>
            <a:pPr eaLnBrk="1" hangingPunct="1">
              <a:lnSpc>
                <a:spcPts val="23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Detector optimisation: </a:t>
            </a:r>
          </a:p>
          <a:p>
            <a:pPr eaLnBrk="1" hangingPunct="1">
              <a:lnSpc>
                <a:spcPts val="2300"/>
              </a:lnSpc>
              <a:buFont typeface="Arial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				Comparison of different implementations</a:t>
            </a:r>
          </a:p>
        </p:txBody>
      </p:sp>
      <p:grpSp>
        <p:nvGrpSpPr>
          <p:cNvPr id="13316" name="Gruppieren 23"/>
          <p:cNvGrpSpPr>
            <a:grpSpLocks noChangeAspect="1"/>
          </p:cNvGrpSpPr>
          <p:nvPr/>
        </p:nvGrpSpPr>
        <p:grpSpPr bwMode="auto">
          <a:xfrm>
            <a:off x="285750" y="1928813"/>
            <a:ext cx="4259263" cy="3060700"/>
            <a:chOff x="0" y="2303478"/>
            <a:chExt cx="4549775" cy="3268662"/>
          </a:xfrm>
        </p:grpSpPr>
        <p:pic>
          <p:nvPicPr>
            <p:cNvPr id="13326" name="Grafik 9" descr="OldVersionP_1-0_vtx_ThetaPhi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303478"/>
              <a:ext cx="4549775" cy="326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Ellipse 10"/>
            <p:cNvSpPr>
              <a:spLocks noChangeArrowheads="1"/>
            </p:cNvSpPr>
            <p:nvPr/>
          </p:nvSpPr>
          <p:spPr bwMode="auto">
            <a:xfrm>
              <a:off x="1571625" y="4429140"/>
              <a:ext cx="857250" cy="642938"/>
            </a:xfrm>
            <a:prstGeom prst="ellipse">
              <a:avLst/>
            </a:prstGeom>
            <a:noFill/>
            <a:ln w="28575" algn="ctr">
              <a:solidFill>
                <a:srgbClr val="006600"/>
              </a:solidFill>
              <a:round/>
              <a:headEnd/>
              <a:tailEnd/>
            </a:ln>
            <a:effectLst>
              <a:glow rad="101600">
                <a:schemeClr val="accent1">
                  <a:lumMod val="60000"/>
                  <a:lumOff val="40000"/>
                  <a:alpha val="60000"/>
                </a:schemeClr>
              </a:glow>
            </a:effectLst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  <p:sp>
          <p:nvSpPr>
            <p:cNvPr id="13328" name="Ellipse 11"/>
            <p:cNvSpPr>
              <a:spLocks noChangeArrowheads="1"/>
            </p:cNvSpPr>
            <p:nvPr/>
          </p:nvSpPr>
          <p:spPr bwMode="auto">
            <a:xfrm>
              <a:off x="3571875" y="2946434"/>
              <a:ext cx="357188" cy="1643062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>
              <a:glow rad="101600">
                <a:srgbClr val="FFA7A7">
                  <a:alpha val="60000"/>
                </a:srgbClr>
              </a:glow>
            </a:effectLst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  <p:sp>
          <p:nvSpPr>
            <p:cNvPr id="13329" name="Ellipse 15"/>
            <p:cNvSpPr>
              <a:spLocks noChangeArrowheads="1"/>
            </p:cNvSpPr>
            <p:nvPr/>
          </p:nvSpPr>
          <p:spPr bwMode="auto">
            <a:xfrm>
              <a:off x="571500" y="2928953"/>
              <a:ext cx="2500313" cy="28575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>
              <a:glow rad="101600">
                <a:srgbClr val="FFA7A7">
                  <a:alpha val="60000"/>
                </a:srgbClr>
              </a:glow>
            </a:effectLst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</p:grpSp>
      <p:grpSp>
        <p:nvGrpSpPr>
          <p:cNvPr id="13317" name="Gruppieren 27"/>
          <p:cNvGrpSpPr>
            <a:grpSpLocks noChangeAspect="1"/>
          </p:cNvGrpSpPr>
          <p:nvPr/>
        </p:nvGrpSpPr>
        <p:grpSpPr bwMode="auto">
          <a:xfrm>
            <a:off x="4713288" y="1939925"/>
            <a:ext cx="4287837" cy="3060700"/>
            <a:chOff x="276207" y="3568826"/>
            <a:chExt cx="3581413" cy="2556000"/>
          </a:xfrm>
        </p:grpSpPr>
        <p:grpSp>
          <p:nvGrpSpPr>
            <p:cNvPr id="13320" name="Gruppieren 24"/>
            <p:cNvGrpSpPr>
              <a:grpSpLocks noChangeAspect="1"/>
            </p:cNvGrpSpPr>
            <p:nvPr/>
          </p:nvGrpSpPr>
          <p:grpSpPr bwMode="auto">
            <a:xfrm>
              <a:off x="276207" y="3568826"/>
              <a:ext cx="3581413" cy="2556000"/>
              <a:chOff x="4500563" y="2328991"/>
              <a:chExt cx="4549775" cy="3247103"/>
            </a:xfrm>
          </p:grpSpPr>
          <p:pic>
            <p:nvPicPr>
              <p:cNvPr id="13322" name="Grafik 8" descr="PiM_0-5_vtx_ThetaPhiAll.png"/>
              <p:cNvPicPr>
                <a:picLocks noChangeAspect="1"/>
              </p:cNvPicPr>
              <p:nvPr/>
            </p:nvPicPr>
            <p:blipFill>
              <a:blip r:embed="rId4"/>
              <a:srcRect b="661"/>
              <a:stretch>
                <a:fillRect/>
              </a:stretch>
            </p:blipFill>
            <p:spPr bwMode="auto">
              <a:xfrm>
                <a:off x="4500563" y="2328991"/>
                <a:ext cx="4549775" cy="3247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3" name="Ellipse 17"/>
              <p:cNvSpPr>
                <a:spLocks noChangeArrowheads="1"/>
              </p:cNvSpPr>
              <p:nvPr/>
            </p:nvSpPr>
            <p:spPr bwMode="auto">
              <a:xfrm>
                <a:off x="5072063" y="2874978"/>
                <a:ext cx="2500312" cy="28575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>
                <a:glow rad="101600">
                  <a:srgbClr val="FFA7A7">
                    <a:alpha val="60000"/>
                  </a:srgbClr>
                </a:glow>
              </a:effectLst>
            </p:spPr>
            <p:txBody>
              <a:bodyPr/>
              <a:lstStyle/>
              <a:p>
                <a:pPr>
                  <a:lnSpc>
                    <a:spcPct val="119000"/>
                  </a:lnSpc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de-DE"/>
              </a:p>
            </p:txBody>
          </p:sp>
          <p:sp>
            <p:nvSpPr>
              <p:cNvPr id="13324" name="Ellipse 18"/>
              <p:cNvSpPr>
                <a:spLocks noChangeArrowheads="1"/>
              </p:cNvSpPr>
              <p:nvPr/>
            </p:nvSpPr>
            <p:spPr bwMode="auto">
              <a:xfrm>
                <a:off x="8143875" y="2874978"/>
                <a:ext cx="357188" cy="1643062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>
                <a:glow rad="101600">
                  <a:srgbClr val="FFA7A7">
                    <a:alpha val="60000"/>
                  </a:srgbClr>
                </a:glow>
              </a:effectLst>
            </p:spPr>
            <p:txBody>
              <a:bodyPr/>
              <a:lstStyle/>
              <a:p>
                <a:pPr>
                  <a:lnSpc>
                    <a:spcPct val="119000"/>
                  </a:lnSpc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de-DE"/>
              </a:p>
            </p:txBody>
          </p:sp>
          <p:sp>
            <p:nvSpPr>
              <p:cNvPr id="13325" name="Ellipse 19"/>
              <p:cNvSpPr>
                <a:spLocks noChangeArrowheads="1"/>
              </p:cNvSpPr>
              <p:nvPr/>
            </p:nvSpPr>
            <p:spPr bwMode="auto">
              <a:xfrm>
                <a:off x="6070663" y="4402647"/>
                <a:ext cx="857250" cy="642937"/>
              </a:xfrm>
              <a:prstGeom prst="ellipse">
                <a:avLst/>
              </a:prstGeom>
              <a:noFill/>
              <a:ln w="28575" algn="ctr">
                <a:solidFill>
                  <a:srgbClr val="006600"/>
                </a:solidFill>
                <a:round/>
                <a:headEnd/>
                <a:tailEnd/>
              </a:ln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</p:spPr>
            <p:txBody>
              <a:bodyPr/>
              <a:lstStyle/>
              <a:p>
                <a:pPr>
                  <a:lnSpc>
                    <a:spcPct val="119000"/>
                  </a:lnSpc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de-DE"/>
              </a:p>
            </p:txBody>
          </p:sp>
        </p:grpSp>
        <p:sp>
          <p:nvSpPr>
            <p:cNvPr id="13321" name="Textfeld 22"/>
            <p:cNvSpPr txBox="1">
              <a:spLocks noChangeArrowheads="1"/>
            </p:cNvSpPr>
            <p:nvPr/>
          </p:nvSpPr>
          <p:spPr bwMode="auto">
            <a:xfrm>
              <a:off x="1985133" y="3611407"/>
              <a:ext cx="8723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/ M-10-1010</a:t>
              </a:r>
            </a:p>
          </p:txBody>
        </p:sp>
      </p:grpSp>
      <p:sp>
        <p:nvSpPr>
          <p:cNvPr id="13318" name="Textfeld 35"/>
          <p:cNvSpPr txBox="1">
            <a:spLocks noChangeArrowheads="1"/>
          </p:cNvSpPr>
          <p:nvPr/>
        </p:nvSpPr>
        <p:spPr bwMode="auto">
          <a:xfrm>
            <a:off x="1143000" y="4929188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65000"/>
              <a:buFont typeface="Wingdings" pitchFamily="2" charset="2"/>
              <a:buChar char="Ø"/>
            </a:pPr>
            <a:r>
              <a:rPr lang="en-GB" sz="2400" dirty="0">
                <a:solidFill>
                  <a:srgbClr val="000066"/>
                </a:solidFill>
              </a:rPr>
              <a:t>  </a:t>
            </a:r>
            <a:r>
              <a:rPr lang="en-GB" sz="2400" dirty="0">
                <a:solidFill>
                  <a:srgbClr val="FF0000"/>
                </a:solidFill>
              </a:rPr>
              <a:t>Visualisation and correction of gaps</a:t>
            </a:r>
          </a:p>
          <a:p>
            <a:pPr>
              <a:buSzPct val="65000"/>
              <a:buFont typeface="Wingdings" pitchFamily="2" charset="2"/>
              <a:buChar char="Ø"/>
            </a:pPr>
            <a:r>
              <a:rPr lang="en-GB" sz="2400" dirty="0">
                <a:solidFill>
                  <a:srgbClr val="000066"/>
                </a:solidFill>
              </a:rPr>
              <a:t>  </a:t>
            </a:r>
            <a:r>
              <a:rPr lang="en-GB" sz="2400" dirty="0">
                <a:solidFill>
                  <a:srgbClr val="006600"/>
                </a:solidFill>
              </a:rPr>
              <a:t>Reduction of material: Limitation of track points</a:t>
            </a:r>
          </a:p>
          <a:p>
            <a:pPr marL="0" lvl="1">
              <a:buSzPct val="65000"/>
              <a:buFont typeface="Wingdings" pitchFamily="2" charset="2"/>
              <a:buChar char="Ø"/>
            </a:pPr>
            <a:r>
              <a:rPr lang="en-GB" sz="2400" dirty="0">
                <a:solidFill>
                  <a:srgbClr val="000066"/>
                </a:solidFill>
              </a:rPr>
              <a:t> 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Homogenous distribution in the barrel part</a:t>
            </a:r>
          </a:p>
        </p:txBody>
      </p:sp>
      <p:sp>
        <p:nvSpPr>
          <p:cNvPr id="41" name="Ellipse 40"/>
          <p:cNvSpPr/>
          <p:nvPr/>
        </p:nvSpPr>
        <p:spPr bwMode="auto">
          <a:xfrm>
            <a:off x="6357938" y="2786063"/>
            <a:ext cx="928687" cy="1000125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  <p:txBody>
          <a:bodyPr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MVD layer: Point resolution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42875" y="1079500"/>
            <a:ext cx="8929688" cy="99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08000" rIns="0" bIns="0"/>
          <a:lstStyle/>
          <a:p>
            <a:pPr marL="357188" indent="-357188">
              <a:lnSpc>
                <a:spcPts val="27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80"/>
                </a:solidFill>
              </a:rPr>
              <a:t>Study of multiple scattering with particle propagator </a:t>
            </a:r>
            <a:endParaRPr lang="en-GB" sz="2800" b="1" dirty="0">
              <a:solidFill>
                <a:srgbClr val="000080"/>
              </a:solidFill>
            </a:endParaRPr>
          </a:p>
          <a:p>
            <a:pPr marL="681038" lvl="1" indent="-323850">
              <a:lnSpc>
                <a:spcPts val="2700"/>
              </a:lnSpc>
              <a:spcBef>
                <a:spcPts val="800"/>
              </a:spcBef>
              <a:buClr>
                <a:srgbClr val="000080"/>
              </a:buClr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i="1" dirty="0" err="1">
                <a:solidFill>
                  <a:srgbClr val="000080"/>
                </a:solidFill>
              </a:rPr>
              <a:t>Geane</a:t>
            </a:r>
            <a:r>
              <a:rPr lang="en-GB" sz="2400" dirty="0">
                <a:solidFill>
                  <a:srgbClr val="000080"/>
                </a:solidFill>
              </a:rPr>
              <a:t> (based on </a:t>
            </a:r>
            <a:r>
              <a:rPr lang="en-GB" sz="2400" i="1" dirty="0">
                <a:solidFill>
                  <a:srgbClr val="000080"/>
                </a:solidFill>
              </a:rPr>
              <a:t>Geant3</a:t>
            </a:r>
            <a:r>
              <a:rPr lang="en-GB" sz="2400" dirty="0">
                <a:solidFill>
                  <a:srgbClr val="000080"/>
                </a:solidFill>
              </a:rPr>
              <a:t>) </a:t>
            </a: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5214950"/>
            <a:ext cx="185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feld 8"/>
          <p:cNvSpPr txBox="1">
            <a:spLocks noChangeArrowheads="1"/>
          </p:cNvSpPr>
          <p:nvPr/>
        </p:nvSpPr>
        <p:spPr bwMode="auto">
          <a:xfrm>
            <a:off x="428625" y="2447924"/>
            <a:ext cx="2786063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65000"/>
              <a:buFont typeface="Wingdings" pitchFamily="2" charset="2"/>
              <a:buChar char="Ø"/>
            </a:pPr>
            <a:r>
              <a:rPr lang="en-GB" sz="2200" dirty="0">
                <a:solidFill>
                  <a:srgbClr val="000066"/>
                </a:solidFill>
              </a:rPr>
              <a:t>  </a:t>
            </a:r>
            <a:r>
              <a:rPr lang="en-GB" sz="2400" dirty="0">
                <a:solidFill>
                  <a:srgbClr val="000066"/>
                </a:solidFill>
              </a:rPr>
              <a:t>Example: </a:t>
            </a:r>
          </a:p>
          <a:p>
            <a:pPr>
              <a:buSzPct val="65000"/>
            </a:pPr>
            <a:r>
              <a:rPr lang="en-GB" sz="2200" dirty="0">
                <a:solidFill>
                  <a:srgbClr val="000066"/>
                </a:solidFill>
                <a:sym typeface="Symbol" pitchFamily="18" charset="2"/>
              </a:rPr>
              <a:t>	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</a:t>
            </a:r>
            <a:r>
              <a:rPr lang="en-GB" sz="2400" baseline="30000" dirty="0">
                <a:solidFill>
                  <a:srgbClr val="000066"/>
                </a:solidFill>
                <a:sym typeface="Symbol" pitchFamily="18" charset="2"/>
              </a:rPr>
              <a:t>+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, 0.5 </a:t>
            </a:r>
            <a:r>
              <a:rPr lang="en-GB" sz="2400" dirty="0" err="1">
                <a:solidFill>
                  <a:srgbClr val="000066"/>
                </a:solidFill>
                <a:sym typeface="Symbol" pitchFamily="18" charset="2"/>
              </a:rPr>
              <a:t>GeV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 / c</a:t>
            </a:r>
            <a:endParaRPr lang="en-GB" sz="2400" baseline="30000" dirty="0">
              <a:solidFill>
                <a:schemeClr val="tx1"/>
              </a:solidFill>
            </a:endParaRPr>
          </a:p>
          <a:p>
            <a:pPr>
              <a:buSzPct val="65000"/>
            </a:pPr>
            <a:r>
              <a:rPr lang="en-GB" sz="2400" dirty="0">
                <a:solidFill>
                  <a:srgbClr val="000066"/>
                </a:solidFill>
              </a:rPr>
              <a:t>	</a:t>
            </a: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 </a:t>
            </a:r>
            <a:r>
              <a:rPr lang="en-GB" sz="2400" dirty="0">
                <a:solidFill>
                  <a:srgbClr val="000066"/>
                </a:solidFill>
              </a:rPr>
              <a:t>Barrel layer</a:t>
            </a:r>
          </a:p>
          <a:p>
            <a:pPr marL="0" lvl="1">
              <a:buSzPct val="65000"/>
            </a:pPr>
            <a:endParaRPr lang="en-GB" sz="2200" dirty="0">
              <a:solidFill>
                <a:srgbClr val="000066"/>
              </a:solidFill>
            </a:endParaRPr>
          </a:p>
          <a:p>
            <a:pPr marL="0" lvl="1">
              <a:buSzPct val="65000"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  Plotting 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the </a:t>
            </a: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  </a:t>
            </a:r>
          </a:p>
          <a:p>
            <a:pPr marL="0" lvl="1">
              <a:buSzPct val="65000"/>
            </a:pP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   deviation 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due </a:t>
            </a:r>
            <a:endParaRPr lang="en-GB" sz="2400" dirty="0" smtClean="0">
              <a:solidFill>
                <a:srgbClr val="000066"/>
              </a:solidFill>
              <a:sym typeface="Symbol" pitchFamily="18" charset="2"/>
            </a:endParaRPr>
          </a:p>
          <a:p>
            <a:pPr marL="0" lvl="1" algn="just">
              <a:buSzPct val="65000"/>
            </a:pP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    to 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scattering (</a:t>
            </a:r>
            <a:r>
              <a:rPr lang="en-GB" sz="2200" dirty="0">
                <a:solidFill>
                  <a:srgbClr val="000066"/>
                </a:solidFill>
                <a:sym typeface="Symbol" pitchFamily="18" charset="2"/>
              </a:rPr>
              <a:t>)</a:t>
            </a:r>
            <a:endParaRPr lang="en-GB" sz="2200" dirty="0">
              <a:solidFill>
                <a:srgbClr val="000066"/>
              </a:solidFill>
            </a:endParaRPr>
          </a:p>
        </p:txBody>
      </p:sp>
      <p:pic>
        <p:nvPicPr>
          <p:cNvPr id="14342" name="Grafik 12" descr="SimTobias_Bl_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916113"/>
            <a:ext cx="57912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81" y="1928802"/>
            <a:ext cx="4714875" cy="38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Vertex resolution studies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42875" y="1143000"/>
            <a:ext cx="8929688" cy="507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80"/>
                </a:solidFill>
              </a:rPr>
              <a:t>Single track vertex resolution for different readout structures</a:t>
            </a:r>
            <a:r>
              <a:rPr lang="en-GB" sz="2200">
                <a:solidFill>
                  <a:srgbClr val="000080"/>
                </a:solidFill>
              </a:rPr>
              <a:t> </a:t>
            </a:r>
            <a:r>
              <a:rPr lang="en-GB" sz="2800">
                <a:solidFill>
                  <a:srgbClr val="000080"/>
                </a:solidFill>
              </a:rPr>
              <a:t>(pixel cell size/ strip pitch)</a:t>
            </a:r>
          </a:p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>
              <a:solidFill>
                <a:srgbClr val="000080"/>
              </a:solidFill>
            </a:endParaRPr>
          </a:p>
        </p:txBody>
      </p:sp>
      <p:sp>
        <p:nvSpPr>
          <p:cNvPr id="15365" name="Textfeld 8"/>
          <p:cNvSpPr txBox="1">
            <a:spLocks noChangeArrowheads="1"/>
          </p:cNvSpPr>
          <p:nvPr/>
        </p:nvSpPr>
        <p:spPr bwMode="auto">
          <a:xfrm>
            <a:off x="285720" y="2026216"/>
            <a:ext cx="414340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65000"/>
              <a:buFont typeface="Wingdings" pitchFamily="2" charset="2"/>
              <a:buChar char="Ø"/>
            </a:pPr>
            <a:r>
              <a:rPr lang="en-GB" sz="2200" dirty="0">
                <a:solidFill>
                  <a:srgbClr val="000066"/>
                </a:solidFill>
              </a:rPr>
              <a:t>  </a:t>
            </a:r>
            <a:r>
              <a:rPr lang="en-GB" sz="2400" dirty="0">
                <a:solidFill>
                  <a:srgbClr val="000066"/>
                </a:solidFill>
              </a:rPr>
              <a:t>Example: </a:t>
            </a:r>
          </a:p>
          <a:p>
            <a:pPr>
              <a:buSzPct val="65000"/>
            </a:pP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	</a:t>
            </a:r>
            <a:r>
              <a:rPr lang="en-GB" sz="2400" baseline="30000" dirty="0">
                <a:solidFill>
                  <a:srgbClr val="000066"/>
                </a:solidFill>
                <a:sym typeface="Symbol" pitchFamily="18" charset="2"/>
              </a:rPr>
              <a:t>-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, (0.2 … 3) </a:t>
            </a:r>
            <a:r>
              <a:rPr lang="en-GB" sz="2400" dirty="0" err="1">
                <a:solidFill>
                  <a:srgbClr val="000066"/>
                </a:solidFill>
                <a:sym typeface="Symbol" pitchFamily="18" charset="2"/>
              </a:rPr>
              <a:t>GeV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 / c</a:t>
            </a:r>
            <a:endParaRPr lang="en-GB" sz="2400" baseline="30000" dirty="0">
              <a:solidFill>
                <a:schemeClr val="tx1"/>
              </a:solidFill>
            </a:endParaRPr>
          </a:p>
          <a:p>
            <a:pPr>
              <a:buSzPct val="65000"/>
            </a:pPr>
            <a:r>
              <a:rPr lang="en-GB" sz="2400" dirty="0">
                <a:solidFill>
                  <a:srgbClr val="000066"/>
                </a:solidFill>
              </a:rPr>
              <a:t>	</a:t>
            </a: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 </a:t>
            </a:r>
            <a:r>
              <a:rPr lang="en-GB" sz="2400" dirty="0">
                <a:solidFill>
                  <a:srgbClr val="000066"/>
                </a:solidFill>
              </a:rPr>
              <a:t>Fixed pixel cell size</a:t>
            </a:r>
          </a:p>
          <a:p>
            <a:pPr>
              <a:buSzPct val="65000"/>
            </a:pPr>
            <a:r>
              <a:rPr lang="en-GB" sz="2400" dirty="0">
                <a:solidFill>
                  <a:srgbClr val="000066"/>
                </a:solidFill>
              </a:rPr>
              <a:t>	</a:t>
            </a: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 Variation of strip pitch</a:t>
            </a:r>
            <a:endParaRPr lang="en-GB" sz="2400" dirty="0">
              <a:solidFill>
                <a:srgbClr val="000066"/>
              </a:solidFill>
            </a:endParaRPr>
          </a:p>
          <a:p>
            <a:pPr marL="0" lvl="1">
              <a:buSzPct val="65000"/>
            </a:pPr>
            <a:endParaRPr lang="en-GB" sz="1000" dirty="0">
              <a:solidFill>
                <a:srgbClr val="000066"/>
              </a:solidFill>
            </a:endParaRPr>
          </a:p>
          <a:p>
            <a:pPr marL="0" lvl="1">
              <a:buSzPct val="65000"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  Analysis: </a:t>
            </a:r>
            <a:endParaRPr lang="en-GB" sz="2400" dirty="0">
              <a:solidFill>
                <a:srgbClr val="000066"/>
              </a:solidFill>
              <a:sym typeface="Symbol" pitchFamily="18" charset="2"/>
            </a:endParaRPr>
          </a:p>
          <a:p>
            <a:pPr marL="0" lvl="1">
              <a:buSzPct val="65000"/>
            </a:pP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	</a:t>
            </a:r>
            <a:r>
              <a:rPr lang="en-GB" sz="2400" dirty="0" smtClean="0">
                <a:solidFill>
                  <a:srgbClr val="000066"/>
                </a:solidFill>
                <a:sym typeface="Wingdings" pitchFamily="2" charset="2"/>
              </a:rPr>
              <a:t> V</a:t>
            </a: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ertex resolution   </a:t>
            </a:r>
          </a:p>
          <a:p>
            <a:pPr marL="0" lvl="1">
              <a:buSzPct val="65000"/>
            </a:pP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GB" sz="2400" dirty="0" smtClean="0">
                <a:solidFill>
                  <a:srgbClr val="000066"/>
                </a:solidFill>
                <a:sym typeface="Symbol" pitchFamily="18" charset="2"/>
              </a:rPr>
              <a:t>         parameters 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(d</a:t>
            </a:r>
            <a:r>
              <a:rPr lang="en-GB" sz="2400" baseline="-25000" dirty="0">
                <a:solidFill>
                  <a:srgbClr val="000066"/>
                </a:solidFill>
                <a:sym typeface="Symbol" pitchFamily="18" charset="2"/>
              </a:rPr>
              <a:t>0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, z</a:t>
            </a:r>
            <a:r>
              <a:rPr lang="en-GB" sz="2400" baseline="-25000" dirty="0">
                <a:solidFill>
                  <a:srgbClr val="000066"/>
                </a:solidFill>
                <a:sym typeface="Symbol" pitchFamily="18" charset="2"/>
              </a:rPr>
              <a:t>0</a:t>
            </a:r>
            <a:r>
              <a:rPr lang="en-GB" sz="2400" dirty="0">
                <a:solidFill>
                  <a:srgbClr val="000066"/>
                </a:solidFill>
                <a:sym typeface="Symbol" pitchFamily="18" charset="2"/>
              </a:rPr>
              <a:t>)</a:t>
            </a:r>
            <a:endParaRPr lang="en-GB" sz="2400" dirty="0">
              <a:solidFill>
                <a:srgbClr val="000066"/>
              </a:solidFill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00034" y="4871877"/>
            <a:ext cx="4535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No significant </a:t>
            </a:r>
            <a:r>
              <a:rPr lang="en-GB" sz="2400" dirty="0" smtClean="0">
                <a:solidFill>
                  <a:srgbClr val="FF0000"/>
                </a:solidFill>
              </a:rPr>
              <a:t>improvement below 250 </a:t>
            </a:r>
            <a:r>
              <a:rPr lang="en-GB" sz="2400" dirty="0">
                <a:solidFill>
                  <a:srgbClr val="FF0000"/>
                </a:solidFill>
                <a:sym typeface="Symbol" pitchFamily="18" charset="2"/>
              </a:rPr>
              <a:t>m strip pitch due </a:t>
            </a:r>
            <a:endParaRPr lang="en-GB" sz="2400" dirty="0" smtClean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GB" sz="24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GB" sz="2400" dirty="0">
                <a:solidFill>
                  <a:srgbClr val="FF0000"/>
                </a:solidFill>
                <a:sym typeface="Symbol" pitchFamily="18" charset="2"/>
              </a:rPr>
              <a:t>scattering in precedent layers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Impact on MVD strip part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39750" y="1143000"/>
            <a:ext cx="8496300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7188" indent="-357188">
              <a:lnSpc>
                <a:spcPts val="28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80"/>
                </a:solidFill>
              </a:rPr>
              <a:t>Validation of sensor size and readout pitch</a:t>
            </a:r>
          </a:p>
          <a:p>
            <a:pPr marL="742950" lvl="1" indent="-285750">
              <a:lnSpc>
                <a:spcPts val="2400"/>
              </a:lnSpc>
              <a:spcBef>
                <a:spcPts val="800"/>
              </a:spcBef>
              <a:buClr>
                <a:srgbClr val="000080"/>
              </a:buClr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Barrel part: </a:t>
            </a:r>
          </a:p>
          <a:p>
            <a:pPr marL="1143000" lvl="2" indent="-228600">
              <a:lnSpc>
                <a:spcPts val="2400"/>
              </a:lnSpc>
              <a:spcBef>
                <a:spcPts val="800"/>
              </a:spcBef>
              <a:buClr>
                <a:srgbClr val="000080"/>
              </a:buClr>
              <a:buSzPct val="65000"/>
              <a:buFont typeface="Wingdings" pitchFamily="2" charset="2"/>
              <a:buChar char="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Rectangular shape, stereo angle 90°, </a:t>
            </a:r>
            <a:r>
              <a:rPr lang="en-GB" sz="2400" dirty="0" smtClean="0">
                <a:solidFill>
                  <a:srgbClr val="000080"/>
                </a:solidFill>
              </a:rPr>
              <a:t>pitch</a:t>
            </a:r>
            <a:r>
              <a:rPr lang="en-GB" sz="2400" dirty="0">
                <a:solidFill>
                  <a:srgbClr val="000080"/>
                </a:solidFill>
              </a:rPr>
              <a:t>: 130 </a:t>
            </a:r>
            <a:r>
              <a:rPr lang="en-GB" sz="2400" dirty="0">
                <a:solidFill>
                  <a:srgbClr val="000080"/>
                </a:solidFill>
                <a:sym typeface="Symbol" pitchFamily="18" charset="2"/>
              </a:rPr>
              <a:t>m</a:t>
            </a:r>
            <a:endParaRPr lang="en-GB" sz="2400" dirty="0">
              <a:solidFill>
                <a:srgbClr val="000080"/>
              </a:solidFill>
            </a:endParaRPr>
          </a:p>
          <a:p>
            <a:pPr marL="742950" lvl="1" indent="-285750">
              <a:lnSpc>
                <a:spcPts val="2400"/>
              </a:lnSpc>
              <a:spcBef>
                <a:spcPts val="800"/>
              </a:spcBef>
              <a:buClr>
                <a:srgbClr val="000080"/>
              </a:buClr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Forward part:</a:t>
            </a:r>
          </a:p>
          <a:p>
            <a:pPr marL="1143000" lvl="2" indent="-228600">
              <a:lnSpc>
                <a:spcPts val="2400"/>
              </a:lnSpc>
              <a:spcBef>
                <a:spcPts val="800"/>
              </a:spcBef>
              <a:buClr>
                <a:srgbClr val="000080"/>
              </a:buClr>
              <a:buSzPct val="65000"/>
              <a:buFont typeface="Wingdings" pitchFamily="2" charset="2"/>
              <a:buChar char="ü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Trapezoidal shape, stereo angle 15°, </a:t>
            </a:r>
            <a:r>
              <a:rPr lang="en-GB" sz="2400" dirty="0" smtClean="0">
                <a:solidFill>
                  <a:srgbClr val="000080"/>
                </a:solidFill>
              </a:rPr>
              <a:t>pitch</a:t>
            </a:r>
            <a:r>
              <a:rPr lang="en-GB" sz="2400" dirty="0">
                <a:solidFill>
                  <a:srgbClr val="000080"/>
                </a:solidFill>
              </a:rPr>
              <a:t>: 70 </a:t>
            </a:r>
            <a:r>
              <a:rPr lang="en-GB" sz="2400" dirty="0">
                <a:solidFill>
                  <a:srgbClr val="000080"/>
                </a:solidFill>
                <a:sym typeface="Symbol" pitchFamily="18" charset="2"/>
              </a:rPr>
              <a:t>m</a:t>
            </a:r>
          </a:p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80"/>
                </a:solidFill>
              </a:rPr>
              <a:t>Disk concept</a:t>
            </a:r>
          </a:p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>
              <a:solidFill>
                <a:srgbClr val="000080"/>
              </a:solidFill>
            </a:endParaRPr>
          </a:p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80"/>
                </a:solidFill>
              </a:rPr>
              <a:t>Barrel support</a:t>
            </a:r>
          </a:p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>
              <a:solidFill>
                <a:srgbClr val="000080"/>
              </a:solidFill>
            </a:endParaRPr>
          </a:p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baseline="30000" dirty="0">
              <a:solidFill>
                <a:srgbClr val="000080"/>
              </a:solidFill>
              <a:sym typeface="Symbol" pitchFamily="18" charset="2"/>
            </a:endParaRPr>
          </a:p>
        </p:txBody>
      </p:sp>
      <p:pic>
        <p:nvPicPr>
          <p:cNvPr id="16388" name="Grafik 6" descr="Dk_concept-GeneralLayerB.png"/>
          <p:cNvPicPr>
            <a:picLocks noChangeAspect="1"/>
          </p:cNvPicPr>
          <p:nvPr/>
        </p:nvPicPr>
        <p:blipFill>
          <a:blip r:embed="rId3"/>
          <a:srcRect l="13281" t="3876" r="16772" b="16560"/>
          <a:stretch>
            <a:fillRect/>
          </a:stretch>
        </p:blipFill>
        <p:spPr bwMode="auto">
          <a:xfrm>
            <a:off x="6175375" y="3214688"/>
            <a:ext cx="27892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afik 27" descr="Dk_concept-FWD3.png"/>
          <p:cNvPicPr>
            <a:picLocks noChangeAspect="1"/>
          </p:cNvPicPr>
          <p:nvPr/>
        </p:nvPicPr>
        <p:blipFill>
          <a:blip r:embed="rId4"/>
          <a:srcRect l="2063" t="30475" r="2063" b="48648"/>
          <a:stretch>
            <a:fillRect/>
          </a:stretch>
        </p:blipFill>
        <p:spPr bwMode="auto">
          <a:xfrm>
            <a:off x="4140200" y="3213100"/>
            <a:ext cx="34829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Grafik 13" descr="FwdStripDk1.png"/>
          <p:cNvPicPr>
            <a:picLocks noChangeAspect="1"/>
          </p:cNvPicPr>
          <p:nvPr/>
        </p:nvPicPr>
        <p:blipFill>
          <a:blip r:embed="rId5"/>
          <a:srcRect l="53795" t="14932" b="18666"/>
          <a:stretch>
            <a:fillRect/>
          </a:stretch>
        </p:blipFill>
        <p:spPr bwMode="auto">
          <a:xfrm>
            <a:off x="3276600" y="3213100"/>
            <a:ext cx="10223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Sv-3"/>
          <p:cNvPicPr>
            <a:picLocks noChangeAspect="1" noChangeArrowheads="1"/>
          </p:cNvPicPr>
          <p:nvPr/>
        </p:nvPicPr>
        <p:blipFill>
          <a:blip r:embed="rId6"/>
          <a:srcRect l="13985" r="10255"/>
          <a:stretch>
            <a:fillRect/>
          </a:stretch>
        </p:blipFill>
        <p:spPr bwMode="auto">
          <a:xfrm>
            <a:off x="900113" y="4797425"/>
            <a:ext cx="12763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Grafik 21" descr="DSC_0060a.jpg"/>
          <p:cNvPicPr>
            <a:picLocks noChangeAspect="1"/>
          </p:cNvPicPr>
          <p:nvPr/>
        </p:nvPicPr>
        <p:blipFill>
          <a:blip r:embed="rId7"/>
          <a:srcRect l="9560" t="9624" r="5736" b="16040"/>
          <a:stretch>
            <a:fillRect/>
          </a:stretch>
        </p:blipFill>
        <p:spPr bwMode="auto">
          <a:xfrm>
            <a:off x="3924300" y="4797425"/>
            <a:ext cx="21351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DSC_002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4941888"/>
            <a:ext cx="15843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Summary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429405" y="1268413"/>
            <a:ext cx="8285191" cy="337503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99"/>
                </a:solidFill>
              </a:rPr>
              <a:t>Overall MVD layout fixed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99"/>
                </a:solidFill>
              </a:rPr>
              <a:t>Work on detailed implementation started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99"/>
                </a:solidFill>
              </a:rPr>
              <a:t>Design parameters to verify physics performance of detector </a:t>
            </a:r>
            <a:r>
              <a:rPr lang="en-GB" sz="2800" dirty="0" smtClean="0">
                <a:solidFill>
                  <a:srgbClr val="000099"/>
                </a:solidFill>
                <a:sym typeface="Wingdings" pitchFamily="2" charset="2"/>
              </a:rPr>
              <a:t> Detector optimisation</a:t>
            </a:r>
            <a:endParaRPr lang="en-GB" sz="28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Tools for studies and analysis available		</a:t>
            </a:r>
            <a:r>
              <a:rPr lang="en-GB" sz="2800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GB" sz="2800" dirty="0" smtClean="0">
                <a:solidFill>
                  <a:srgbClr val="FF0000"/>
                </a:solidFill>
              </a:rPr>
              <a:t>Physics and engineering simulations)</a:t>
            </a:r>
          </a:p>
          <a:p>
            <a:pPr marL="742950" lvl="1" indent="-285750" eaLnBrk="1" hangingPunct="1">
              <a:lnSpc>
                <a:spcPts val="3000"/>
              </a:lnSpc>
              <a:buFont typeface="Symbol" pitchFamily="18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FF0000"/>
                </a:solidFill>
                <a:sym typeface="Wingdings" pitchFamily="2" charset="2"/>
              </a:rPr>
              <a:t> Set of input parameters must be chosen carefully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89694" y="4791092"/>
            <a:ext cx="8964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 sz="2800" b="1" dirty="0">
                <a:solidFill>
                  <a:srgbClr val="FF0000"/>
                </a:solidFill>
              </a:rPr>
              <a:t>Physics guidance of engineering implementation</a:t>
            </a:r>
          </a:p>
          <a:p>
            <a:pPr algn="ctr" defTabSz="914400"/>
            <a:r>
              <a:rPr lang="en-GB" sz="2800" b="1" dirty="0" smtClean="0">
                <a:solidFill>
                  <a:srgbClr val="FF0000"/>
                </a:solidFill>
              </a:rPr>
              <a:t>ensure </a:t>
            </a:r>
            <a:r>
              <a:rPr lang="en-GB" sz="2800" b="1" dirty="0">
                <a:solidFill>
                  <a:srgbClr val="FF0000"/>
                </a:solidFill>
              </a:rPr>
              <a:t>an optimised detector development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MVD layer: Point resolution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80975" y="1052513"/>
            <a:ext cx="25193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80"/>
                </a:solidFill>
              </a:rPr>
              <a:t>Barrel layer</a:t>
            </a:r>
          </a:p>
        </p:txBody>
      </p:sp>
      <p:pic>
        <p:nvPicPr>
          <p:cNvPr id="18436" name="Picture 2" descr="G:\MS_Barrel_2D.png"/>
          <p:cNvPicPr>
            <a:picLocks noChangeAspect="1" noChangeArrowheads="1"/>
          </p:cNvPicPr>
          <p:nvPr/>
        </p:nvPicPr>
        <p:blipFill>
          <a:blip r:embed="rId3"/>
          <a:srcRect b="6567"/>
          <a:stretch>
            <a:fillRect/>
          </a:stretch>
        </p:blipFill>
        <p:spPr bwMode="auto">
          <a:xfrm>
            <a:off x="1908175" y="1600200"/>
            <a:ext cx="6881813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feld 4"/>
          <p:cNvSpPr txBox="1">
            <a:spLocks noChangeArrowheads="1"/>
          </p:cNvSpPr>
          <p:nvPr/>
        </p:nvSpPr>
        <p:spPr bwMode="auto">
          <a:xfrm>
            <a:off x="3051175" y="36385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cos theta</a:t>
            </a:r>
          </a:p>
        </p:txBody>
      </p:sp>
      <p:sp>
        <p:nvSpPr>
          <p:cNvPr id="18438" name="Textfeld 5"/>
          <p:cNvSpPr txBox="1">
            <a:spLocks noChangeArrowheads="1"/>
          </p:cNvSpPr>
          <p:nvPr/>
        </p:nvSpPr>
        <p:spPr bwMode="auto">
          <a:xfrm>
            <a:off x="6669088" y="36385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cos theta</a:t>
            </a:r>
          </a:p>
        </p:txBody>
      </p:sp>
      <p:sp>
        <p:nvSpPr>
          <p:cNvPr id="18439" name="Textfeld 6"/>
          <p:cNvSpPr txBox="1">
            <a:spLocks noChangeArrowheads="1"/>
          </p:cNvSpPr>
          <p:nvPr/>
        </p:nvSpPr>
        <p:spPr bwMode="auto">
          <a:xfrm rot="-5400000">
            <a:off x="1847057" y="2437606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phi</a:t>
            </a:r>
          </a:p>
        </p:txBody>
      </p:sp>
      <p:sp>
        <p:nvSpPr>
          <p:cNvPr id="18440" name="Textfeld 7"/>
          <p:cNvSpPr txBox="1">
            <a:spLocks noChangeArrowheads="1"/>
          </p:cNvSpPr>
          <p:nvPr/>
        </p:nvSpPr>
        <p:spPr bwMode="auto">
          <a:xfrm rot="-5400000">
            <a:off x="1847057" y="4798218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phi</a:t>
            </a:r>
          </a:p>
        </p:txBody>
      </p:sp>
      <p:sp>
        <p:nvSpPr>
          <p:cNvPr id="18441" name="Textfeld 8"/>
          <p:cNvSpPr txBox="1">
            <a:spLocks noChangeArrowheads="1"/>
          </p:cNvSpPr>
          <p:nvPr/>
        </p:nvSpPr>
        <p:spPr bwMode="auto">
          <a:xfrm rot="-5400000">
            <a:off x="5328444" y="2436019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phi</a:t>
            </a:r>
          </a:p>
        </p:txBody>
      </p:sp>
      <p:sp>
        <p:nvSpPr>
          <p:cNvPr id="18442" name="Textfeld 9"/>
          <p:cNvSpPr txBox="1">
            <a:spLocks noChangeArrowheads="1"/>
          </p:cNvSpPr>
          <p:nvPr/>
        </p:nvSpPr>
        <p:spPr bwMode="auto">
          <a:xfrm rot="-5400000">
            <a:off x="5276057" y="4796631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phi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1979613" y="1522413"/>
            <a:ext cx="955675" cy="30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pPr algn="ctr" defTabSz="914400"/>
            <a:r>
              <a:rPr lang="en-GB">
                <a:solidFill>
                  <a:schemeClr val="tx1"/>
                </a:solidFill>
              </a:rPr>
              <a:t>Layer 1</a:t>
            </a:r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5437188" y="1522413"/>
            <a:ext cx="955675" cy="30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Layer 2</a:t>
            </a:r>
          </a:p>
        </p:txBody>
      </p:sp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1960563" y="3914775"/>
            <a:ext cx="955675" cy="306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Layer 3</a:t>
            </a:r>
          </a:p>
        </p:txBody>
      </p:sp>
      <p:sp>
        <p:nvSpPr>
          <p:cNvPr id="18446" name="Text Box 18"/>
          <p:cNvSpPr txBox="1">
            <a:spLocks noChangeArrowheads="1"/>
          </p:cNvSpPr>
          <p:nvPr/>
        </p:nvSpPr>
        <p:spPr bwMode="auto">
          <a:xfrm>
            <a:off x="5437188" y="3914775"/>
            <a:ext cx="955675" cy="306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Layer 4</a:t>
            </a:r>
          </a:p>
        </p:txBody>
      </p:sp>
      <p:sp>
        <p:nvSpPr>
          <p:cNvPr id="18447" name="Rectangle 19"/>
          <p:cNvSpPr>
            <a:spLocks noChangeArrowheads="1"/>
          </p:cNvSpPr>
          <p:nvPr/>
        </p:nvSpPr>
        <p:spPr bwMode="auto">
          <a:xfrm>
            <a:off x="4932363" y="1571625"/>
            <a:ext cx="360362" cy="207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de-DE">
                <a:solidFill>
                  <a:schemeClr val="tx1"/>
                </a:solidFill>
              </a:rPr>
              <a:t>0.2</a:t>
            </a:r>
          </a:p>
          <a:p>
            <a:pPr algn="ctr" defTabSz="914400"/>
            <a:endParaRPr lang="de-DE">
              <a:solidFill>
                <a:schemeClr val="tx1"/>
              </a:solidFill>
            </a:endParaRPr>
          </a:p>
          <a:p>
            <a:pPr algn="ctr" defTabSz="914400"/>
            <a:endParaRPr lang="de-DE">
              <a:solidFill>
                <a:schemeClr val="tx1"/>
              </a:solidFill>
            </a:endParaRPr>
          </a:p>
          <a:p>
            <a:pPr algn="ctr" defTabSz="914400"/>
            <a:r>
              <a:rPr lang="de-DE">
                <a:solidFill>
                  <a:schemeClr val="tx1"/>
                </a:solidFill>
              </a:rPr>
              <a:t>0.1</a:t>
            </a:r>
          </a:p>
          <a:p>
            <a:pPr algn="ctr" defTabSz="914400"/>
            <a:endParaRPr lang="de-DE">
              <a:solidFill>
                <a:schemeClr val="tx1"/>
              </a:solidFill>
            </a:endParaRPr>
          </a:p>
          <a:p>
            <a:pPr algn="ctr" defTabSz="914400"/>
            <a:endParaRPr lang="de-DE">
              <a:solidFill>
                <a:schemeClr val="tx1"/>
              </a:solidFill>
            </a:endParaRPr>
          </a:p>
          <a:p>
            <a:pPr algn="ctr" defTabSz="914400"/>
            <a:r>
              <a:rPr lang="de-DE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48" name="Rectangle 22"/>
          <p:cNvSpPr>
            <a:spLocks noChangeArrowheads="1"/>
          </p:cNvSpPr>
          <p:nvPr/>
        </p:nvSpPr>
        <p:spPr bwMode="auto">
          <a:xfrm>
            <a:off x="8388350" y="1484313"/>
            <a:ext cx="360363" cy="2232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70000"/>
              </a:lnSpc>
            </a:pPr>
            <a:r>
              <a:rPr lang="de-DE">
                <a:solidFill>
                  <a:schemeClr val="tx1"/>
                </a:solidFill>
              </a:rPr>
              <a:t>0.4</a:t>
            </a:r>
          </a:p>
          <a:p>
            <a:pPr algn="ctr">
              <a:lnSpc>
                <a:spcPct val="170000"/>
              </a:lnSpc>
            </a:pPr>
            <a:r>
              <a:rPr lang="de-DE">
                <a:solidFill>
                  <a:schemeClr val="tx1"/>
                </a:solidFill>
              </a:rPr>
              <a:t>0.3</a:t>
            </a:r>
          </a:p>
          <a:p>
            <a:pPr algn="ctr">
              <a:lnSpc>
                <a:spcPct val="170000"/>
              </a:lnSpc>
            </a:pPr>
            <a:r>
              <a:rPr lang="de-DE">
                <a:solidFill>
                  <a:schemeClr val="tx1"/>
                </a:solidFill>
              </a:rPr>
              <a:t>0.2</a:t>
            </a:r>
          </a:p>
          <a:p>
            <a:pPr algn="ctr">
              <a:lnSpc>
                <a:spcPct val="170000"/>
              </a:lnSpc>
            </a:pPr>
            <a:r>
              <a:rPr lang="de-DE">
                <a:solidFill>
                  <a:schemeClr val="tx1"/>
                </a:solidFill>
              </a:rPr>
              <a:t>0.1</a:t>
            </a:r>
          </a:p>
          <a:p>
            <a:pPr algn="ctr">
              <a:lnSpc>
                <a:spcPct val="170000"/>
              </a:lnSpc>
            </a:pPr>
            <a:r>
              <a:rPr lang="de-DE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49" name="Rectangle 23"/>
          <p:cNvSpPr>
            <a:spLocks noChangeArrowheads="1"/>
          </p:cNvSpPr>
          <p:nvPr/>
        </p:nvSpPr>
        <p:spPr bwMode="auto">
          <a:xfrm>
            <a:off x="8388350" y="3789363"/>
            <a:ext cx="360363" cy="2232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3</a:t>
            </a:r>
          </a:p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2</a:t>
            </a:r>
          </a:p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50" name="Rectangle 24"/>
          <p:cNvSpPr>
            <a:spLocks noChangeArrowheads="1"/>
          </p:cNvSpPr>
          <p:nvPr/>
        </p:nvSpPr>
        <p:spPr bwMode="auto">
          <a:xfrm>
            <a:off x="4932363" y="3789363"/>
            <a:ext cx="360362" cy="2232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3</a:t>
            </a:r>
          </a:p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2</a:t>
            </a:r>
          </a:p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1</a:t>
            </a:r>
          </a:p>
          <a:p>
            <a:pPr algn="ctr">
              <a:lnSpc>
                <a:spcPct val="220000"/>
              </a:lnSpc>
            </a:pPr>
            <a:r>
              <a:rPr lang="de-DE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51" name="Text Box 29"/>
          <p:cNvSpPr txBox="1">
            <a:spLocks noChangeArrowheads="1"/>
          </p:cNvSpPr>
          <p:nvPr/>
        </p:nvSpPr>
        <p:spPr bwMode="auto">
          <a:xfrm>
            <a:off x="4786313" y="1254125"/>
            <a:ext cx="642937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  <a:sym typeface="Symbol" pitchFamily="18" charset="2"/>
              </a:rPr>
              <a:t> /</a:t>
            </a:r>
            <a:r>
              <a:rPr lang="en-GB" sz="1600">
                <a:solidFill>
                  <a:schemeClr val="tx1"/>
                </a:solidFill>
              </a:rPr>
              <a:t>mm</a:t>
            </a:r>
          </a:p>
        </p:txBody>
      </p:sp>
      <p:sp>
        <p:nvSpPr>
          <p:cNvPr id="184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45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875" y="4572000"/>
            <a:ext cx="21129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de-DE">
              <a:solidFill>
                <a:schemeClr val="tx1"/>
              </a:solidFill>
            </a:endParaRPr>
          </a:p>
        </p:txBody>
      </p:sp>
      <p:sp>
        <p:nvSpPr>
          <p:cNvPr id="18455" name="Text Box 29"/>
          <p:cNvSpPr txBox="1">
            <a:spLocks noChangeArrowheads="1"/>
          </p:cNvSpPr>
          <p:nvPr/>
        </p:nvSpPr>
        <p:spPr bwMode="auto">
          <a:xfrm>
            <a:off x="8215313" y="1214438"/>
            <a:ext cx="642937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  <a:sym typeface="Symbol" pitchFamily="18" charset="2"/>
              </a:rPr>
              <a:t> /</a:t>
            </a:r>
            <a:r>
              <a:rPr lang="en-GB" sz="1600">
                <a:solidFill>
                  <a:schemeClr val="tx1"/>
                </a:solidFill>
              </a:rPr>
              <a:t>mm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Impact on MVD strip part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9750" y="1143000"/>
            <a:ext cx="6840538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80"/>
                </a:solidFill>
              </a:rPr>
              <a:t>Modified concept for forward strip disks</a:t>
            </a:r>
            <a:endParaRPr lang="en-GB" sz="2400" baseline="30000">
              <a:solidFill>
                <a:srgbClr val="000080"/>
              </a:solidFill>
              <a:sym typeface="Symbol" pitchFamily="18" charset="2"/>
            </a:endParaRPr>
          </a:p>
        </p:txBody>
      </p:sp>
      <p:pic>
        <p:nvPicPr>
          <p:cNvPr id="19460" name="Grafik 6" descr="Dk_concept-GeneralLayerB.png"/>
          <p:cNvPicPr>
            <a:picLocks noChangeAspect="1"/>
          </p:cNvPicPr>
          <p:nvPr/>
        </p:nvPicPr>
        <p:blipFill>
          <a:blip r:embed="rId3"/>
          <a:srcRect l="13281" t="3876" r="16772" b="16560"/>
          <a:stretch>
            <a:fillRect/>
          </a:stretch>
        </p:blipFill>
        <p:spPr bwMode="auto">
          <a:xfrm>
            <a:off x="5286375" y="3214688"/>
            <a:ext cx="3708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Grafik 27" descr="Dk_concept-FWD3.png"/>
          <p:cNvPicPr>
            <a:picLocks noChangeAspect="1"/>
          </p:cNvPicPr>
          <p:nvPr/>
        </p:nvPicPr>
        <p:blipFill>
          <a:blip r:embed="rId4"/>
          <a:srcRect l="2063" t="30469" b="48642"/>
          <a:stretch>
            <a:fillRect/>
          </a:stretch>
        </p:blipFill>
        <p:spPr bwMode="auto">
          <a:xfrm>
            <a:off x="4929188" y="1857375"/>
            <a:ext cx="40671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Grafik 19" descr="Dk_concept-BothSmod.png"/>
          <p:cNvPicPr>
            <a:picLocks noChangeAspect="1"/>
          </p:cNvPicPr>
          <p:nvPr/>
        </p:nvPicPr>
        <p:blipFill>
          <a:blip r:embed="rId5"/>
          <a:srcRect l="12204" r="17899"/>
          <a:stretch>
            <a:fillRect/>
          </a:stretch>
        </p:blipFill>
        <p:spPr bwMode="auto">
          <a:xfrm>
            <a:off x="2571750" y="1785938"/>
            <a:ext cx="25796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Grafik 13" descr="FwdStripDk1.png"/>
          <p:cNvPicPr>
            <a:picLocks noChangeAspect="1"/>
          </p:cNvPicPr>
          <p:nvPr/>
        </p:nvPicPr>
        <p:blipFill>
          <a:blip r:embed="rId6"/>
          <a:srcRect l="45726" t="14932"/>
          <a:stretch>
            <a:fillRect/>
          </a:stretch>
        </p:blipFill>
        <p:spPr bwMode="auto">
          <a:xfrm>
            <a:off x="571500" y="1857375"/>
            <a:ext cx="18351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Grafik 12" descr="FwdStripDk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4071938"/>
            <a:ext cx="31432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Design parameters</a:t>
            </a:r>
          </a:p>
        </p:txBody>
      </p:sp>
      <p:sp>
        <p:nvSpPr>
          <p:cNvPr id="20483" name="AutoShape 11"/>
          <p:cNvSpPr>
            <a:spLocks noChangeArrowheads="1"/>
          </p:cNvSpPr>
          <p:nvPr/>
        </p:nvSpPr>
        <p:spPr bwMode="auto">
          <a:xfrm>
            <a:off x="2843213" y="2420938"/>
            <a:ext cx="3600450" cy="2520950"/>
          </a:xfrm>
          <a:prstGeom prst="leftRightArrow">
            <a:avLst>
              <a:gd name="adj1" fmla="val 27454"/>
              <a:gd name="adj2" fmla="val 46159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800" b="1">
              <a:solidFill>
                <a:srgbClr val="FF0000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14313" y="1143000"/>
            <a:ext cx="745331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80"/>
                </a:solidFill>
              </a:rPr>
              <a:t>Most typical example for optimisation…		</a:t>
            </a:r>
          </a:p>
        </p:txBody>
      </p:sp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541338" y="2565400"/>
            <a:ext cx="2159000" cy="22320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/>
              <a:t>Spatial </a:t>
            </a:r>
          </a:p>
          <a:p>
            <a:pPr algn="ctr"/>
            <a:r>
              <a:rPr lang="en-GB" sz="2800"/>
              <a:t>coverage</a:t>
            </a:r>
          </a:p>
        </p:txBody>
      </p:sp>
      <p:sp>
        <p:nvSpPr>
          <p:cNvPr id="20486" name="Rectangle 22"/>
          <p:cNvSpPr>
            <a:spLocks noChangeArrowheads="1"/>
          </p:cNvSpPr>
          <p:nvPr/>
        </p:nvSpPr>
        <p:spPr bwMode="auto">
          <a:xfrm>
            <a:off x="6588125" y="2565400"/>
            <a:ext cx="2159000" cy="223202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/>
              <a:t>Material </a:t>
            </a:r>
          </a:p>
          <a:p>
            <a:pPr algn="ctr"/>
            <a:r>
              <a:rPr lang="en-GB" sz="2800"/>
              <a:t>budget</a:t>
            </a:r>
          </a:p>
        </p:txBody>
      </p:sp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4137025" y="347662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2400">
                <a:solidFill>
                  <a:schemeClr val="tx1"/>
                </a:solidFill>
              </a:rPr>
              <a:t>versus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Design parameters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3106738" y="1125538"/>
            <a:ext cx="585787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300" b="1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Number of hit points / track (</a:t>
            </a:r>
            <a:r>
              <a:rPr lang="en-US" sz="2300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N</a:t>
            </a:r>
            <a:r>
              <a:rPr lang="en-US" sz="2300" baseline="-25000" dirty="0" err="1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trk</a:t>
            </a:r>
            <a:r>
              <a:rPr lang="en-US" sz="2300" baseline="-250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-pt</a:t>
            </a: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rgbClr val="FF0000"/>
                </a:solidFill>
              </a:rPr>
              <a:t> 	Spatial distribution of (</a:t>
            </a:r>
            <a:r>
              <a:rPr lang="en-US" sz="2300" dirty="0" err="1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US" sz="2300" baseline="-25000" dirty="0" err="1">
                <a:solidFill>
                  <a:srgbClr val="FF0000"/>
                </a:solidFill>
                <a:sym typeface="Wingdings" pitchFamily="2" charset="2"/>
              </a:rPr>
              <a:t>trk</a:t>
            </a:r>
            <a:r>
              <a:rPr lang="en-US" sz="2300" baseline="-25000" dirty="0">
                <a:solidFill>
                  <a:srgbClr val="FF0000"/>
                </a:solidFill>
                <a:sym typeface="Wingdings" pitchFamily="2" charset="2"/>
              </a:rPr>
              <a:t>-pt </a:t>
            </a:r>
            <a:r>
              <a:rPr lang="en-US" sz="2300" dirty="0">
                <a:solidFill>
                  <a:srgbClr val="FF0000"/>
                </a:solidFill>
                <a:sym typeface="Wingdings" pitchFamily="2" charset="2"/>
              </a:rPr>
              <a:t>/ track</a:t>
            </a:r>
            <a:r>
              <a:rPr lang="en-US" sz="2300" b="1" dirty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	Spatial distribution of material load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rgbClr val="FF0000"/>
                </a:solidFill>
                <a:sym typeface="Wingdings" pitchFamily="2" charset="2"/>
              </a:rPr>
              <a:t> 	Mapping of scattering effects: </a:t>
            </a:r>
          </a:p>
          <a:p>
            <a:pPr>
              <a:lnSpc>
                <a:spcPts val="3800"/>
              </a:lnSpc>
              <a:buFont typeface="Wingdings" pitchFamily="2" charset="2"/>
              <a:buNone/>
              <a:defRPr/>
            </a:pPr>
            <a:r>
              <a:rPr lang="en-US" sz="2300" dirty="0">
                <a:solidFill>
                  <a:srgbClr val="FF0000"/>
                </a:solidFill>
                <a:sym typeface="Wingdings" pitchFamily="2" charset="2"/>
              </a:rPr>
              <a:t>	Point resolution in MVD detector layers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	Count rate studies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	Resulting temperature on sensors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	Single hit resolution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	Track resolution</a:t>
            </a:r>
          </a:p>
          <a:p>
            <a:pPr>
              <a:lnSpc>
                <a:spcPts val="3800"/>
              </a:lnSpc>
              <a:buFont typeface="Wingdings" pitchFamily="2" charset="2"/>
              <a:buChar char="à"/>
              <a:defRPr/>
            </a:pPr>
            <a:r>
              <a:rPr lang="en-US" sz="2300" dirty="0">
                <a:solidFill>
                  <a:srgbClr val="FF0000"/>
                </a:solidFill>
                <a:sym typeface="Wingdings" pitchFamily="2" charset="2"/>
              </a:rPr>
              <a:t> 	Vertex resolution: </a:t>
            </a:r>
            <a:r>
              <a:rPr lang="en-US" sz="2300" i="1" dirty="0">
                <a:solidFill>
                  <a:srgbClr val="FF0000"/>
                </a:solidFill>
                <a:sym typeface="Wingdings" pitchFamily="2" charset="2"/>
              </a:rPr>
              <a:t>f </a:t>
            </a:r>
            <a:r>
              <a:rPr lang="en-US" sz="2300" dirty="0">
                <a:solidFill>
                  <a:srgbClr val="FF0000"/>
                </a:solidFill>
                <a:sym typeface="Wingdings" pitchFamily="2" charset="2"/>
              </a:rPr>
              <a:t>(readout structure)</a:t>
            </a:r>
            <a:endParaRPr lang="en-US" sz="23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50825" y="1174750"/>
            <a:ext cx="2582863" cy="4826000"/>
            <a:chOff x="158" y="685"/>
            <a:chExt cx="1627" cy="3040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249" y="935"/>
              <a:ext cx="1452" cy="2540"/>
            </a:xfrm>
            <a:prstGeom prst="flowChartMerg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Complexity</a:t>
              </a: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632" y="685"/>
              <a:ext cx="6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solidFill>
                    <a:srgbClr val="008000"/>
                  </a:solidFill>
                </a:rPr>
                <a:t>Design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58" y="3475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>
                  <a:solidFill>
                    <a:srgbClr val="FF0000"/>
                  </a:solidFill>
                </a:rPr>
                <a:t>Physics Performance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Introduction</a:t>
            </a:r>
          </a:p>
        </p:txBody>
      </p:sp>
      <p:sp>
        <p:nvSpPr>
          <p:cNvPr id="4099" name="Rechteck 35"/>
          <p:cNvSpPr>
            <a:spLocks noChangeArrowheads="1"/>
          </p:cNvSpPr>
          <p:nvPr/>
        </p:nvSpPr>
        <p:spPr bwMode="auto">
          <a:xfrm>
            <a:off x="5715008" y="5500688"/>
            <a:ext cx="1571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s-ES" sz="1400" dirty="0">
                <a:solidFill>
                  <a:schemeClr val="tx1"/>
                </a:solidFill>
              </a:rPr>
              <a:t>D</a:t>
            </a:r>
            <a:r>
              <a:rPr lang="es-ES" sz="1400" baseline="30000" dirty="0">
                <a:solidFill>
                  <a:schemeClr val="tx1"/>
                </a:solidFill>
              </a:rPr>
              <a:t>±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>
                <a:solidFill>
                  <a:schemeClr val="tx1"/>
                </a:solidFill>
                <a:sym typeface="Symbol" pitchFamily="18" charset="2"/>
              </a:rPr>
              <a:t> K</a:t>
            </a:r>
            <a:r>
              <a:rPr lang="es-ES" sz="1400" baseline="30000" dirty="0">
                <a:solidFill>
                  <a:schemeClr val="tx1"/>
                </a:solidFill>
              </a:rPr>
              <a:t>0</a:t>
            </a:r>
            <a:r>
              <a:rPr lang="es-ES" sz="1400" dirty="0">
                <a:solidFill>
                  <a:schemeClr val="tx1"/>
                </a:solidFill>
              </a:rPr>
              <a:t> x + K</a:t>
            </a:r>
            <a:r>
              <a:rPr lang="es-ES" sz="1400" baseline="30000" dirty="0">
                <a:solidFill>
                  <a:schemeClr val="tx1"/>
                </a:solidFill>
              </a:rPr>
              <a:t>0</a:t>
            </a:r>
            <a:r>
              <a:rPr lang="es-ES" sz="1400" dirty="0">
                <a:solidFill>
                  <a:schemeClr val="tx1"/>
                </a:solidFill>
              </a:rPr>
              <a:t> y  c</a:t>
            </a:r>
            <a:r>
              <a:rPr lang="es-ES" sz="1400" dirty="0">
                <a:solidFill>
                  <a:schemeClr val="tx1"/>
                </a:solidFill>
                <a:sym typeface="Symbol" pitchFamily="18" charset="2"/>
              </a:rPr>
              <a:t></a:t>
            </a:r>
            <a:r>
              <a:rPr lang="es-ES" sz="1400" dirty="0">
                <a:solidFill>
                  <a:schemeClr val="tx1"/>
                </a:solidFill>
              </a:rPr>
              <a:t> = 312 μm</a:t>
            </a:r>
          </a:p>
        </p:txBody>
      </p:sp>
      <p:grpSp>
        <p:nvGrpSpPr>
          <p:cNvPr id="4100" name="Gruppieren 37"/>
          <p:cNvGrpSpPr>
            <a:grpSpLocks/>
          </p:cNvGrpSpPr>
          <p:nvPr/>
        </p:nvGrpSpPr>
        <p:grpSpPr bwMode="auto">
          <a:xfrm>
            <a:off x="6572250" y="4071938"/>
            <a:ext cx="1857375" cy="1357312"/>
            <a:chOff x="2857488" y="1928802"/>
            <a:chExt cx="2286016" cy="1749481"/>
          </a:xfrm>
        </p:grpSpPr>
        <p:sp>
          <p:nvSpPr>
            <p:cNvPr id="4104" name="Freihandform 38"/>
            <p:cNvSpPr>
              <a:spLocks noChangeArrowheads="1"/>
            </p:cNvSpPr>
            <p:nvPr/>
          </p:nvSpPr>
          <p:spPr bwMode="auto">
            <a:xfrm>
              <a:off x="2986088" y="2205038"/>
              <a:ext cx="1276350" cy="1085850"/>
            </a:xfrm>
            <a:custGeom>
              <a:avLst/>
              <a:gdLst>
                <a:gd name="T0" fmla="*/ 0 w 1276350"/>
                <a:gd name="T1" fmla="*/ 1085850 h 1085850"/>
                <a:gd name="T2" fmla="*/ 204787 w 1276350"/>
                <a:gd name="T3" fmla="*/ 771525 h 1085850"/>
                <a:gd name="T4" fmla="*/ 409575 w 1276350"/>
                <a:gd name="T5" fmla="*/ 528637 h 1085850"/>
                <a:gd name="T6" fmla="*/ 719137 w 1276350"/>
                <a:gd name="T7" fmla="*/ 266700 h 1085850"/>
                <a:gd name="T8" fmla="*/ 1038225 w 1276350"/>
                <a:gd name="T9" fmla="*/ 85725 h 1085850"/>
                <a:gd name="T10" fmla="*/ 1276350 w 1276350"/>
                <a:gd name="T11" fmla="*/ 0 h 10858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6350"/>
                <a:gd name="T19" fmla="*/ 0 h 1085850"/>
                <a:gd name="T20" fmla="*/ 1276350 w 1276350"/>
                <a:gd name="T21" fmla="*/ 1085850 h 10858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6350" h="1085850">
                  <a:moveTo>
                    <a:pt x="0" y="1085850"/>
                  </a:moveTo>
                  <a:cubicBezTo>
                    <a:pt x="68262" y="975122"/>
                    <a:pt x="136525" y="864394"/>
                    <a:pt x="204787" y="771525"/>
                  </a:cubicBezTo>
                  <a:cubicBezTo>
                    <a:pt x="273049" y="678656"/>
                    <a:pt x="323850" y="612775"/>
                    <a:pt x="409575" y="528637"/>
                  </a:cubicBezTo>
                  <a:cubicBezTo>
                    <a:pt x="495300" y="444500"/>
                    <a:pt x="614362" y="340519"/>
                    <a:pt x="719137" y="266700"/>
                  </a:cubicBezTo>
                  <a:cubicBezTo>
                    <a:pt x="823912" y="192881"/>
                    <a:pt x="945356" y="130175"/>
                    <a:pt x="1038225" y="85725"/>
                  </a:cubicBezTo>
                  <a:cubicBezTo>
                    <a:pt x="1131094" y="41275"/>
                    <a:pt x="1276350" y="0"/>
                    <a:pt x="1276350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  <p:sp>
          <p:nvSpPr>
            <p:cNvPr id="4105" name="Freihandform 39"/>
            <p:cNvSpPr>
              <a:spLocks noChangeArrowheads="1"/>
            </p:cNvSpPr>
            <p:nvPr/>
          </p:nvSpPr>
          <p:spPr bwMode="auto">
            <a:xfrm>
              <a:off x="2890838" y="2428875"/>
              <a:ext cx="1443037" cy="947738"/>
            </a:xfrm>
            <a:custGeom>
              <a:avLst/>
              <a:gdLst>
                <a:gd name="T0" fmla="*/ 0 w 1443037"/>
                <a:gd name="T1" fmla="*/ 947738 h 947738"/>
                <a:gd name="T2" fmla="*/ 104775 w 1443037"/>
                <a:gd name="T3" fmla="*/ 857250 h 947738"/>
                <a:gd name="T4" fmla="*/ 461962 w 1443037"/>
                <a:gd name="T5" fmla="*/ 500063 h 947738"/>
                <a:gd name="T6" fmla="*/ 776287 w 1443037"/>
                <a:gd name="T7" fmla="*/ 271463 h 947738"/>
                <a:gd name="T8" fmla="*/ 1181100 w 1443037"/>
                <a:gd name="T9" fmla="*/ 90488 h 947738"/>
                <a:gd name="T10" fmla="*/ 1443037 w 1443037"/>
                <a:gd name="T11" fmla="*/ 0 h 947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3037"/>
                <a:gd name="T19" fmla="*/ 0 h 947738"/>
                <a:gd name="T20" fmla="*/ 1443037 w 1443037"/>
                <a:gd name="T21" fmla="*/ 947738 h 947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3037" h="947738">
                  <a:moveTo>
                    <a:pt x="0" y="947738"/>
                  </a:moveTo>
                  <a:cubicBezTo>
                    <a:pt x="13890" y="939800"/>
                    <a:pt x="27781" y="931862"/>
                    <a:pt x="104775" y="857250"/>
                  </a:cubicBezTo>
                  <a:cubicBezTo>
                    <a:pt x="181769" y="782638"/>
                    <a:pt x="350043" y="597694"/>
                    <a:pt x="461962" y="500063"/>
                  </a:cubicBezTo>
                  <a:cubicBezTo>
                    <a:pt x="573881" y="402432"/>
                    <a:pt x="656431" y="339725"/>
                    <a:pt x="776287" y="271463"/>
                  </a:cubicBezTo>
                  <a:cubicBezTo>
                    <a:pt x="896143" y="203201"/>
                    <a:pt x="1069975" y="135732"/>
                    <a:pt x="1181100" y="90488"/>
                  </a:cubicBezTo>
                  <a:cubicBezTo>
                    <a:pt x="1292225" y="45244"/>
                    <a:pt x="1443037" y="0"/>
                    <a:pt x="1443037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  <p:sp>
          <p:nvSpPr>
            <p:cNvPr id="4106" name="Freihandform 40"/>
            <p:cNvSpPr>
              <a:spLocks noChangeArrowheads="1"/>
            </p:cNvSpPr>
            <p:nvPr/>
          </p:nvSpPr>
          <p:spPr bwMode="auto">
            <a:xfrm>
              <a:off x="2990850" y="2786063"/>
              <a:ext cx="2038350" cy="564356"/>
            </a:xfrm>
            <a:custGeom>
              <a:avLst/>
              <a:gdLst>
                <a:gd name="T0" fmla="*/ 0 w 2038350"/>
                <a:gd name="T1" fmla="*/ 519112 h 564356"/>
                <a:gd name="T2" fmla="*/ 252413 w 2038350"/>
                <a:gd name="T3" fmla="*/ 552450 h 564356"/>
                <a:gd name="T4" fmla="*/ 661988 w 2038350"/>
                <a:gd name="T5" fmla="*/ 542925 h 564356"/>
                <a:gd name="T6" fmla="*/ 1209675 w 2038350"/>
                <a:gd name="T7" fmla="*/ 423862 h 564356"/>
                <a:gd name="T8" fmla="*/ 1576388 w 2038350"/>
                <a:gd name="T9" fmla="*/ 280987 h 564356"/>
                <a:gd name="T10" fmla="*/ 2038350 w 2038350"/>
                <a:gd name="T11" fmla="*/ 0 h 564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8350"/>
                <a:gd name="T19" fmla="*/ 0 h 564356"/>
                <a:gd name="T20" fmla="*/ 2038350 w 2038350"/>
                <a:gd name="T21" fmla="*/ 564356 h 5643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8350" h="564356">
                  <a:moveTo>
                    <a:pt x="0" y="519112"/>
                  </a:moveTo>
                  <a:cubicBezTo>
                    <a:pt x="71041" y="533796"/>
                    <a:pt x="142082" y="548481"/>
                    <a:pt x="252413" y="552450"/>
                  </a:cubicBezTo>
                  <a:cubicBezTo>
                    <a:pt x="362744" y="556419"/>
                    <a:pt x="502444" y="564356"/>
                    <a:pt x="661988" y="542925"/>
                  </a:cubicBezTo>
                  <a:cubicBezTo>
                    <a:pt x="821532" y="521494"/>
                    <a:pt x="1057275" y="467518"/>
                    <a:pt x="1209675" y="423862"/>
                  </a:cubicBezTo>
                  <a:cubicBezTo>
                    <a:pt x="1362075" y="380206"/>
                    <a:pt x="1438276" y="351631"/>
                    <a:pt x="1576388" y="280987"/>
                  </a:cubicBezTo>
                  <a:cubicBezTo>
                    <a:pt x="1714500" y="210343"/>
                    <a:pt x="2038350" y="0"/>
                    <a:pt x="2038350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  <p:sp>
          <p:nvSpPr>
            <p:cNvPr id="4107" name="Textfeld 41"/>
            <p:cNvSpPr txBox="1">
              <a:spLocks noChangeArrowheads="1"/>
            </p:cNvSpPr>
            <p:nvPr/>
          </p:nvSpPr>
          <p:spPr bwMode="auto">
            <a:xfrm>
              <a:off x="2857488" y="3286124"/>
              <a:ext cx="441146" cy="39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de-DE" b="1">
                  <a:solidFill>
                    <a:schemeClr val="tx1"/>
                  </a:solidFill>
                </a:rPr>
                <a:t>D</a:t>
              </a:r>
              <a:r>
                <a:rPr lang="de-DE" b="1" baseline="3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108" name="Textfeld 42"/>
            <p:cNvSpPr txBox="1">
              <a:spLocks noChangeArrowheads="1"/>
            </p:cNvSpPr>
            <p:nvPr/>
          </p:nvSpPr>
          <p:spPr bwMode="auto">
            <a:xfrm>
              <a:off x="4214810" y="1928802"/>
              <a:ext cx="401072" cy="42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de-DE" b="1">
                  <a:solidFill>
                    <a:schemeClr val="tx1"/>
                  </a:solidFill>
                  <a:sym typeface="Symbol" pitchFamily="18" charset="2"/>
                </a:rPr>
                <a:t></a:t>
              </a:r>
              <a:r>
                <a:rPr lang="de-DE" b="1" baseline="3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109" name="Textfeld 43"/>
            <p:cNvSpPr txBox="1">
              <a:spLocks noChangeArrowheads="1"/>
            </p:cNvSpPr>
            <p:nvPr/>
          </p:nvSpPr>
          <p:spPr bwMode="auto">
            <a:xfrm>
              <a:off x="4286248" y="2221207"/>
              <a:ext cx="401075" cy="389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de-DE" b="1">
                  <a:solidFill>
                    <a:schemeClr val="tx1"/>
                  </a:solidFill>
                  <a:sym typeface="Symbol" pitchFamily="18" charset="2"/>
                </a:rPr>
                <a:t></a:t>
              </a:r>
              <a:r>
                <a:rPr lang="de-DE" b="1" baseline="3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110" name="Textfeld 44"/>
            <p:cNvSpPr txBox="1">
              <a:spLocks noChangeArrowheads="1"/>
            </p:cNvSpPr>
            <p:nvPr/>
          </p:nvSpPr>
          <p:spPr bwMode="auto">
            <a:xfrm>
              <a:off x="4740830" y="2297114"/>
              <a:ext cx="402674" cy="39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de-DE" b="1">
                  <a:solidFill>
                    <a:schemeClr val="tx1"/>
                  </a:solidFill>
                </a:rPr>
                <a:t>K</a:t>
              </a:r>
              <a:r>
                <a:rPr lang="de-DE" b="1" baseline="60000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4101" name="Rechteck 35"/>
          <p:cNvSpPr>
            <a:spLocks noChangeArrowheads="1"/>
          </p:cNvSpPr>
          <p:nvPr/>
        </p:nvSpPr>
        <p:spPr bwMode="auto">
          <a:xfrm>
            <a:off x="7429500" y="5208588"/>
            <a:ext cx="16430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pl-PL" sz="1400">
                <a:solidFill>
                  <a:schemeClr val="tx1"/>
                </a:solidFill>
              </a:rPr>
              <a:t>D</a:t>
            </a:r>
            <a:r>
              <a:rPr lang="pl-PL" sz="1400" baseline="30000">
                <a:solidFill>
                  <a:schemeClr val="tx1"/>
                </a:solidFill>
              </a:rPr>
              <a:t>±</a:t>
            </a:r>
            <a:r>
              <a:rPr lang="pl-PL" sz="1400" baseline="-25000">
                <a:solidFill>
                  <a:schemeClr val="tx1"/>
                </a:solidFill>
              </a:rPr>
              <a:t>S</a:t>
            </a:r>
            <a:r>
              <a:rPr lang="pl-PL" sz="1400">
                <a:solidFill>
                  <a:schemeClr val="tx1"/>
                </a:solidFill>
              </a:rPr>
              <a:t> </a:t>
            </a:r>
            <a:r>
              <a:rPr lang="de-DE" sz="1400">
                <a:solidFill>
                  <a:schemeClr val="tx1"/>
                </a:solidFill>
              </a:rPr>
              <a:t> </a:t>
            </a:r>
            <a:r>
              <a:rPr lang="es-ES" sz="1400">
                <a:solidFill>
                  <a:schemeClr val="tx1"/>
                </a:solidFill>
                <a:sym typeface="Symbol" pitchFamily="18" charset="2"/>
              </a:rPr>
              <a:t> K</a:t>
            </a:r>
            <a:r>
              <a:rPr lang="es-ES" sz="1400" baseline="30000">
                <a:solidFill>
                  <a:schemeClr val="tx1"/>
                </a:solidFill>
              </a:rPr>
              <a:t>0</a:t>
            </a:r>
            <a:r>
              <a:rPr lang="es-ES" sz="1400">
                <a:solidFill>
                  <a:schemeClr val="tx1"/>
                </a:solidFill>
              </a:rPr>
              <a:t> x + K</a:t>
            </a:r>
            <a:r>
              <a:rPr lang="es-ES" sz="1400" baseline="30000">
                <a:solidFill>
                  <a:schemeClr val="tx1"/>
                </a:solidFill>
              </a:rPr>
              <a:t>0 </a:t>
            </a:r>
            <a:r>
              <a:rPr lang="es-ES" sz="1400">
                <a:solidFill>
                  <a:schemeClr val="tx1"/>
                </a:solidFill>
              </a:rPr>
              <a:t>y </a:t>
            </a:r>
            <a:endParaRPr lang="de-DE" sz="1400">
              <a:solidFill>
                <a:schemeClr val="tx1"/>
              </a:solidFill>
            </a:endParaRPr>
          </a:p>
          <a:p>
            <a:pPr algn="ctr"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s-ES" sz="1400">
                <a:solidFill>
                  <a:schemeClr val="tx1"/>
                </a:solidFill>
              </a:rPr>
              <a:t>c</a:t>
            </a:r>
            <a:r>
              <a:rPr lang="es-ES" sz="1400">
                <a:solidFill>
                  <a:schemeClr val="tx1"/>
                </a:solidFill>
                <a:sym typeface="Symbol" pitchFamily="18" charset="2"/>
              </a:rPr>
              <a:t></a:t>
            </a:r>
            <a:r>
              <a:rPr lang="pl-PL" sz="1400">
                <a:solidFill>
                  <a:schemeClr val="tx1"/>
                </a:solidFill>
              </a:rPr>
              <a:t> = 147 μm</a:t>
            </a:r>
          </a:p>
        </p:txBody>
      </p:sp>
      <p:pic>
        <p:nvPicPr>
          <p:cNvPr id="4102" name="Grafik 23" descr="Ferrara-TB2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8388" y="1058863"/>
            <a:ext cx="285273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2"/>
          <p:cNvSpPr>
            <a:spLocks noGrp="1" noChangeArrowheads="1"/>
          </p:cNvSpPr>
          <p:nvPr>
            <p:ph idx="1"/>
          </p:nvPr>
        </p:nvSpPr>
        <p:spPr>
          <a:xfrm>
            <a:off x="216000" y="1188000"/>
            <a:ext cx="6643687" cy="4429139"/>
          </a:xfrm>
        </p:spPr>
        <p:txBody>
          <a:bodyPr/>
          <a:lstStyle/>
          <a:p>
            <a:pPr eaLnBrk="1" hangingPunct="1">
              <a:lnSpc>
                <a:spcPts val="36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Micro-Vertex-Detector (MVD)</a:t>
            </a:r>
          </a:p>
          <a:p>
            <a:pPr lvl="1" eaLnBrk="1" hangingPunct="1">
              <a:lnSpc>
                <a:spcPts val="3600"/>
              </a:lnSpc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 smtClean="0">
                <a:solidFill>
                  <a:srgbClr val="000066"/>
                </a:solidFill>
              </a:rPr>
              <a:t>Tracking detector</a:t>
            </a:r>
            <a:r>
              <a:rPr lang="en-GB" sz="2400" dirty="0" smtClean="0">
                <a:solidFill>
                  <a:srgbClr val="000066"/>
                </a:solidFill>
              </a:rPr>
              <a:t> for charged particles</a:t>
            </a:r>
            <a:endParaRPr lang="en-GB" sz="24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ts val="3600"/>
              </a:lnSpc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dirty="0" smtClean="0">
                <a:solidFill>
                  <a:srgbClr val="000066"/>
                </a:solidFill>
              </a:rPr>
              <a:t>Innermost</a:t>
            </a:r>
            <a:r>
              <a:rPr lang="en-GB" sz="2400" dirty="0" smtClean="0">
                <a:solidFill>
                  <a:srgbClr val="000066"/>
                </a:solidFill>
              </a:rPr>
              <a:t> detector in PANDA</a:t>
            </a:r>
          </a:p>
          <a:p>
            <a:pPr lvl="1" eaLnBrk="1" hangingPunct="1">
              <a:lnSpc>
                <a:spcPts val="3600"/>
              </a:lnSpc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i="1" dirty="0" smtClean="0">
                <a:solidFill>
                  <a:srgbClr val="000066"/>
                </a:solidFill>
              </a:rPr>
              <a:t>Main tasks</a:t>
            </a:r>
          </a:p>
          <a:p>
            <a:pPr marL="719138" lvl="2" indent="-457200" eaLnBrk="1" hangingPunct="1">
              <a:lnSpc>
                <a:spcPts val="3600"/>
              </a:lnSpc>
              <a:buClr>
                <a:srgbClr val="FF0000"/>
              </a:buClr>
              <a:buSzPct val="100000"/>
              <a:buFont typeface="Arial" pitchFamily="34" charset="0"/>
              <a:buAutoNum type="arabicParenBoth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FF0000"/>
                </a:solidFill>
              </a:rPr>
              <a:t>Improvement of momentum resolution</a:t>
            </a:r>
          </a:p>
          <a:p>
            <a:pPr marL="719138" lvl="2" indent="-457200" eaLnBrk="1" hangingPunct="1">
              <a:lnSpc>
                <a:spcPct val="100000"/>
              </a:lnSpc>
              <a:buClr>
                <a:srgbClr val="FF0000"/>
              </a:buClr>
              <a:buSzPct val="100000"/>
              <a:buFont typeface="Arial" pitchFamily="34" charset="0"/>
              <a:buAutoNum type="arabicParenBoth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FF0000"/>
                </a:solidFill>
              </a:rPr>
              <a:t>High vertex resolution </a:t>
            </a:r>
            <a:r>
              <a:rPr lang="en-GB" sz="2400" dirty="0" smtClean="0">
                <a:solidFill>
                  <a:srgbClr val="000066"/>
                </a:solidFill>
              </a:rPr>
              <a:t>for primary interaction vertex and secondary vertices of short lived particles and delayed decays</a:t>
            </a:r>
          </a:p>
          <a:p>
            <a:pPr marL="719138" lvl="2" indent="-457200" eaLnBrk="1" hangingPunct="1">
              <a:lnSpc>
                <a:spcPts val="3600"/>
              </a:lnSpc>
              <a:buClr>
                <a:srgbClr val="FF0000"/>
              </a:buClr>
              <a:buSzPct val="100000"/>
              <a:buFont typeface="Arial" pitchFamily="34" charset="0"/>
              <a:buAutoNum type="arabicParenBoth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FF0000"/>
                </a:solidFill>
              </a:rPr>
              <a:t>Additional input </a:t>
            </a:r>
            <a:r>
              <a:rPr lang="en-GB" sz="2400" dirty="0" smtClean="0">
                <a:solidFill>
                  <a:srgbClr val="000066"/>
                </a:solidFill>
              </a:rPr>
              <a:t>for particle-ID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5" descr="Efficiencies.png"/>
          <p:cNvPicPr>
            <a:picLocks noChangeAspect="1"/>
          </p:cNvPicPr>
          <p:nvPr/>
        </p:nvPicPr>
        <p:blipFill>
          <a:blip r:embed="rId3"/>
          <a:srcRect r="8949" b="1390"/>
          <a:stretch>
            <a:fillRect/>
          </a:stretch>
        </p:blipFill>
        <p:spPr bwMode="auto">
          <a:xfrm>
            <a:off x="4500563" y="2286000"/>
            <a:ext cx="45783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Track-point studies</a:t>
            </a:r>
          </a:p>
        </p:txBody>
      </p:sp>
      <p:grpSp>
        <p:nvGrpSpPr>
          <p:cNvPr id="22532" name="Gruppieren 10"/>
          <p:cNvGrpSpPr>
            <a:grpSpLocks noChangeAspect="1"/>
          </p:cNvGrpSpPr>
          <p:nvPr/>
        </p:nvGrpSpPr>
        <p:grpSpPr bwMode="auto">
          <a:xfrm>
            <a:off x="71438" y="2652713"/>
            <a:ext cx="4425950" cy="3419475"/>
            <a:chOff x="71406" y="1900238"/>
            <a:chExt cx="5029200" cy="3886200"/>
          </a:xfrm>
        </p:grpSpPr>
        <p:pic>
          <p:nvPicPr>
            <p:cNvPr id="22536" name="Grafik 4" descr="N-trackpointsAverag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06" y="1900238"/>
              <a:ext cx="50292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feld 8"/>
            <p:cNvSpPr txBox="1">
              <a:spLocks noChangeArrowheads="1"/>
            </p:cNvSpPr>
            <p:nvPr/>
          </p:nvSpPr>
          <p:spPr bwMode="auto">
            <a:xfrm>
              <a:off x="3500430" y="2196000"/>
              <a:ext cx="28212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45°)</a:t>
              </a:r>
            </a:p>
          </p:txBody>
        </p:sp>
        <p:sp>
          <p:nvSpPr>
            <p:cNvPr id="22538" name="Textfeld 9"/>
            <p:cNvSpPr txBox="1">
              <a:spLocks noChangeArrowheads="1"/>
            </p:cNvSpPr>
            <p:nvPr/>
          </p:nvSpPr>
          <p:spPr bwMode="auto">
            <a:xfrm>
              <a:off x="3528000" y="2387078"/>
              <a:ext cx="28212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45°)</a:t>
              </a:r>
            </a:p>
          </p:txBody>
        </p:sp>
      </p:grpSp>
      <p:sp>
        <p:nvSpPr>
          <p:cNvPr id="2253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42875" y="1143000"/>
            <a:ext cx="9001125" cy="1571625"/>
          </a:xfrm>
        </p:spPr>
        <p:txBody>
          <a:bodyPr/>
          <a:lstStyle/>
          <a:p>
            <a:pPr eaLnBrk="1" hangingPunct="1">
              <a:lnSpc>
                <a:spcPts val="23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b="1" smtClean="0"/>
              <a:t>Comparison for different particles and energy</a:t>
            </a:r>
          </a:p>
          <a:p>
            <a:pPr lvl="1" eaLnBrk="1" hangingPunct="1">
              <a:lnSpc>
                <a:spcPts val="28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No severe changing, in particular no asymmetry for charge conjugated particles</a:t>
            </a:r>
          </a:p>
          <a:p>
            <a:pPr eaLnBrk="1" hangingPunct="1">
              <a:lnSpc>
                <a:spcPts val="23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smtClean="0"/>
          </a:p>
          <a:p>
            <a:pPr marL="357188" lvl="2" indent="-357188" eaLnBrk="1" hangingPunct="1">
              <a:lnSpc>
                <a:spcPts val="2500"/>
              </a:lnSpc>
              <a:spcBef>
                <a:spcPts val="800"/>
              </a:spcBef>
              <a:buSzPct val="85000"/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/>
              <a:t>	</a:t>
            </a:r>
            <a:endParaRPr lang="en-GB" sz="2400" smtClean="0"/>
          </a:p>
          <a:p>
            <a:pPr eaLnBrk="1" hangingPunct="1">
              <a:lnSpc>
                <a:spcPts val="3600"/>
              </a:lnSpc>
              <a:buFont typeface="Arial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mtClean="0"/>
          </a:p>
        </p:txBody>
      </p:sp>
      <p:sp>
        <p:nvSpPr>
          <p:cNvPr id="22534" name="Textfeld 5"/>
          <p:cNvSpPr txBox="1">
            <a:spLocks noChangeArrowheads="1"/>
          </p:cNvSpPr>
          <p:nvPr/>
        </p:nvSpPr>
        <p:spPr bwMode="auto">
          <a:xfrm>
            <a:off x="6929438" y="3000375"/>
            <a:ext cx="14859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accent2"/>
                </a:solidFill>
              </a:rPr>
              <a:t>~ (12…13)%</a:t>
            </a:r>
          </a:p>
        </p:txBody>
      </p:sp>
      <p:sp>
        <p:nvSpPr>
          <p:cNvPr id="22535" name="Textfeld 6"/>
          <p:cNvSpPr txBox="1">
            <a:spLocks noChangeArrowheads="1"/>
          </p:cNvSpPr>
          <p:nvPr/>
        </p:nvSpPr>
        <p:spPr bwMode="auto">
          <a:xfrm>
            <a:off x="7158038" y="4714875"/>
            <a:ext cx="14859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C00000"/>
                </a:solidFill>
              </a:rPr>
              <a:t>~ (84…86)%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Track-point studies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57625" y="1214438"/>
            <a:ext cx="5072063" cy="2214562"/>
          </a:xfrm>
        </p:spPr>
        <p:txBody>
          <a:bodyPr/>
          <a:lstStyle/>
          <a:p>
            <a:pPr marL="357188" lvl="2" indent="-357188" eaLnBrk="1" hangingPunct="1">
              <a:lnSpc>
                <a:spcPts val="2500"/>
              </a:lnSpc>
              <a:spcBef>
                <a:spcPts val="800"/>
              </a:spcBef>
              <a:buSzPct val="85000"/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smtClean="0"/>
              <a:t>Results: </a:t>
            </a:r>
            <a:r>
              <a:rPr lang="en-GB" sz="2400" b="1" smtClean="0"/>
              <a:t>Optimisation process for 			different CAD models</a:t>
            </a:r>
          </a:p>
          <a:p>
            <a:pPr lvl="1" eaLnBrk="1" hangingPunct="1">
              <a:lnSpc>
                <a:spcPts val="26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Visualization of appearing or corrected gaps and overlaps</a:t>
            </a:r>
          </a:p>
          <a:p>
            <a:pPr lvl="1" eaLnBrk="1" hangingPunct="1">
              <a:lnSpc>
                <a:spcPts val="26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Homogenous distribution with N</a:t>
            </a:r>
            <a:r>
              <a:rPr lang="en-GB" sz="2400" baseline="-25000" smtClean="0"/>
              <a:t>trk-pt</a:t>
            </a:r>
            <a:r>
              <a:rPr lang="en-GB" sz="2400" smtClean="0"/>
              <a:t> &gt; 3 in the barrel part</a:t>
            </a:r>
          </a:p>
        </p:txBody>
      </p:sp>
      <p:grpSp>
        <p:nvGrpSpPr>
          <p:cNvPr id="23556" name="Gruppieren 23"/>
          <p:cNvGrpSpPr>
            <a:grpSpLocks noChangeAspect="1"/>
          </p:cNvGrpSpPr>
          <p:nvPr/>
        </p:nvGrpSpPr>
        <p:grpSpPr bwMode="auto">
          <a:xfrm>
            <a:off x="142875" y="1087438"/>
            <a:ext cx="3557588" cy="2555875"/>
            <a:chOff x="0" y="2303478"/>
            <a:chExt cx="4549775" cy="3268662"/>
          </a:xfrm>
        </p:grpSpPr>
        <p:pic>
          <p:nvPicPr>
            <p:cNvPr id="23569" name="Grafik 9" descr="OldVersionP_1-0_vtx_ThetaPhi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303478"/>
              <a:ext cx="4549775" cy="326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0" name="Ellipse 10"/>
            <p:cNvSpPr>
              <a:spLocks noChangeArrowheads="1"/>
            </p:cNvSpPr>
            <p:nvPr/>
          </p:nvSpPr>
          <p:spPr bwMode="auto">
            <a:xfrm>
              <a:off x="1571625" y="4429140"/>
              <a:ext cx="857250" cy="642938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  <p:sp>
          <p:nvSpPr>
            <p:cNvPr id="23571" name="Ellipse 11"/>
            <p:cNvSpPr>
              <a:spLocks noChangeArrowheads="1"/>
            </p:cNvSpPr>
            <p:nvPr/>
          </p:nvSpPr>
          <p:spPr bwMode="auto">
            <a:xfrm>
              <a:off x="3571875" y="2946434"/>
              <a:ext cx="357188" cy="1643062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  <p:sp>
          <p:nvSpPr>
            <p:cNvPr id="23572" name="Ellipse 15"/>
            <p:cNvSpPr>
              <a:spLocks noChangeArrowheads="1"/>
            </p:cNvSpPr>
            <p:nvPr/>
          </p:nvSpPr>
          <p:spPr bwMode="auto">
            <a:xfrm>
              <a:off x="571500" y="2928953"/>
              <a:ext cx="2500313" cy="28575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</p:grpSp>
      <p:grpSp>
        <p:nvGrpSpPr>
          <p:cNvPr id="23557" name="Gruppieren 27"/>
          <p:cNvGrpSpPr>
            <a:grpSpLocks/>
          </p:cNvGrpSpPr>
          <p:nvPr/>
        </p:nvGrpSpPr>
        <p:grpSpPr bwMode="auto">
          <a:xfrm>
            <a:off x="1135063" y="3536950"/>
            <a:ext cx="3581400" cy="2555875"/>
            <a:chOff x="276207" y="3568826"/>
            <a:chExt cx="3581413" cy="2556000"/>
          </a:xfrm>
        </p:grpSpPr>
        <p:grpSp>
          <p:nvGrpSpPr>
            <p:cNvPr id="23563" name="Gruppieren 24"/>
            <p:cNvGrpSpPr>
              <a:grpSpLocks noChangeAspect="1"/>
            </p:cNvGrpSpPr>
            <p:nvPr/>
          </p:nvGrpSpPr>
          <p:grpSpPr bwMode="auto">
            <a:xfrm>
              <a:off x="276207" y="3568826"/>
              <a:ext cx="3581413" cy="2556000"/>
              <a:chOff x="4500563" y="2328991"/>
              <a:chExt cx="4549775" cy="3247103"/>
            </a:xfrm>
          </p:grpSpPr>
          <p:pic>
            <p:nvPicPr>
              <p:cNvPr id="23565" name="Grafik 8" descr="PiM_0-5_vtx_ThetaPhiAll.png"/>
              <p:cNvPicPr>
                <a:picLocks noChangeAspect="1"/>
              </p:cNvPicPr>
              <p:nvPr/>
            </p:nvPicPr>
            <p:blipFill>
              <a:blip r:embed="rId4"/>
              <a:srcRect b="661"/>
              <a:stretch>
                <a:fillRect/>
              </a:stretch>
            </p:blipFill>
            <p:spPr bwMode="auto">
              <a:xfrm>
                <a:off x="4500563" y="2328991"/>
                <a:ext cx="4549775" cy="3247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6" name="Ellipse 17"/>
              <p:cNvSpPr>
                <a:spLocks noChangeArrowheads="1"/>
              </p:cNvSpPr>
              <p:nvPr/>
            </p:nvSpPr>
            <p:spPr bwMode="auto">
              <a:xfrm>
                <a:off x="5072063" y="2874978"/>
                <a:ext cx="2500312" cy="28575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9000"/>
                  </a:lnSpc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de-DE"/>
              </a:p>
            </p:txBody>
          </p:sp>
          <p:sp>
            <p:nvSpPr>
              <p:cNvPr id="23567" name="Ellipse 18"/>
              <p:cNvSpPr>
                <a:spLocks noChangeArrowheads="1"/>
              </p:cNvSpPr>
              <p:nvPr/>
            </p:nvSpPr>
            <p:spPr bwMode="auto">
              <a:xfrm>
                <a:off x="8143875" y="2874978"/>
                <a:ext cx="357188" cy="1643062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9000"/>
                  </a:lnSpc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de-DE"/>
              </a:p>
            </p:txBody>
          </p:sp>
          <p:sp>
            <p:nvSpPr>
              <p:cNvPr id="23568" name="Ellipse 19"/>
              <p:cNvSpPr>
                <a:spLocks noChangeArrowheads="1"/>
              </p:cNvSpPr>
              <p:nvPr/>
            </p:nvSpPr>
            <p:spPr bwMode="auto">
              <a:xfrm>
                <a:off x="5786438" y="4303728"/>
                <a:ext cx="857250" cy="642937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19000"/>
                  </a:lnSpc>
                  <a:buClr>
                    <a:srgbClr val="FFFFFF"/>
                  </a:buClr>
                  <a:buSzPct val="100000"/>
                  <a:buFont typeface="Arial" pitchFamily="34" charset="0"/>
                  <a:buNone/>
                </a:pPr>
                <a:endParaRPr lang="de-DE"/>
              </a:p>
            </p:txBody>
          </p:sp>
        </p:grpSp>
        <p:sp>
          <p:nvSpPr>
            <p:cNvPr id="23564" name="Textfeld 22"/>
            <p:cNvSpPr txBox="1">
              <a:spLocks noChangeArrowheads="1"/>
            </p:cNvSpPr>
            <p:nvPr/>
          </p:nvSpPr>
          <p:spPr bwMode="auto">
            <a:xfrm>
              <a:off x="1984363" y="3611691"/>
              <a:ext cx="865191" cy="2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b="1">
                  <a:solidFill>
                    <a:schemeClr val="tx1"/>
                  </a:solidFill>
                </a:rPr>
                <a:t>/ M-10-1010</a:t>
              </a:r>
            </a:p>
          </p:txBody>
        </p:sp>
      </p:grpSp>
      <p:grpSp>
        <p:nvGrpSpPr>
          <p:cNvPr id="23558" name="Gruppieren 26"/>
          <p:cNvGrpSpPr>
            <a:grpSpLocks/>
          </p:cNvGrpSpPr>
          <p:nvPr/>
        </p:nvGrpSpPr>
        <p:grpSpPr bwMode="auto">
          <a:xfrm>
            <a:off x="4859338" y="3516313"/>
            <a:ext cx="3541712" cy="2555875"/>
            <a:chOff x="4494172" y="3571876"/>
            <a:chExt cx="3506852" cy="2520000"/>
          </a:xfrm>
        </p:grpSpPr>
        <p:pic>
          <p:nvPicPr>
            <p:cNvPr id="23561" name="Grafik 22" descr="Mvd-10-2121-520k_PiM_vtx_ThetaPhiAll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4172" y="3571876"/>
              <a:ext cx="3506852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Ellipse 19"/>
            <p:cNvSpPr>
              <a:spLocks noChangeArrowheads="1"/>
            </p:cNvSpPr>
            <p:nvPr/>
          </p:nvSpPr>
          <p:spPr bwMode="auto">
            <a:xfrm>
              <a:off x="5254527" y="5137482"/>
              <a:ext cx="674795" cy="50609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19000"/>
                </a:lnSpc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endParaRPr lang="de-DE"/>
            </a:p>
          </p:txBody>
        </p:sp>
      </p:grpSp>
      <p:sp>
        <p:nvSpPr>
          <p:cNvPr id="23559" name="Ellipse 28"/>
          <p:cNvSpPr>
            <a:spLocks noChangeArrowheads="1"/>
          </p:cNvSpPr>
          <p:nvPr/>
        </p:nvSpPr>
        <p:spPr bwMode="auto">
          <a:xfrm>
            <a:off x="6227763" y="3929063"/>
            <a:ext cx="792162" cy="1071562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9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de-DE"/>
          </a:p>
        </p:txBody>
      </p:sp>
      <p:cxnSp>
        <p:nvCxnSpPr>
          <p:cNvPr id="23560" name="Gerade Verbindung mit Pfeil 39"/>
          <p:cNvCxnSpPr>
            <a:cxnSpLocks noChangeShapeType="1"/>
            <a:stCxn id="23555" idx="2"/>
          </p:cNvCxnSpPr>
          <p:nvPr/>
        </p:nvCxnSpPr>
        <p:spPr bwMode="auto">
          <a:xfrm rot="16200000" flipH="1">
            <a:off x="6019006" y="3804444"/>
            <a:ext cx="1071563" cy="320675"/>
          </a:xfrm>
          <a:prstGeom prst="straightConnector1">
            <a:avLst/>
          </a:prstGeom>
          <a:noFill/>
          <a:ln w="38100" algn="ctr">
            <a:solidFill>
              <a:srgbClr val="00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MVD layer: Point resolution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39750" y="1196975"/>
            <a:ext cx="633730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80"/>
                </a:solidFill>
              </a:rPr>
              <a:t>Results: Barrel layer </a:t>
            </a:r>
            <a:r>
              <a:rPr lang="en-GB" sz="2400">
                <a:solidFill>
                  <a:srgbClr val="000080"/>
                </a:solidFill>
              </a:rPr>
              <a:t>(</a:t>
            </a:r>
            <a:r>
              <a:rPr lang="en-GB" sz="2400">
                <a:solidFill>
                  <a:srgbClr val="000080"/>
                </a:solidFill>
                <a:sym typeface="Symbol" pitchFamily="18" charset="2"/>
              </a:rPr>
              <a:t></a:t>
            </a:r>
            <a:r>
              <a:rPr lang="en-GB" sz="2400" baseline="30000">
                <a:solidFill>
                  <a:srgbClr val="000080"/>
                </a:solidFill>
                <a:sym typeface="Symbol" pitchFamily="18" charset="2"/>
              </a:rPr>
              <a:t>+</a:t>
            </a:r>
            <a:r>
              <a:rPr lang="en-GB" sz="2400">
                <a:solidFill>
                  <a:srgbClr val="000080"/>
                </a:solidFill>
                <a:sym typeface="Symbol" pitchFamily="18" charset="2"/>
              </a:rPr>
              <a:t>, 0.5 GeV / c)</a:t>
            </a:r>
            <a:endParaRPr lang="en-GB" sz="2400" baseline="30000">
              <a:solidFill>
                <a:srgbClr val="000080"/>
              </a:solidFill>
              <a:sym typeface="Symbol" pitchFamily="18" charset="2"/>
            </a:endParaRPr>
          </a:p>
        </p:txBody>
      </p:sp>
      <p:pic>
        <p:nvPicPr>
          <p:cNvPr id="24580" name="Picture 25" descr="SimTobias_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4675"/>
            <a:ext cx="61944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26"/>
          <p:cNvSpPr txBox="1">
            <a:spLocks noChangeArrowheads="1"/>
          </p:cNvSpPr>
          <p:nvPr/>
        </p:nvSpPr>
        <p:spPr bwMode="auto">
          <a:xfrm>
            <a:off x="6948488" y="2492375"/>
            <a:ext cx="18002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 sz="2400">
                <a:solidFill>
                  <a:srgbClr val="FF0000"/>
                </a:solidFill>
              </a:rPr>
              <a:t>Scattering effect in outer strip barrel layers reaches </a:t>
            </a:r>
          </a:p>
          <a:p>
            <a:pPr algn="ctr" defTabSz="914400"/>
            <a:r>
              <a:rPr lang="en-GB" sz="2400">
                <a:solidFill>
                  <a:srgbClr val="FF0000"/>
                </a:solidFill>
              </a:rPr>
              <a:t>1 mm (r.m.s.)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MVD layer: Point resolution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285720" y="1071546"/>
            <a:ext cx="5356232" cy="1938342"/>
            <a:chOff x="136" y="1344"/>
            <a:chExt cx="4377" cy="2223"/>
          </a:xfrm>
        </p:grpSpPr>
        <p:pic>
          <p:nvPicPr>
            <p:cNvPr id="25606" name="Picture 2" descr="G:\MS_Disks_2D.png"/>
            <p:cNvPicPr>
              <a:picLocks noChangeAspect="1" noChangeArrowheads="1"/>
            </p:cNvPicPr>
            <p:nvPr/>
          </p:nvPicPr>
          <p:blipFill>
            <a:blip r:embed="rId3"/>
            <a:srcRect l="49730" t="49255"/>
            <a:stretch>
              <a:fillRect/>
            </a:stretch>
          </p:blipFill>
          <p:spPr bwMode="auto">
            <a:xfrm>
              <a:off x="136" y="1344"/>
              <a:ext cx="4377" cy="2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249" y="1434"/>
              <a:ext cx="602" cy="1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>
              <a:spAutoFit/>
            </a:bodyPr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Layer 5</a:t>
              </a: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2426" y="1434"/>
              <a:ext cx="602" cy="1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10800" bIns="10800">
              <a:spAutoFit/>
            </a:bodyPr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Layer 6</a:t>
              </a: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1429" y="1434"/>
              <a:ext cx="498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Mean: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1.93 mm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3561" y="1434"/>
              <a:ext cx="498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Mean:</a:t>
              </a:r>
            </a:p>
            <a:p>
              <a:pPr algn="ctr"/>
              <a:r>
                <a:rPr lang="en-GB">
                  <a:solidFill>
                    <a:schemeClr val="tx1"/>
                  </a:solidFill>
                </a:rPr>
                <a:t>1.62 mm</a:t>
              </a: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428750" y="2428875"/>
            <a:ext cx="6286500" cy="3643313"/>
            <a:chOff x="68" y="1893"/>
            <a:chExt cx="2770" cy="1991"/>
          </a:xfrm>
        </p:grpSpPr>
        <p:pic>
          <p:nvPicPr>
            <p:cNvPr id="12" name="Grafik 5" descr="PiM_0-5_vtx_ThetaPhiAll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" y="1893"/>
              <a:ext cx="2770" cy="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pieren 44"/>
            <p:cNvGrpSpPr>
              <a:grpSpLocks/>
            </p:cNvGrpSpPr>
            <p:nvPr/>
          </p:nvGrpSpPr>
          <p:grpSpPr bwMode="auto">
            <a:xfrm>
              <a:off x="494" y="2431"/>
              <a:ext cx="1872" cy="1050"/>
              <a:chOff x="789409" y="2214554"/>
              <a:chExt cx="2979016" cy="1665099"/>
            </a:xfrm>
          </p:grpSpPr>
          <p:sp>
            <p:nvSpPr>
              <p:cNvPr id="14" name="Textfeld 9"/>
              <p:cNvSpPr txBox="1">
                <a:spLocks noChangeArrowheads="1"/>
              </p:cNvSpPr>
              <p:nvPr/>
            </p:nvSpPr>
            <p:spPr bwMode="auto">
              <a:xfrm>
                <a:off x="3571115" y="2214554"/>
                <a:ext cx="197310" cy="320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de-DE" b="1">
                    <a:solidFill>
                      <a:schemeClr val="tx1"/>
                    </a:solidFill>
                  </a:rPr>
                  <a:t>(a)</a:t>
                </a:r>
              </a:p>
            </p:txBody>
          </p:sp>
          <p:sp>
            <p:nvSpPr>
              <p:cNvPr id="15" name="Textfeld 12"/>
              <p:cNvSpPr txBox="1">
                <a:spLocks noChangeArrowheads="1"/>
              </p:cNvSpPr>
              <p:nvPr/>
            </p:nvSpPr>
            <p:spPr bwMode="auto">
              <a:xfrm>
                <a:off x="2143378" y="2416046"/>
                <a:ext cx="276530" cy="320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rIns="0">
                <a:spAutoFit/>
              </a:bodyPr>
              <a:lstStyle/>
              <a:p>
                <a:r>
                  <a:rPr lang="de-DE" b="1" dirty="0">
                    <a:solidFill>
                      <a:schemeClr val="tx1"/>
                    </a:solidFill>
                  </a:rPr>
                  <a:t>(b</a:t>
                </a:r>
                <a:r>
                  <a:rPr lang="de-DE" b="1" dirty="0" smtClean="0">
                    <a:solidFill>
                      <a:schemeClr val="tx1"/>
                    </a:solidFill>
                  </a:rPr>
                  <a:t>) 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Gerade Verbindung mit Pfeil 14"/>
              <p:cNvCxnSpPr>
                <a:cxnSpLocks noChangeShapeType="1"/>
                <a:stCxn id="15" idx="3"/>
              </p:cNvCxnSpPr>
              <p:nvPr/>
            </p:nvCxnSpPr>
            <p:spPr bwMode="auto">
              <a:xfrm flipV="1">
                <a:off x="2419908" y="2357501"/>
                <a:ext cx="437579" cy="21873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17" name="Gerade Verbindung mit Pfeil 16"/>
              <p:cNvCxnSpPr>
                <a:cxnSpLocks noChangeShapeType="1"/>
                <a:stCxn id="15" idx="3"/>
              </p:cNvCxnSpPr>
              <p:nvPr/>
            </p:nvCxnSpPr>
            <p:spPr bwMode="auto">
              <a:xfrm flipV="1">
                <a:off x="2419908" y="2357501"/>
                <a:ext cx="866207" cy="21873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18" name="Gerade Verbindung mit Pfeil 18"/>
              <p:cNvCxnSpPr>
                <a:cxnSpLocks noChangeShapeType="1"/>
                <a:stCxn id="15" idx="3"/>
              </p:cNvCxnSpPr>
              <p:nvPr/>
            </p:nvCxnSpPr>
            <p:spPr bwMode="auto">
              <a:xfrm>
                <a:off x="2419908" y="2576233"/>
                <a:ext cx="437579" cy="78172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19" name="Gerade Verbindung mit Pfeil 20"/>
              <p:cNvCxnSpPr>
                <a:cxnSpLocks noChangeShapeType="1"/>
                <a:stCxn id="15" idx="3"/>
              </p:cNvCxnSpPr>
              <p:nvPr/>
            </p:nvCxnSpPr>
            <p:spPr bwMode="auto">
              <a:xfrm>
                <a:off x="2419908" y="2576233"/>
                <a:ext cx="651893" cy="638817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sp>
            <p:nvSpPr>
              <p:cNvPr id="20" name="Textfeld 22"/>
              <p:cNvSpPr txBox="1">
                <a:spLocks noChangeArrowheads="1"/>
              </p:cNvSpPr>
              <p:nvPr/>
            </p:nvSpPr>
            <p:spPr bwMode="auto">
              <a:xfrm>
                <a:off x="1260094" y="3097260"/>
                <a:ext cx="242141" cy="320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0">
                <a:spAutoFit/>
              </a:bodyPr>
              <a:lstStyle/>
              <a:p>
                <a:r>
                  <a:rPr lang="de-DE" b="1" dirty="0">
                    <a:solidFill>
                      <a:schemeClr val="tx1"/>
                    </a:solidFill>
                  </a:rPr>
                  <a:t>(c</a:t>
                </a:r>
                <a:r>
                  <a:rPr lang="de-DE" b="1" dirty="0" smtClean="0">
                    <a:solidFill>
                      <a:schemeClr val="tx1"/>
                    </a:solidFill>
                  </a:rPr>
                  <a:t>) 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Gerade Verbindung mit Pfeil 23"/>
              <p:cNvCxnSpPr>
                <a:cxnSpLocks noChangeShapeType="1"/>
                <a:stCxn id="20" idx="3"/>
              </p:cNvCxnSpPr>
              <p:nvPr/>
            </p:nvCxnSpPr>
            <p:spPr bwMode="auto">
              <a:xfrm flipV="1">
                <a:off x="1502235" y="3038060"/>
                <a:ext cx="598250" cy="219387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cxnSp>
            <p:nvCxnSpPr>
              <p:cNvPr id="22" name="Gerade Verbindung mit Pfeil 35"/>
              <p:cNvCxnSpPr>
                <a:cxnSpLocks noChangeShapeType="1"/>
                <a:stCxn id="20" idx="3"/>
              </p:cNvCxnSpPr>
              <p:nvPr/>
            </p:nvCxnSpPr>
            <p:spPr bwMode="auto">
              <a:xfrm flipV="1">
                <a:off x="1502235" y="2663486"/>
                <a:ext cx="554666" cy="59396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  <p:sp>
            <p:nvSpPr>
              <p:cNvPr id="23" name="Textfeld 40"/>
              <p:cNvSpPr txBox="1">
                <a:spLocks noChangeArrowheads="1"/>
              </p:cNvSpPr>
              <p:nvPr/>
            </p:nvSpPr>
            <p:spPr bwMode="auto">
              <a:xfrm>
                <a:off x="789409" y="3559392"/>
                <a:ext cx="231701" cy="320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rIns="36000">
                <a:spAutoFit/>
              </a:bodyPr>
              <a:lstStyle/>
              <a:p>
                <a:r>
                  <a:rPr lang="de-DE" b="1">
                    <a:solidFill>
                      <a:schemeClr val="tx1"/>
                    </a:solidFill>
                  </a:rPr>
                  <a:t>(d)</a:t>
                </a:r>
              </a:p>
            </p:txBody>
          </p:sp>
          <p:cxnSp>
            <p:nvCxnSpPr>
              <p:cNvPr id="24" name="Gerade Verbindung mit Pfeil 41"/>
              <p:cNvCxnSpPr>
                <a:cxnSpLocks noChangeShapeType="1"/>
                <a:stCxn id="23" idx="3"/>
              </p:cNvCxnSpPr>
              <p:nvPr/>
            </p:nvCxnSpPr>
            <p:spPr bwMode="auto">
              <a:xfrm flipV="1">
                <a:off x="1021110" y="3643826"/>
                <a:ext cx="1121999" cy="76212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01600">
                  <a:schemeClr val="accent3">
                    <a:alpha val="60000"/>
                  </a:schemeClr>
                </a:glow>
              </a:effectLst>
            </p:spPr>
          </p:cxnSp>
          <p:cxnSp>
            <p:nvCxnSpPr>
              <p:cNvPr id="25" name="Gerade Verbindung mit Pfeil 44"/>
              <p:cNvCxnSpPr>
                <a:cxnSpLocks noChangeShapeType="1"/>
                <a:stCxn id="23" idx="3"/>
              </p:cNvCxnSpPr>
              <p:nvPr/>
            </p:nvCxnSpPr>
            <p:spPr bwMode="auto">
              <a:xfrm flipH="1" flipV="1">
                <a:off x="928663" y="2428963"/>
                <a:ext cx="92447" cy="1291075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01600">
                  <a:schemeClr val="accent3">
                    <a:alpha val="60000"/>
                  </a:schemeClr>
                </a:glow>
              </a:effectLst>
            </p:spPr>
          </p:cxnSp>
          <p:cxnSp>
            <p:nvCxnSpPr>
              <p:cNvPr id="26" name="Gerade Verbindung mit Pfeil 23"/>
              <p:cNvCxnSpPr>
                <a:cxnSpLocks noChangeShapeType="1"/>
                <a:stCxn id="14" idx="1"/>
              </p:cNvCxnSpPr>
              <p:nvPr/>
            </p:nvCxnSpPr>
            <p:spPr bwMode="auto">
              <a:xfrm rot="10800000" flipV="1">
                <a:off x="3071676" y="2374739"/>
                <a:ext cx="499285" cy="411536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Detector optimisation</a:t>
            </a: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2916238" y="2563813"/>
            <a:ext cx="3527425" cy="2305050"/>
            <a:chOff x="1837" y="1570"/>
            <a:chExt cx="2222" cy="1452"/>
          </a:xfrm>
        </p:grpSpPr>
        <p:sp>
          <p:nvSpPr>
            <p:cNvPr id="26649" name="Rectangle 5"/>
            <p:cNvSpPr>
              <a:spLocks noChangeArrowheads="1"/>
            </p:cNvSpPr>
            <p:nvPr/>
          </p:nvSpPr>
          <p:spPr bwMode="auto">
            <a:xfrm>
              <a:off x="2381" y="1570"/>
              <a:ext cx="1088" cy="499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800"/>
                <a:t>Design</a:t>
              </a:r>
            </a:p>
          </p:txBody>
        </p:sp>
        <p:sp>
          <p:nvSpPr>
            <p:cNvPr id="26650" name="Rectangle 6"/>
            <p:cNvSpPr>
              <a:spLocks noChangeArrowheads="1"/>
            </p:cNvSpPr>
            <p:nvPr/>
          </p:nvSpPr>
          <p:spPr bwMode="auto">
            <a:xfrm>
              <a:off x="1837" y="2569"/>
              <a:ext cx="2222" cy="45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/>
                <a:t>Physics Performance</a:t>
              </a:r>
            </a:p>
          </p:txBody>
        </p:sp>
        <p:sp>
          <p:nvSpPr>
            <p:cNvPr id="26651" name="AutoShape 7"/>
            <p:cNvSpPr>
              <a:spLocks noChangeArrowheads="1"/>
            </p:cNvSpPr>
            <p:nvPr/>
          </p:nvSpPr>
          <p:spPr bwMode="auto">
            <a:xfrm>
              <a:off x="2744" y="2069"/>
              <a:ext cx="408" cy="499"/>
            </a:xfrm>
            <a:prstGeom prst="upDownArrow">
              <a:avLst>
                <a:gd name="adj1" fmla="val 39213"/>
                <a:gd name="adj2" fmla="val 3186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179388" y="3933825"/>
            <a:ext cx="1944687" cy="792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Geometrical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Restriction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4714875" y="1125538"/>
            <a:ext cx="1944688" cy="792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Frontend 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Electronics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7018338" y="3933825"/>
            <a:ext cx="1657350" cy="792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Mechanics</a:t>
            </a: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6227763" y="2060575"/>
            <a:ext cx="1439862" cy="792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6659563" y="2997200"/>
            <a:ext cx="1441450" cy="792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Cabling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1979613" y="1125538"/>
            <a:ext cx="1944687" cy="792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Alignment &amp; 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Positioning</a:t>
            </a: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177800" y="2490788"/>
            <a:ext cx="2665413" cy="11541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Integration /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Interplay with 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other subsystems</a:t>
            </a: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1042988" y="5084763"/>
            <a:ext cx="3024187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Physics simulations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&amp; measurements</a:t>
            </a:r>
          </a:p>
        </p:txBody>
      </p:sp>
      <p:cxnSp>
        <p:nvCxnSpPr>
          <p:cNvPr id="26636" name="AutoShape 16"/>
          <p:cNvCxnSpPr>
            <a:cxnSpLocks noChangeShapeType="1"/>
            <a:stCxn id="26630" idx="1"/>
            <a:endCxn id="26649" idx="3"/>
          </p:cNvCxnSpPr>
          <p:nvPr/>
        </p:nvCxnSpPr>
        <p:spPr bwMode="auto">
          <a:xfrm rot="10800000">
            <a:off x="5507038" y="2960688"/>
            <a:ext cx="1511300" cy="1370012"/>
          </a:xfrm>
          <a:prstGeom prst="curvedConnector3">
            <a:avLst>
              <a:gd name="adj1" fmla="val 42958"/>
            </a:avLst>
          </a:prstGeom>
          <a:noFill/>
          <a:ln w="38100">
            <a:solidFill>
              <a:srgbClr val="777777"/>
            </a:solidFill>
            <a:round/>
            <a:headEnd/>
            <a:tailEnd type="triangle" w="lg" len="lg"/>
          </a:ln>
        </p:spPr>
      </p:cxnSp>
      <p:cxnSp>
        <p:nvCxnSpPr>
          <p:cNvPr id="26637" name="AutoShape 17"/>
          <p:cNvCxnSpPr>
            <a:cxnSpLocks noChangeShapeType="1"/>
            <a:stCxn id="26629" idx="2"/>
            <a:endCxn id="26649" idx="0"/>
          </p:cNvCxnSpPr>
          <p:nvPr/>
        </p:nvCxnSpPr>
        <p:spPr bwMode="auto">
          <a:xfrm rot="5400000">
            <a:off x="4842669" y="1718469"/>
            <a:ext cx="646113" cy="1044575"/>
          </a:xfrm>
          <a:prstGeom prst="curvedConnector3">
            <a:avLst>
              <a:gd name="adj1" fmla="val 63389"/>
            </a:avLst>
          </a:prstGeom>
          <a:noFill/>
          <a:ln w="38100">
            <a:solidFill>
              <a:srgbClr val="777777"/>
            </a:solidFill>
            <a:round/>
            <a:headEnd/>
            <a:tailEnd type="triangle" w="lg" len="lg"/>
          </a:ln>
        </p:spPr>
      </p:cxnSp>
      <p:cxnSp>
        <p:nvCxnSpPr>
          <p:cNvPr id="26638" name="AutoShape 18"/>
          <p:cNvCxnSpPr>
            <a:cxnSpLocks noChangeShapeType="1"/>
            <a:stCxn id="26632" idx="1"/>
            <a:endCxn id="26649" idx="0"/>
          </p:cNvCxnSpPr>
          <p:nvPr/>
        </p:nvCxnSpPr>
        <p:spPr bwMode="auto">
          <a:xfrm rot="10800000">
            <a:off x="4643438" y="2563813"/>
            <a:ext cx="2016125" cy="830262"/>
          </a:xfrm>
          <a:prstGeom prst="curvedConnector4">
            <a:avLst>
              <a:gd name="adj1" fmla="val 28657"/>
              <a:gd name="adj2" fmla="val 131162"/>
            </a:avLst>
          </a:prstGeom>
          <a:noFill/>
          <a:ln w="38100">
            <a:solidFill>
              <a:srgbClr val="777777"/>
            </a:solidFill>
            <a:round/>
            <a:headEnd/>
            <a:tailEnd type="triangle" w="lg" len="lg"/>
          </a:ln>
        </p:spPr>
      </p:cxnSp>
      <p:cxnSp>
        <p:nvCxnSpPr>
          <p:cNvPr id="26639" name="AutoShape 19"/>
          <p:cNvCxnSpPr>
            <a:cxnSpLocks noChangeShapeType="1"/>
            <a:stCxn id="26631" idx="1"/>
            <a:endCxn id="26649" idx="3"/>
          </p:cNvCxnSpPr>
          <p:nvPr/>
        </p:nvCxnSpPr>
        <p:spPr bwMode="auto">
          <a:xfrm rot="10800000" flipV="1">
            <a:off x="5507038" y="2457450"/>
            <a:ext cx="720725" cy="5032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777777"/>
            </a:solidFill>
            <a:round/>
            <a:headEnd/>
            <a:tailEnd type="triangle" w="lg" len="lg"/>
          </a:ln>
        </p:spPr>
      </p:cxnSp>
      <p:cxnSp>
        <p:nvCxnSpPr>
          <p:cNvPr id="26640" name="AutoShape 20"/>
          <p:cNvCxnSpPr>
            <a:cxnSpLocks noChangeShapeType="1"/>
            <a:stCxn id="26633" idx="2"/>
            <a:endCxn id="26649" idx="0"/>
          </p:cNvCxnSpPr>
          <p:nvPr/>
        </p:nvCxnSpPr>
        <p:spPr bwMode="auto">
          <a:xfrm rot="16200000" flipH="1">
            <a:off x="3475037" y="1395413"/>
            <a:ext cx="646113" cy="1690688"/>
          </a:xfrm>
          <a:prstGeom prst="curvedConnector3">
            <a:avLst>
              <a:gd name="adj1" fmla="val 55528"/>
            </a:avLst>
          </a:prstGeom>
          <a:noFill/>
          <a:ln w="38100">
            <a:solidFill>
              <a:srgbClr val="777777"/>
            </a:solidFill>
            <a:round/>
            <a:headEnd/>
            <a:tailEnd type="triangle" w="lg" len="lg"/>
          </a:ln>
        </p:spPr>
      </p:cxnSp>
      <p:cxnSp>
        <p:nvCxnSpPr>
          <p:cNvPr id="26641" name="AutoShape 21"/>
          <p:cNvCxnSpPr>
            <a:cxnSpLocks noChangeShapeType="1"/>
            <a:stCxn id="26634" idx="3"/>
            <a:endCxn id="26649" idx="0"/>
          </p:cNvCxnSpPr>
          <p:nvPr/>
        </p:nvCxnSpPr>
        <p:spPr bwMode="auto">
          <a:xfrm flipV="1">
            <a:off x="2843213" y="2563813"/>
            <a:ext cx="1800225" cy="504825"/>
          </a:xfrm>
          <a:prstGeom prst="curvedConnector4">
            <a:avLst>
              <a:gd name="adj1" fmla="val 25926"/>
              <a:gd name="adj2" fmla="val 145282"/>
            </a:avLst>
          </a:prstGeom>
          <a:noFill/>
          <a:ln w="38100">
            <a:solidFill>
              <a:srgbClr val="777777"/>
            </a:solidFill>
            <a:round/>
            <a:headEnd/>
            <a:tailEnd type="triangle" w="lg" len="lg"/>
          </a:ln>
        </p:spPr>
      </p:cxnSp>
      <p:cxnSp>
        <p:nvCxnSpPr>
          <p:cNvPr id="26642" name="AutoShape 22"/>
          <p:cNvCxnSpPr>
            <a:cxnSpLocks noChangeShapeType="1"/>
            <a:stCxn id="26628" idx="3"/>
            <a:endCxn id="26649" idx="1"/>
          </p:cNvCxnSpPr>
          <p:nvPr/>
        </p:nvCxnSpPr>
        <p:spPr bwMode="auto">
          <a:xfrm flipV="1">
            <a:off x="2124075" y="2960688"/>
            <a:ext cx="1655763" cy="1370012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rgbClr val="777777"/>
            </a:solidFill>
            <a:round/>
            <a:headEnd/>
            <a:tailEnd type="triangle" w="lg" len="lg"/>
          </a:ln>
        </p:spPr>
      </p:cxnSp>
      <p:cxnSp>
        <p:nvCxnSpPr>
          <p:cNvPr id="26643" name="AutoShape 23"/>
          <p:cNvCxnSpPr>
            <a:cxnSpLocks noChangeShapeType="1"/>
            <a:stCxn id="26629" idx="3"/>
            <a:endCxn id="26631" idx="3"/>
          </p:cNvCxnSpPr>
          <p:nvPr/>
        </p:nvCxnSpPr>
        <p:spPr bwMode="auto">
          <a:xfrm>
            <a:off x="6659563" y="1522413"/>
            <a:ext cx="1008062" cy="935037"/>
          </a:xfrm>
          <a:prstGeom prst="curvedConnector3">
            <a:avLst>
              <a:gd name="adj1" fmla="val 152755"/>
            </a:avLst>
          </a:prstGeom>
          <a:noFill/>
          <a:ln w="38100">
            <a:solidFill>
              <a:srgbClr val="777777"/>
            </a:solidFill>
            <a:round/>
            <a:headEnd type="triangle" w="lg" len="med"/>
            <a:tailEnd type="triangle" w="lg" len="med"/>
          </a:ln>
        </p:spPr>
      </p:cxnSp>
      <p:cxnSp>
        <p:nvCxnSpPr>
          <p:cNvPr id="26644" name="AutoShape 24"/>
          <p:cNvCxnSpPr>
            <a:cxnSpLocks noChangeShapeType="1"/>
            <a:stCxn id="26631" idx="3"/>
            <a:endCxn id="26630" idx="3"/>
          </p:cNvCxnSpPr>
          <p:nvPr/>
        </p:nvCxnSpPr>
        <p:spPr bwMode="auto">
          <a:xfrm>
            <a:off x="7667625" y="2457450"/>
            <a:ext cx="1008063" cy="1873250"/>
          </a:xfrm>
          <a:prstGeom prst="curvedConnector3">
            <a:avLst>
              <a:gd name="adj1" fmla="val 132125"/>
            </a:avLst>
          </a:prstGeom>
          <a:noFill/>
          <a:ln w="38100">
            <a:solidFill>
              <a:srgbClr val="777777"/>
            </a:solidFill>
            <a:round/>
            <a:headEnd type="triangle" w="lg" len="med"/>
            <a:tailEnd type="triangle" w="lg" len="med"/>
          </a:ln>
        </p:spPr>
      </p:cxnSp>
      <p:cxnSp>
        <p:nvCxnSpPr>
          <p:cNvPr id="26645" name="AutoShape 25"/>
          <p:cNvCxnSpPr>
            <a:cxnSpLocks noChangeShapeType="1"/>
            <a:stCxn id="26632" idx="3"/>
            <a:endCxn id="26630" idx="3"/>
          </p:cNvCxnSpPr>
          <p:nvPr/>
        </p:nvCxnSpPr>
        <p:spPr bwMode="auto">
          <a:xfrm>
            <a:off x="8101013" y="3394075"/>
            <a:ext cx="574675" cy="936625"/>
          </a:xfrm>
          <a:prstGeom prst="curvedConnector3">
            <a:avLst>
              <a:gd name="adj1" fmla="val 139778"/>
            </a:avLst>
          </a:prstGeom>
          <a:noFill/>
          <a:ln w="38100">
            <a:solidFill>
              <a:srgbClr val="777777"/>
            </a:solidFill>
            <a:round/>
            <a:headEnd type="triangle" w="lg" len="med"/>
            <a:tailEnd type="triangle" w="lg" len="med"/>
          </a:ln>
        </p:spPr>
      </p:cxnSp>
      <p:sp>
        <p:nvSpPr>
          <p:cNvPr id="26646" name="Rectangle 26"/>
          <p:cNvSpPr>
            <a:spLocks noChangeArrowheads="1"/>
          </p:cNvSpPr>
          <p:nvPr/>
        </p:nvSpPr>
        <p:spPr bwMode="auto">
          <a:xfrm>
            <a:off x="4356100" y="5086350"/>
            <a:ext cx="3600450" cy="863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Engineering simulations</a:t>
            </a:r>
          </a:p>
          <a:p>
            <a:pPr algn="ctr"/>
            <a:r>
              <a:rPr lang="en-GB" sz="2400">
                <a:solidFill>
                  <a:schemeClr val="tx1"/>
                </a:solidFill>
              </a:rPr>
              <a:t>&amp; measurements</a:t>
            </a:r>
          </a:p>
        </p:txBody>
      </p:sp>
      <p:sp>
        <p:nvSpPr>
          <p:cNvPr id="26647" name="Freeform 27"/>
          <p:cNvSpPr>
            <a:spLocks/>
          </p:cNvSpPr>
          <p:nvPr/>
        </p:nvSpPr>
        <p:spPr bwMode="auto">
          <a:xfrm>
            <a:off x="2432050" y="3063875"/>
            <a:ext cx="917575" cy="2020888"/>
          </a:xfrm>
          <a:custGeom>
            <a:avLst/>
            <a:gdLst>
              <a:gd name="T0" fmla="*/ 2147483647 w 578"/>
              <a:gd name="T1" fmla="*/ 2147483647 h 1273"/>
              <a:gd name="T2" fmla="*/ 2147483647 w 578"/>
              <a:gd name="T3" fmla="*/ 2147483647 h 1273"/>
              <a:gd name="T4" fmla="*/ 2147483647 w 578"/>
              <a:gd name="T5" fmla="*/ 2147483647 h 1273"/>
              <a:gd name="T6" fmla="*/ 2147483647 w 578"/>
              <a:gd name="T7" fmla="*/ 2147483647 h 1273"/>
              <a:gd name="T8" fmla="*/ 2147483647 w 578"/>
              <a:gd name="T9" fmla="*/ 0 h 1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"/>
              <a:gd name="T16" fmla="*/ 0 h 1273"/>
              <a:gd name="T17" fmla="*/ 578 w 578"/>
              <a:gd name="T18" fmla="*/ 1273 h 1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" h="1273">
                <a:moveTo>
                  <a:pt x="33" y="1273"/>
                </a:moveTo>
                <a:cubicBezTo>
                  <a:pt x="38" y="1211"/>
                  <a:pt x="0" y="1029"/>
                  <a:pt x="61" y="898"/>
                </a:cubicBezTo>
                <a:cubicBezTo>
                  <a:pt x="122" y="767"/>
                  <a:pt x="332" y="607"/>
                  <a:pt x="398" y="486"/>
                </a:cubicBezTo>
                <a:cubicBezTo>
                  <a:pt x="464" y="365"/>
                  <a:pt x="428" y="253"/>
                  <a:pt x="458" y="172"/>
                </a:cubicBezTo>
                <a:cubicBezTo>
                  <a:pt x="488" y="91"/>
                  <a:pt x="553" y="36"/>
                  <a:pt x="578" y="0"/>
                </a:cubicBezTo>
              </a:path>
            </a:pathLst>
          </a:custGeom>
          <a:noFill/>
          <a:ln w="38100">
            <a:solidFill>
              <a:srgbClr val="777777"/>
            </a:solidFill>
            <a:round/>
            <a:headEnd type="triangle" w="lg" len="lg"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48" name="Freeform 28"/>
          <p:cNvSpPr>
            <a:spLocks/>
          </p:cNvSpPr>
          <p:nvPr/>
        </p:nvSpPr>
        <p:spPr bwMode="auto">
          <a:xfrm>
            <a:off x="5783263" y="3005138"/>
            <a:ext cx="1044575" cy="2065337"/>
          </a:xfrm>
          <a:custGeom>
            <a:avLst/>
            <a:gdLst>
              <a:gd name="T0" fmla="*/ 2147483647 w 658"/>
              <a:gd name="T1" fmla="*/ 2147483647 h 1301"/>
              <a:gd name="T2" fmla="*/ 2147483647 w 658"/>
              <a:gd name="T3" fmla="*/ 2147483647 h 1301"/>
              <a:gd name="T4" fmla="*/ 2147483647 w 658"/>
              <a:gd name="T5" fmla="*/ 2147483647 h 1301"/>
              <a:gd name="T6" fmla="*/ 2147483647 w 658"/>
              <a:gd name="T7" fmla="*/ 2147483647 h 1301"/>
              <a:gd name="T8" fmla="*/ 2147483647 w 658"/>
              <a:gd name="T9" fmla="*/ 2147483647 h 1301"/>
              <a:gd name="T10" fmla="*/ 0 w 658"/>
              <a:gd name="T11" fmla="*/ 0 h 1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8"/>
              <a:gd name="T19" fmla="*/ 0 h 1301"/>
              <a:gd name="T20" fmla="*/ 658 w 658"/>
              <a:gd name="T21" fmla="*/ 1301 h 13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8" h="1301">
                <a:moveTo>
                  <a:pt x="658" y="1301"/>
                </a:moveTo>
                <a:cubicBezTo>
                  <a:pt x="647" y="1240"/>
                  <a:pt x="645" y="1057"/>
                  <a:pt x="591" y="935"/>
                </a:cubicBezTo>
                <a:cubicBezTo>
                  <a:pt x="537" y="813"/>
                  <a:pt x="393" y="675"/>
                  <a:pt x="337" y="568"/>
                </a:cubicBezTo>
                <a:cubicBezTo>
                  <a:pt x="281" y="461"/>
                  <a:pt x="284" y="365"/>
                  <a:pt x="254" y="291"/>
                </a:cubicBezTo>
                <a:cubicBezTo>
                  <a:pt x="224" y="217"/>
                  <a:pt x="199" y="175"/>
                  <a:pt x="157" y="127"/>
                </a:cubicBezTo>
                <a:cubicBezTo>
                  <a:pt x="115" y="79"/>
                  <a:pt x="33" y="26"/>
                  <a:pt x="0" y="0"/>
                </a:cubicBezTo>
              </a:path>
            </a:pathLst>
          </a:custGeom>
          <a:noFill/>
          <a:ln w="38100">
            <a:solidFill>
              <a:srgbClr val="777777"/>
            </a:solidFill>
            <a:round/>
            <a:headEnd type="triangle" w="lg" len="lg"/>
            <a:tailEnd/>
          </a:ln>
        </p:spPr>
        <p:txBody>
          <a:bodyPr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Detector optimisation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916238" y="2563813"/>
            <a:ext cx="3527425" cy="2305050"/>
            <a:chOff x="1837" y="1570"/>
            <a:chExt cx="2222" cy="1452"/>
          </a:xfrm>
        </p:grpSpPr>
        <p:sp>
          <p:nvSpPr>
            <p:cNvPr id="27674" name="Rectangle 4"/>
            <p:cNvSpPr>
              <a:spLocks noChangeArrowheads="1"/>
            </p:cNvSpPr>
            <p:nvPr/>
          </p:nvSpPr>
          <p:spPr bwMode="auto">
            <a:xfrm>
              <a:off x="2381" y="1570"/>
              <a:ext cx="1088" cy="4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99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800"/>
                <a:t>Design</a:t>
              </a:r>
            </a:p>
          </p:txBody>
        </p:sp>
        <p:sp>
          <p:nvSpPr>
            <p:cNvPr id="27675" name="Rectangle 5"/>
            <p:cNvSpPr>
              <a:spLocks noChangeArrowheads="1"/>
            </p:cNvSpPr>
            <p:nvPr/>
          </p:nvSpPr>
          <p:spPr bwMode="auto">
            <a:xfrm>
              <a:off x="1837" y="2569"/>
              <a:ext cx="2222" cy="45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/>
                <a:t>Physics Performance</a:t>
              </a:r>
            </a:p>
          </p:txBody>
        </p:sp>
        <p:sp>
          <p:nvSpPr>
            <p:cNvPr id="27676" name="AutoShape 6"/>
            <p:cNvSpPr>
              <a:spLocks noChangeArrowheads="1"/>
            </p:cNvSpPr>
            <p:nvPr/>
          </p:nvSpPr>
          <p:spPr bwMode="auto">
            <a:xfrm>
              <a:off x="2744" y="2069"/>
              <a:ext cx="408" cy="499"/>
            </a:xfrm>
            <a:prstGeom prst="upDownArrow">
              <a:avLst>
                <a:gd name="adj1" fmla="val 39213"/>
                <a:gd name="adj2" fmla="val 31861"/>
              </a:avLst>
            </a:prstGeom>
            <a:solidFill>
              <a:srgbClr val="DDDDDD"/>
            </a:solidFill>
            <a:ln w="9525">
              <a:solidFill>
                <a:srgbClr val="99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79388" y="3933825"/>
            <a:ext cx="1944687" cy="79216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Geometrical</a:t>
            </a:r>
          </a:p>
          <a:p>
            <a:pPr algn="ctr"/>
            <a:r>
              <a:rPr lang="en-GB" sz="2400">
                <a:solidFill>
                  <a:schemeClr val="bg2"/>
                </a:solidFill>
              </a:rPr>
              <a:t>Restriction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4714875" y="1125538"/>
            <a:ext cx="1944688" cy="792162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Frontend </a:t>
            </a:r>
          </a:p>
          <a:p>
            <a:pPr algn="ctr"/>
            <a:r>
              <a:rPr lang="en-GB" sz="2400">
                <a:solidFill>
                  <a:schemeClr val="bg2"/>
                </a:solidFill>
              </a:rPr>
              <a:t>Electronics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7018338" y="3933825"/>
            <a:ext cx="1657350" cy="79216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Mechanics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6227763" y="2060575"/>
            <a:ext cx="1439862" cy="79216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Cooling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6659563" y="2997200"/>
            <a:ext cx="1441450" cy="79216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Cabling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1979613" y="1125538"/>
            <a:ext cx="1944687" cy="792162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Alignment &amp; </a:t>
            </a:r>
          </a:p>
          <a:p>
            <a:pPr algn="ctr"/>
            <a:r>
              <a:rPr lang="en-GB" sz="2400">
                <a:solidFill>
                  <a:schemeClr val="bg2"/>
                </a:solidFill>
              </a:rPr>
              <a:t>Positioning</a:t>
            </a:r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177800" y="2490788"/>
            <a:ext cx="2665413" cy="1154112"/>
          </a:xfrm>
          <a:prstGeom prst="rect">
            <a:avLst/>
          </a:prstGeom>
          <a:solidFill>
            <a:srgbClr val="FFFFCC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Integration /</a:t>
            </a:r>
          </a:p>
          <a:p>
            <a:pPr algn="ctr"/>
            <a:r>
              <a:rPr lang="en-GB" sz="2400">
                <a:solidFill>
                  <a:schemeClr val="bg2"/>
                </a:solidFill>
              </a:rPr>
              <a:t>Interplay with </a:t>
            </a:r>
          </a:p>
          <a:p>
            <a:pPr algn="ctr"/>
            <a:r>
              <a:rPr lang="en-GB" sz="2400">
                <a:solidFill>
                  <a:schemeClr val="bg2"/>
                </a:solidFill>
              </a:rPr>
              <a:t>other subsystems</a:t>
            </a: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1042988" y="5084763"/>
            <a:ext cx="3024187" cy="863600"/>
          </a:xfrm>
          <a:prstGeom prst="rect">
            <a:avLst/>
          </a:prstGeom>
          <a:solidFill>
            <a:srgbClr val="DDDDDD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Physics simulations</a:t>
            </a:r>
          </a:p>
          <a:p>
            <a:pPr algn="ctr"/>
            <a:r>
              <a:rPr lang="en-GB" sz="2400">
                <a:solidFill>
                  <a:schemeClr val="bg2"/>
                </a:solidFill>
              </a:rPr>
              <a:t>&amp; measurements</a:t>
            </a:r>
          </a:p>
        </p:txBody>
      </p:sp>
      <p:cxnSp>
        <p:nvCxnSpPr>
          <p:cNvPr id="27660" name="AutoShape 15"/>
          <p:cNvCxnSpPr>
            <a:cxnSpLocks noChangeShapeType="1"/>
            <a:stCxn id="27654" idx="1"/>
            <a:endCxn id="27674" idx="3"/>
          </p:cNvCxnSpPr>
          <p:nvPr/>
        </p:nvCxnSpPr>
        <p:spPr bwMode="auto">
          <a:xfrm rot="10800000">
            <a:off x="5507038" y="2960688"/>
            <a:ext cx="1511300" cy="1370012"/>
          </a:xfrm>
          <a:prstGeom prst="curvedConnector3">
            <a:avLst>
              <a:gd name="adj1" fmla="val 42958"/>
            </a:avLst>
          </a:prstGeom>
          <a:noFill/>
          <a:ln w="38100">
            <a:solidFill>
              <a:srgbClr val="FFFF99"/>
            </a:solidFill>
            <a:round/>
            <a:headEnd/>
            <a:tailEnd type="triangle" w="lg" len="lg"/>
          </a:ln>
        </p:spPr>
      </p:cxnSp>
      <p:cxnSp>
        <p:nvCxnSpPr>
          <p:cNvPr id="27661" name="AutoShape 16"/>
          <p:cNvCxnSpPr>
            <a:cxnSpLocks noChangeShapeType="1"/>
            <a:stCxn id="27653" idx="2"/>
            <a:endCxn id="27674" idx="0"/>
          </p:cNvCxnSpPr>
          <p:nvPr/>
        </p:nvCxnSpPr>
        <p:spPr bwMode="auto">
          <a:xfrm rot="5400000">
            <a:off x="4842669" y="1718469"/>
            <a:ext cx="646113" cy="1044575"/>
          </a:xfrm>
          <a:prstGeom prst="curvedConnector3">
            <a:avLst>
              <a:gd name="adj1" fmla="val 63389"/>
            </a:avLst>
          </a:prstGeom>
          <a:noFill/>
          <a:ln w="38100">
            <a:solidFill>
              <a:srgbClr val="FFFF99"/>
            </a:solidFill>
            <a:round/>
            <a:headEnd/>
            <a:tailEnd type="triangle" w="lg" len="lg"/>
          </a:ln>
        </p:spPr>
      </p:cxnSp>
      <p:cxnSp>
        <p:nvCxnSpPr>
          <p:cNvPr id="27662" name="AutoShape 17"/>
          <p:cNvCxnSpPr>
            <a:cxnSpLocks noChangeShapeType="1"/>
            <a:stCxn id="27656" idx="1"/>
            <a:endCxn id="27674" idx="0"/>
          </p:cNvCxnSpPr>
          <p:nvPr/>
        </p:nvCxnSpPr>
        <p:spPr bwMode="auto">
          <a:xfrm rot="10800000">
            <a:off x="4643438" y="2563813"/>
            <a:ext cx="2016125" cy="830262"/>
          </a:xfrm>
          <a:prstGeom prst="curvedConnector4">
            <a:avLst>
              <a:gd name="adj1" fmla="val 28657"/>
              <a:gd name="adj2" fmla="val 131162"/>
            </a:avLst>
          </a:prstGeom>
          <a:noFill/>
          <a:ln w="38100">
            <a:solidFill>
              <a:srgbClr val="FFFF99"/>
            </a:solidFill>
            <a:round/>
            <a:headEnd/>
            <a:tailEnd type="triangle" w="lg" len="lg"/>
          </a:ln>
        </p:spPr>
      </p:cxnSp>
      <p:cxnSp>
        <p:nvCxnSpPr>
          <p:cNvPr id="27663" name="AutoShape 18"/>
          <p:cNvCxnSpPr>
            <a:cxnSpLocks noChangeShapeType="1"/>
            <a:stCxn id="27655" idx="1"/>
            <a:endCxn id="27674" idx="3"/>
          </p:cNvCxnSpPr>
          <p:nvPr/>
        </p:nvCxnSpPr>
        <p:spPr bwMode="auto">
          <a:xfrm rot="10800000" flipV="1">
            <a:off x="5507038" y="2457450"/>
            <a:ext cx="720725" cy="50323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99"/>
            </a:solidFill>
            <a:round/>
            <a:headEnd/>
            <a:tailEnd type="triangle" w="lg" len="lg"/>
          </a:ln>
        </p:spPr>
      </p:cxnSp>
      <p:cxnSp>
        <p:nvCxnSpPr>
          <p:cNvPr id="27664" name="AutoShape 19"/>
          <p:cNvCxnSpPr>
            <a:cxnSpLocks noChangeShapeType="1"/>
            <a:stCxn id="27657" idx="2"/>
            <a:endCxn id="27674" idx="0"/>
          </p:cNvCxnSpPr>
          <p:nvPr/>
        </p:nvCxnSpPr>
        <p:spPr bwMode="auto">
          <a:xfrm rot="16200000" flipH="1">
            <a:off x="3475037" y="1395413"/>
            <a:ext cx="646113" cy="1690688"/>
          </a:xfrm>
          <a:prstGeom prst="curvedConnector3">
            <a:avLst>
              <a:gd name="adj1" fmla="val 55528"/>
            </a:avLst>
          </a:prstGeom>
          <a:noFill/>
          <a:ln w="38100">
            <a:solidFill>
              <a:srgbClr val="FFFF99"/>
            </a:solidFill>
            <a:round/>
            <a:headEnd/>
            <a:tailEnd type="triangle" w="lg" len="lg"/>
          </a:ln>
        </p:spPr>
      </p:cxnSp>
      <p:cxnSp>
        <p:nvCxnSpPr>
          <p:cNvPr id="27665" name="AutoShape 20"/>
          <p:cNvCxnSpPr>
            <a:cxnSpLocks noChangeShapeType="1"/>
            <a:stCxn id="27658" idx="3"/>
            <a:endCxn id="27674" idx="0"/>
          </p:cNvCxnSpPr>
          <p:nvPr/>
        </p:nvCxnSpPr>
        <p:spPr bwMode="auto">
          <a:xfrm flipV="1">
            <a:off x="2843213" y="2563813"/>
            <a:ext cx="1800225" cy="504825"/>
          </a:xfrm>
          <a:prstGeom prst="curvedConnector4">
            <a:avLst>
              <a:gd name="adj1" fmla="val 25926"/>
              <a:gd name="adj2" fmla="val 145282"/>
            </a:avLst>
          </a:prstGeom>
          <a:noFill/>
          <a:ln w="38100">
            <a:solidFill>
              <a:srgbClr val="FFFF99"/>
            </a:solidFill>
            <a:round/>
            <a:headEnd/>
            <a:tailEnd type="triangle" w="lg" len="lg"/>
          </a:ln>
        </p:spPr>
      </p:cxnSp>
      <p:cxnSp>
        <p:nvCxnSpPr>
          <p:cNvPr id="27666" name="AutoShape 21"/>
          <p:cNvCxnSpPr>
            <a:cxnSpLocks noChangeShapeType="1"/>
            <a:stCxn id="27652" idx="3"/>
            <a:endCxn id="27674" idx="1"/>
          </p:cNvCxnSpPr>
          <p:nvPr/>
        </p:nvCxnSpPr>
        <p:spPr bwMode="auto">
          <a:xfrm flipV="1">
            <a:off x="2124075" y="2960688"/>
            <a:ext cx="1655763" cy="1370012"/>
          </a:xfrm>
          <a:prstGeom prst="curvedConnector3">
            <a:avLst>
              <a:gd name="adj1" fmla="val 49954"/>
            </a:avLst>
          </a:prstGeom>
          <a:noFill/>
          <a:ln w="38100">
            <a:solidFill>
              <a:srgbClr val="FFFF99"/>
            </a:solidFill>
            <a:round/>
            <a:headEnd/>
            <a:tailEnd type="triangle" w="lg" len="lg"/>
          </a:ln>
        </p:spPr>
      </p:cxnSp>
      <p:cxnSp>
        <p:nvCxnSpPr>
          <p:cNvPr id="27667" name="AutoShape 22"/>
          <p:cNvCxnSpPr>
            <a:cxnSpLocks noChangeShapeType="1"/>
            <a:stCxn id="27653" idx="3"/>
            <a:endCxn id="27655" idx="3"/>
          </p:cNvCxnSpPr>
          <p:nvPr/>
        </p:nvCxnSpPr>
        <p:spPr bwMode="auto">
          <a:xfrm>
            <a:off x="6659563" y="1522413"/>
            <a:ext cx="1008062" cy="935037"/>
          </a:xfrm>
          <a:prstGeom prst="curvedConnector3">
            <a:avLst>
              <a:gd name="adj1" fmla="val 152755"/>
            </a:avLst>
          </a:prstGeom>
          <a:noFill/>
          <a:ln w="38100">
            <a:solidFill>
              <a:srgbClr val="FFFF99"/>
            </a:solidFill>
            <a:round/>
            <a:headEnd type="triangle" w="lg" len="med"/>
            <a:tailEnd type="triangle" w="lg" len="med"/>
          </a:ln>
        </p:spPr>
      </p:cxnSp>
      <p:cxnSp>
        <p:nvCxnSpPr>
          <p:cNvPr id="27668" name="AutoShape 23"/>
          <p:cNvCxnSpPr>
            <a:cxnSpLocks noChangeShapeType="1"/>
            <a:stCxn id="27655" idx="3"/>
            <a:endCxn id="27654" idx="3"/>
          </p:cNvCxnSpPr>
          <p:nvPr/>
        </p:nvCxnSpPr>
        <p:spPr bwMode="auto">
          <a:xfrm>
            <a:off x="7667625" y="2457450"/>
            <a:ext cx="1008063" cy="1873250"/>
          </a:xfrm>
          <a:prstGeom prst="curvedConnector3">
            <a:avLst>
              <a:gd name="adj1" fmla="val 132125"/>
            </a:avLst>
          </a:prstGeom>
          <a:noFill/>
          <a:ln w="38100">
            <a:solidFill>
              <a:srgbClr val="FFFF99"/>
            </a:solidFill>
            <a:round/>
            <a:headEnd type="triangle" w="lg" len="med"/>
            <a:tailEnd type="triangle" w="lg" len="med"/>
          </a:ln>
        </p:spPr>
      </p:cxnSp>
      <p:cxnSp>
        <p:nvCxnSpPr>
          <p:cNvPr id="27669" name="AutoShape 24"/>
          <p:cNvCxnSpPr>
            <a:cxnSpLocks noChangeShapeType="1"/>
            <a:stCxn id="27656" idx="3"/>
            <a:endCxn id="27654" idx="3"/>
          </p:cNvCxnSpPr>
          <p:nvPr/>
        </p:nvCxnSpPr>
        <p:spPr bwMode="auto">
          <a:xfrm>
            <a:off x="8101013" y="3394075"/>
            <a:ext cx="574675" cy="936625"/>
          </a:xfrm>
          <a:prstGeom prst="curvedConnector3">
            <a:avLst>
              <a:gd name="adj1" fmla="val 139778"/>
            </a:avLst>
          </a:prstGeom>
          <a:noFill/>
          <a:ln w="38100">
            <a:solidFill>
              <a:srgbClr val="FFFF99"/>
            </a:solidFill>
            <a:round/>
            <a:headEnd type="triangle" w="lg" len="med"/>
            <a:tailEnd type="triangle" w="lg" len="med"/>
          </a:ln>
        </p:spPr>
      </p:cxnSp>
      <p:sp>
        <p:nvSpPr>
          <p:cNvPr id="27670" name="Rectangle 25"/>
          <p:cNvSpPr>
            <a:spLocks noChangeArrowheads="1"/>
          </p:cNvSpPr>
          <p:nvPr/>
        </p:nvSpPr>
        <p:spPr bwMode="auto">
          <a:xfrm>
            <a:off x="4356100" y="5086350"/>
            <a:ext cx="3600450" cy="863600"/>
          </a:xfrm>
          <a:prstGeom prst="rect">
            <a:avLst/>
          </a:prstGeom>
          <a:solidFill>
            <a:srgbClr val="DDDDDD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2"/>
                </a:solidFill>
              </a:rPr>
              <a:t>Engineering simulations</a:t>
            </a:r>
          </a:p>
          <a:p>
            <a:pPr algn="ctr"/>
            <a:r>
              <a:rPr lang="en-GB" sz="2400">
                <a:solidFill>
                  <a:schemeClr val="bg2"/>
                </a:solidFill>
              </a:rPr>
              <a:t>&amp; measurements</a:t>
            </a:r>
          </a:p>
        </p:txBody>
      </p:sp>
      <p:sp>
        <p:nvSpPr>
          <p:cNvPr id="27671" name="Freeform 26"/>
          <p:cNvSpPr>
            <a:spLocks/>
          </p:cNvSpPr>
          <p:nvPr/>
        </p:nvSpPr>
        <p:spPr bwMode="auto">
          <a:xfrm>
            <a:off x="2432050" y="3063875"/>
            <a:ext cx="917575" cy="2020888"/>
          </a:xfrm>
          <a:custGeom>
            <a:avLst/>
            <a:gdLst>
              <a:gd name="T0" fmla="*/ 2147483647 w 578"/>
              <a:gd name="T1" fmla="*/ 2147483647 h 1273"/>
              <a:gd name="T2" fmla="*/ 2147483647 w 578"/>
              <a:gd name="T3" fmla="*/ 2147483647 h 1273"/>
              <a:gd name="T4" fmla="*/ 2147483647 w 578"/>
              <a:gd name="T5" fmla="*/ 2147483647 h 1273"/>
              <a:gd name="T6" fmla="*/ 2147483647 w 578"/>
              <a:gd name="T7" fmla="*/ 2147483647 h 1273"/>
              <a:gd name="T8" fmla="*/ 2147483647 w 578"/>
              <a:gd name="T9" fmla="*/ 0 h 1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"/>
              <a:gd name="T16" fmla="*/ 0 h 1273"/>
              <a:gd name="T17" fmla="*/ 578 w 578"/>
              <a:gd name="T18" fmla="*/ 1273 h 1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" h="1273">
                <a:moveTo>
                  <a:pt x="33" y="1273"/>
                </a:moveTo>
                <a:cubicBezTo>
                  <a:pt x="38" y="1211"/>
                  <a:pt x="0" y="1029"/>
                  <a:pt x="61" y="898"/>
                </a:cubicBezTo>
                <a:cubicBezTo>
                  <a:pt x="122" y="767"/>
                  <a:pt x="332" y="607"/>
                  <a:pt x="398" y="486"/>
                </a:cubicBezTo>
                <a:cubicBezTo>
                  <a:pt x="464" y="365"/>
                  <a:pt x="428" y="253"/>
                  <a:pt x="458" y="172"/>
                </a:cubicBezTo>
                <a:cubicBezTo>
                  <a:pt x="488" y="91"/>
                  <a:pt x="553" y="36"/>
                  <a:pt x="578" y="0"/>
                </a:cubicBezTo>
              </a:path>
            </a:pathLst>
          </a:custGeom>
          <a:noFill/>
          <a:ln w="38100">
            <a:solidFill>
              <a:srgbClr val="FFFF99"/>
            </a:solidFill>
            <a:round/>
            <a:headEnd type="triangle" w="lg" len="lg"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72" name="Freeform 27"/>
          <p:cNvSpPr>
            <a:spLocks/>
          </p:cNvSpPr>
          <p:nvPr/>
        </p:nvSpPr>
        <p:spPr bwMode="auto">
          <a:xfrm>
            <a:off x="5783263" y="3005138"/>
            <a:ext cx="1044575" cy="2065337"/>
          </a:xfrm>
          <a:custGeom>
            <a:avLst/>
            <a:gdLst>
              <a:gd name="T0" fmla="*/ 2147483647 w 658"/>
              <a:gd name="T1" fmla="*/ 2147483647 h 1301"/>
              <a:gd name="T2" fmla="*/ 2147483647 w 658"/>
              <a:gd name="T3" fmla="*/ 2147483647 h 1301"/>
              <a:gd name="T4" fmla="*/ 2147483647 w 658"/>
              <a:gd name="T5" fmla="*/ 2147483647 h 1301"/>
              <a:gd name="T6" fmla="*/ 2147483647 w 658"/>
              <a:gd name="T7" fmla="*/ 2147483647 h 1301"/>
              <a:gd name="T8" fmla="*/ 2147483647 w 658"/>
              <a:gd name="T9" fmla="*/ 2147483647 h 1301"/>
              <a:gd name="T10" fmla="*/ 0 w 658"/>
              <a:gd name="T11" fmla="*/ 0 h 13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8"/>
              <a:gd name="T19" fmla="*/ 0 h 1301"/>
              <a:gd name="T20" fmla="*/ 658 w 658"/>
              <a:gd name="T21" fmla="*/ 1301 h 13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8" h="1301">
                <a:moveTo>
                  <a:pt x="658" y="1301"/>
                </a:moveTo>
                <a:cubicBezTo>
                  <a:pt x="647" y="1240"/>
                  <a:pt x="645" y="1057"/>
                  <a:pt x="591" y="935"/>
                </a:cubicBezTo>
                <a:cubicBezTo>
                  <a:pt x="537" y="813"/>
                  <a:pt x="393" y="675"/>
                  <a:pt x="337" y="568"/>
                </a:cubicBezTo>
                <a:cubicBezTo>
                  <a:pt x="281" y="461"/>
                  <a:pt x="284" y="365"/>
                  <a:pt x="254" y="291"/>
                </a:cubicBezTo>
                <a:cubicBezTo>
                  <a:pt x="224" y="217"/>
                  <a:pt x="199" y="175"/>
                  <a:pt x="157" y="127"/>
                </a:cubicBezTo>
                <a:cubicBezTo>
                  <a:pt x="115" y="79"/>
                  <a:pt x="33" y="26"/>
                  <a:pt x="0" y="0"/>
                </a:cubicBezTo>
              </a:path>
            </a:pathLst>
          </a:custGeom>
          <a:noFill/>
          <a:ln w="38100">
            <a:solidFill>
              <a:srgbClr val="FFFF99"/>
            </a:solidFill>
            <a:round/>
            <a:headEnd type="triangle" w="lg" len="lg"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73" name="Oval 30"/>
          <p:cNvSpPr>
            <a:spLocks noChangeArrowheads="1"/>
          </p:cNvSpPr>
          <p:nvPr/>
        </p:nvSpPr>
        <p:spPr bwMode="auto">
          <a:xfrm>
            <a:off x="2554288" y="3716338"/>
            <a:ext cx="4249737" cy="15843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Impact on MVD strip part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539750" y="1143000"/>
            <a:ext cx="860425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7188" indent="-357188">
              <a:lnSpc>
                <a:spcPts val="3600"/>
              </a:lnSpc>
              <a:spcBef>
                <a:spcPts val="800"/>
              </a:spcBef>
              <a:buClr>
                <a:srgbClr val="000080"/>
              </a:buClr>
              <a:buSzPct val="85000"/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80"/>
                </a:solidFill>
                <a:sym typeface="Symbol" pitchFamily="18" charset="2"/>
              </a:rPr>
              <a:t>Concept of carbon support structure for barrel part</a:t>
            </a:r>
            <a:endParaRPr lang="en-GB" sz="2400" baseline="30000">
              <a:solidFill>
                <a:srgbClr val="000080"/>
              </a:solidFill>
              <a:sym typeface="Symbol" pitchFamily="18" charset="2"/>
            </a:endParaRPr>
          </a:p>
        </p:txBody>
      </p:sp>
      <p:pic>
        <p:nvPicPr>
          <p:cNvPr id="28676" name="Picture 9" descr="P1030554"/>
          <p:cNvPicPr>
            <a:picLocks noChangeAspect="1" noChangeArrowheads="1"/>
          </p:cNvPicPr>
          <p:nvPr/>
        </p:nvPicPr>
        <p:blipFill>
          <a:blip r:embed="rId3"/>
          <a:srcRect l="27682" t="1845" b="37094"/>
          <a:stretch>
            <a:fillRect/>
          </a:stretch>
        </p:blipFill>
        <p:spPr bwMode="auto">
          <a:xfrm>
            <a:off x="2000250" y="4429125"/>
            <a:ext cx="2519363" cy="1595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7" name="Grafik 24" descr="DSC_0056a.jpg"/>
          <p:cNvPicPr>
            <a:picLocks noChangeAspect="1"/>
          </p:cNvPicPr>
          <p:nvPr/>
        </p:nvPicPr>
        <p:blipFill>
          <a:blip r:embed="rId4"/>
          <a:srcRect l="8057" b="25249"/>
          <a:stretch>
            <a:fillRect/>
          </a:stretch>
        </p:blipFill>
        <p:spPr bwMode="auto">
          <a:xfrm>
            <a:off x="7643813" y="2071688"/>
            <a:ext cx="13573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Grafik 22" descr="DSC_0027a.jpg"/>
          <p:cNvPicPr>
            <a:picLocks noChangeAspect="1"/>
          </p:cNvPicPr>
          <p:nvPr/>
        </p:nvPicPr>
        <p:blipFill>
          <a:blip r:embed="rId5"/>
          <a:srcRect l="5743" r="5743"/>
          <a:stretch>
            <a:fillRect/>
          </a:stretch>
        </p:blipFill>
        <p:spPr bwMode="auto">
          <a:xfrm>
            <a:off x="869950" y="1465263"/>
            <a:ext cx="27733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Sv-3"/>
          <p:cNvPicPr>
            <a:picLocks noChangeAspect="1" noChangeArrowheads="1"/>
          </p:cNvPicPr>
          <p:nvPr/>
        </p:nvPicPr>
        <p:blipFill>
          <a:blip r:embed="rId6"/>
          <a:srcRect l="13985" r="10255"/>
          <a:stretch>
            <a:fillRect/>
          </a:stretch>
        </p:blipFill>
        <p:spPr bwMode="auto">
          <a:xfrm>
            <a:off x="3429000" y="2500313"/>
            <a:ext cx="29241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DSC_002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2888" y="4286250"/>
            <a:ext cx="244316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Grafik 21" descr="DSC_0060a.jpg"/>
          <p:cNvPicPr>
            <a:picLocks noChangeAspect="1"/>
          </p:cNvPicPr>
          <p:nvPr/>
        </p:nvPicPr>
        <p:blipFill>
          <a:blip r:embed="rId8"/>
          <a:srcRect l="9560" t="9624" r="5736" b="16040"/>
          <a:stretch>
            <a:fillRect/>
          </a:stretch>
        </p:blipFill>
        <p:spPr bwMode="auto">
          <a:xfrm>
            <a:off x="5500688" y="1714500"/>
            <a:ext cx="213518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P1030551"/>
          <p:cNvPicPr>
            <a:picLocks noChangeAspect="1" noChangeArrowheads="1"/>
          </p:cNvPicPr>
          <p:nvPr/>
        </p:nvPicPr>
        <p:blipFill>
          <a:blip r:embed="rId9"/>
          <a:srcRect l="8624" t="2769" r="24641" b="9235"/>
          <a:stretch>
            <a:fillRect/>
          </a:stretch>
        </p:blipFill>
        <p:spPr bwMode="auto">
          <a:xfrm>
            <a:off x="571500" y="3000375"/>
            <a:ext cx="16081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3" descr="Bild-MVDin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1125538"/>
            <a:ext cx="4402137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Motivation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16000" y="1188000"/>
            <a:ext cx="8532812" cy="4949825"/>
          </a:xfrm>
        </p:spPr>
        <p:txBody>
          <a:bodyPr/>
          <a:lstStyle/>
          <a:p>
            <a:pPr eaLnBrk="1" hangingPunct="1">
              <a:lnSpc>
                <a:spcPts val="36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General MVD layout fixed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Number of layers 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Detector type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Overall geometry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500" dirty="0" smtClean="0"/>
          </a:p>
          <a:p>
            <a:pPr eaLnBrk="1" hangingPunct="1">
              <a:lnSpc>
                <a:spcPts val="36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Detailed implementation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Detector: shape, dimensions 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Hybridisation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Support structure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Cooling, cabling and routing concept</a:t>
            </a:r>
          </a:p>
          <a:p>
            <a:pPr lvl="1" eaLnBrk="1" hangingPunct="1">
              <a:lnSpc>
                <a:spcPct val="100000"/>
              </a:lnSpc>
              <a:buSzPct val="65000"/>
              <a:buFont typeface="Wingdings" pitchFamily="2" charset="2"/>
              <a:buChar char="Ø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Alignment … integration / interplay with other subsystems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Motivation</a:t>
            </a:r>
          </a:p>
        </p:txBody>
      </p:sp>
      <p:grpSp>
        <p:nvGrpSpPr>
          <p:cNvPr id="6147" name="Group 29"/>
          <p:cNvGrpSpPr>
            <a:grpSpLocks/>
          </p:cNvGrpSpPr>
          <p:nvPr/>
        </p:nvGrpSpPr>
        <p:grpSpPr bwMode="auto">
          <a:xfrm>
            <a:off x="2475698" y="2285992"/>
            <a:ext cx="4192604" cy="2786082"/>
            <a:chOff x="1837" y="1570"/>
            <a:chExt cx="2222" cy="1452"/>
          </a:xfrm>
        </p:grpSpPr>
        <p:sp>
          <p:nvSpPr>
            <p:cNvPr id="6150" name="Rectangle 7"/>
            <p:cNvSpPr>
              <a:spLocks noChangeArrowheads="1"/>
            </p:cNvSpPr>
            <p:nvPr/>
          </p:nvSpPr>
          <p:spPr bwMode="auto">
            <a:xfrm>
              <a:off x="2381" y="1570"/>
              <a:ext cx="1088" cy="499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de-DE" sz="2800" dirty="0"/>
                <a:t>Design</a:t>
              </a:r>
            </a:p>
          </p:txBody>
        </p: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1837" y="2569"/>
              <a:ext cx="2222" cy="45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dirty="0"/>
                <a:t>Physics Performance</a:t>
              </a:r>
            </a:p>
          </p:txBody>
        </p:sp>
        <p:sp>
          <p:nvSpPr>
            <p:cNvPr id="6152" name="AutoShape 10"/>
            <p:cNvSpPr>
              <a:spLocks noChangeArrowheads="1"/>
            </p:cNvSpPr>
            <p:nvPr/>
          </p:nvSpPr>
          <p:spPr bwMode="auto">
            <a:xfrm>
              <a:off x="2744" y="2069"/>
              <a:ext cx="408" cy="499"/>
            </a:xfrm>
            <a:prstGeom prst="upDownArrow">
              <a:avLst>
                <a:gd name="adj1" fmla="val 39213"/>
                <a:gd name="adj2" fmla="val 3186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6148" name="Rechteck 7"/>
          <p:cNvSpPr>
            <a:spLocks noChangeArrowheads="1"/>
          </p:cNvSpPr>
          <p:nvPr/>
        </p:nvSpPr>
        <p:spPr bwMode="auto">
          <a:xfrm>
            <a:off x="142844" y="1142984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700" dirty="0" smtClean="0">
                <a:solidFill>
                  <a:srgbClr val="000066"/>
                </a:solidFill>
              </a:rPr>
              <a:t>Extraction of </a:t>
            </a:r>
            <a:r>
              <a:rPr lang="en-GB" sz="2700" b="1" dirty="0" smtClean="0">
                <a:solidFill>
                  <a:srgbClr val="FF0000"/>
                </a:solidFill>
              </a:rPr>
              <a:t>design parameters </a:t>
            </a:r>
            <a:r>
              <a:rPr lang="en-GB" sz="2700" dirty="0" smtClean="0">
                <a:solidFill>
                  <a:srgbClr val="000066"/>
                </a:solidFill>
              </a:rPr>
              <a:t>in order to </a:t>
            </a:r>
            <a:r>
              <a:rPr lang="en-GB" sz="2700" b="1" dirty="0" smtClean="0">
                <a:solidFill>
                  <a:srgbClr val="FF0000"/>
                </a:solidFill>
              </a:rPr>
              <a:t>qualify</a:t>
            </a:r>
          </a:p>
          <a:p>
            <a:pPr algn="just"/>
            <a:r>
              <a:rPr lang="en-GB" sz="2700" dirty="0" smtClean="0">
                <a:solidFill>
                  <a:srgbClr val="000066"/>
                </a:solidFill>
              </a:rPr>
              <a:t>dedicated concepts in terms of</a:t>
            </a:r>
            <a:r>
              <a:rPr lang="en-GB" sz="2700" b="1" dirty="0" smtClean="0">
                <a:solidFill>
                  <a:srgbClr val="000066"/>
                </a:solidFill>
              </a:rPr>
              <a:t> </a:t>
            </a:r>
            <a:r>
              <a:rPr lang="en-GB" sz="2700" b="1" dirty="0" smtClean="0">
                <a:solidFill>
                  <a:srgbClr val="FF0000"/>
                </a:solidFill>
              </a:rPr>
              <a:t>physics performance</a:t>
            </a:r>
            <a:endParaRPr lang="de-DE" sz="2700" b="1" dirty="0"/>
          </a:p>
        </p:txBody>
      </p:sp>
      <p:sp>
        <p:nvSpPr>
          <p:cNvPr id="6149" name="Rechteck 7"/>
          <p:cNvSpPr>
            <a:spLocks noChangeArrowheads="1"/>
          </p:cNvSpPr>
          <p:nvPr/>
        </p:nvSpPr>
        <p:spPr bwMode="auto">
          <a:xfrm>
            <a:off x="-34941" y="5452276"/>
            <a:ext cx="921388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2700" dirty="0">
                <a:solidFill>
                  <a:srgbClr val="000066"/>
                </a:solidFill>
              </a:rPr>
              <a:t>Design parameters enable </a:t>
            </a:r>
            <a:r>
              <a:rPr lang="en-GB" sz="2700" b="1" dirty="0">
                <a:solidFill>
                  <a:srgbClr val="FF0000"/>
                </a:solidFill>
              </a:rPr>
              <a:t>optimisation </a:t>
            </a:r>
            <a:r>
              <a:rPr lang="en-GB" sz="2700" dirty="0">
                <a:solidFill>
                  <a:srgbClr val="000066"/>
                </a:solidFill>
              </a:rPr>
              <a:t>of the detector</a:t>
            </a:r>
            <a:endParaRPr lang="de-DE" sz="27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Design parameters</a:t>
            </a:r>
          </a:p>
        </p:txBody>
      </p:sp>
      <p:sp>
        <p:nvSpPr>
          <p:cNvPr id="7171" name="Oval 15"/>
          <p:cNvSpPr>
            <a:spLocks noChangeArrowheads="1"/>
          </p:cNvSpPr>
          <p:nvPr/>
        </p:nvSpPr>
        <p:spPr bwMode="auto">
          <a:xfrm>
            <a:off x="395288" y="1125538"/>
            <a:ext cx="503237" cy="5048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72000" anchor="ctr"/>
          <a:lstStyle/>
          <a:p>
            <a:pPr algn="ctr"/>
            <a:r>
              <a:rPr lang="de-DE" sz="2800" b="1" dirty="0"/>
              <a:t>a</a:t>
            </a:r>
          </a:p>
        </p:txBody>
      </p:sp>
      <p:sp>
        <p:nvSpPr>
          <p:cNvPr id="7172" name="Oval 16"/>
          <p:cNvSpPr>
            <a:spLocks noChangeArrowheads="1"/>
          </p:cNvSpPr>
          <p:nvPr/>
        </p:nvSpPr>
        <p:spPr bwMode="auto">
          <a:xfrm>
            <a:off x="396875" y="3214686"/>
            <a:ext cx="503238" cy="5048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72000" anchor="ctr"/>
          <a:lstStyle/>
          <a:p>
            <a:pPr algn="ctr"/>
            <a:r>
              <a:rPr lang="de-DE" sz="2800" b="1" dirty="0"/>
              <a:t>b</a:t>
            </a:r>
          </a:p>
        </p:txBody>
      </p:sp>
      <p:sp>
        <p:nvSpPr>
          <p:cNvPr id="7173" name="Text Box 18"/>
          <p:cNvSpPr txBox="1">
            <a:spLocks noChangeArrowheads="1"/>
          </p:cNvSpPr>
          <p:nvPr/>
        </p:nvSpPr>
        <p:spPr bwMode="auto">
          <a:xfrm>
            <a:off x="1116000" y="1116000"/>
            <a:ext cx="7921625" cy="501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rgbClr val="000066"/>
                </a:solidFill>
              </a:rPr>
              <a:t>Innermost</a:t>
            </a:r>
            <a:r>
              <a:rPr lang="en-GB" sz="2800" dirty="0">
                <a:solidFill>
                  <a:srgbClr val="000066"/>
                </a:solidFill>
              </a:rPr>
              <a:t> </a:t>
            </a:r>
            <a:r>
              <a:rPr lang="en-GB" sz="2800" b="1" dirty="0">
                <a:solidFill>
                  <a:srgbClr val="000066"/>
                </a:solidFill>
              </a:rPr>
              <a:t>detector</a:t>
            </a:r>
            <a:r>
              <a:rPr lang="en-GB" sz="2800" dirty="0">
                <a:solidFill>
                  <a:srgbClr val="000066"/>
                </a:solidFill>
              </a:rPr>
              <a:t> in PANDA:</a:t>
            </a:r>
          </a:p>
          <a:p>
            <a:pPr>
              <a:lnSpc>
                <a:spcPct val="110000"/>
              </a:lnSpc>
              <a:buSzPct val="65000"/>
              <a:buFont typeface="Wingdings" pitchFamily="2" charset="2"/>
              <a:buChar char="Ø"/>
            </a:pP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	Low material budget, notably in forward direction</a:t>
            </a:r>
          </a:p>
          <a:p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 Material mapping</a:t>
            </a:r>
          </a:p>
          <a:p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	 Radiation lengths</a:t>
            </a:r>
          </a:p>
          <a:p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	 Scattering effects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GB" sz="10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rgbClr val="000066"/>
                </a:solidFill>
              </a:rPr>
              <a:t>Tracking </a:t>
            </a:r>
            <a:r>
              <a:rPr lang="en-GB" sz="2800" dirty="0">
                <a:solidFill>
                  <a:srgbClr val="000066"/>
                </a:solidFill>
              </a:rPr>
              <a:t>detector: </a:t>
            </a:r>
            <a:endParaRPr lang="en-GB" sz="2800" b="1" dirty="0">
              <a:solidFill>
                <a:srgbClr val="000066"/>
              </a:solidFill>
            </a:endParaRPr>
          </a:p>
          <a:p>
            <a:pPr>
              <a:lnSpc>
                <a:spcPct val="110000"/>
              </a:lnSpc>
              <a:buSzPct val="65000"/>
              <a:buFont typeface="Wingdings" pitchFamily="2" charset="2"/>
              <a:buChar char="Ø"/>
            </a:pPr>
            <a:r>
              <a:rPr lang="en-GB" sz="2400" b="1" dirty="0">
                <a:solidFill>
                  <a:srgbClr val="000066"/>
                </a:solidFill>
              </a:rPr>
              <a:t>	</a:t>
            </a:r>
            <a:r>
              <a:rPr lang="en-GB" sz="2400" dirty="0" smtClean="0">
                <a:solidFill>
                  <a:srgbClr val="000066"/>
                </a:solidFill>
              </a:rPr>
              <a:t>Maximum </a:t>
            </a:r>
            <a:r>
              <a:rPr lang="en-GB" sz="2400" dirty="0">
                <a:solidFill>
                  <a:srgbClr val="000066"/>
                </a:solidFill>
              </a:rPr>
              <a:t>spatial coverage</a:t>
            </a:r>
          </a:p>
          <a:p>
            <a:pPr>
              <a:lnSpc>
                <a:spcPct val="110000"/>
              </a:lnSpc>
              <a:buSzPct val="65000"/>
              <a:buFont typeface="Wingdings" pitchFamily="2" charset="2"/>
              <a:buChar char="Ø"/>
            </a:pPr>
            <a:r>
              <a:rPr lang="en-GB" sz="2400" dirty="0">
                <a:solidFill>
                  <a:srgbClr val="000066"/>
                </a:solidFill>
              </a:rPr>
              <a:t> 	Sufficient number of hit points</a:t>
            </a:r>
          </a:p>
          <a:p>
            <a:pPr>
              <a:buSzPct val="65000"/>
              <a:buFont typeface="Wingdings" pitchFamily="2" charset="2"/>
              <a:buNone/>
            </a:pPr>
            <a:r>
              <a:rPr lang="en-GB" sz="2400" dirty="0">
                <a:solidFill>
                  <a:srgbClr val="000066"/>
                </a:solidFill>
              </a:rPr>
              <a:t>	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 Number of hit points / track </a:t>
            </a:r>
          </a:p>
          <a:p>
            <a:pPr lvl="2">
              <a:buSzPct val="65000"/>
              <a:buFont typeface="Wingdings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  <a:sym typeface="Wingdings" pitchFamily="2" charset="2"/>
              </a:rPr>
              <a:t> 	Design goal: 4 points per track</a:t>
            </a:r>
            <a:endParaRPr lang="en-GB" sz="2200" dirty="0">
              <a:solidFill>
                <a:srgbClr val="FF0000"/>
              </a:solidFill>
              <a:sym typeface="Symbol" pitchFamily="18" charset="2"/>
            </a:endParaRPr>
          </a:p>
          <a:p>
            <a:pPr lvl="2">
              <a:buSzPct val="65000"/>
              <a:buFont typeface="Wingdings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  <a:sym typeface="Wingdings" pitchFamily="2" charset="2"/>
              </a:rPr>
              <a:t> 	1</a:t>
            </a:r>
            <a:r>
              <a:rPr lang="en-GB" sz="2200" baseline="30000" dirty="0">
                <a:solidFill>
                  <a:srgbClr val="FF0000"/>
                </a:solidFill>
                <a:sym typeface="Wingdings" pitchFamily="2" charset="2"/>
              </a:rPr>
              <a:t>st</a:t>
            </a:r>
            <a:r>
              <a:rPr lang="en-GB" sz="2200" dirty="0">
                <a:solidFill>
                  <a:srgbClr val="FF0000"/>
                </a:solidFill>
                <a:sym typeface="Wingdings" pitchFamily="2" charset="2"/>
              </a:rPr>
              <a:t> point close to vertex </a:t>
            </a:r>
          </a:p>
          <a:p>
            <a:pPr lvl="2">
              <a:buSzPct val="65000"/>
              <a:buFont typeface="Wingdings" pitchFamily="2" charset="2"/>
              <a:buChar char="Ø"/>
            </a:pPr>
            <a:r>
              <a:rPr lang="en-GB" sz="2200" dirty="0">
                <a:solidFill>
                  <a:srgbClr val="FF0000"/>
                </a:solidFill>
                <a:sym typeface="Wingdings" pitchFamily="2" charset="2"/>
              </a:rPr>
              <a:t> 	Last point close to outer tracker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Design parameters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395288" y="1125538"/>
            <a:ext cx="503237" cy="5048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72000" anchor="ctr"/>
          <a:lstStyle/>
          <a:p>
            <a:pPr algn="ctr"/>
            <a:r>
              <a:rPr lang="de-DE" sz="2800" b="1" dirty="0"/>
              <a:t>c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114425" y="1116000"/>
            <a:ext cx="7921625" cy="490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rgbClr val="000066"/>
                </a:solidFill>
              </a:rPr>
              <a:t>Vertex resolution</a:t>
            </a:r>
            <a:r>
              <a:rPr lang="en-GB" sz="2800" dirty="0">
                <a:solidFill>
                  <a:srgbClr val="000066"/>
                </a:solidFill>
              </a:rPr>
              <a:t>:</a:t>
            </a:r>
          </a:p>
          <a:p>
            <a:pPr>
              <a:buSzPct val="65000"/>
              <a:buFont typeface="Wingdings" pitchFamily="2" charset="2"/>
              <a:buChar char="Ø"/>
            </a:pP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	Number and position of track points (</a:t>
            </a:r>
            <a:r>
              <a:rPr lang="en-GB" sz="2400" dirty="0" err="1">
                <a:solidFill>
                  <a:srgbClr val="000066"/>
                </a:solidFill>
                <a:sym typeface="Wingdings" pitchFamily="2" charset="2"/>
              </a:rPr>
              <a:t>w.r.t</a:t>
            </a: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. vertex)</a:t>
            </a:r>
          </a:p>
          <a:p>
            <a:pPr>
              <a:buSzPct val="65000"/>
              <a:buFont typeface="Wingdings" pitchFamily="2" charset="2"/>
              <a:buChar char="Ø"/>
            </a:pP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 	Spatial resolution of single track points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 Size of readout structure</a:t>
            </a:r>
          </a:p>
          <a:p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	 Sensor arrangement …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GB" sz="10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800" b="1" dirty="0">
                <a:solidFill>
                  <a:srgbClr val="000066"/>
                </a:solidFill>
              </a:rPr>
              <a:t>Additional</a:t>
            </a:r>
            <a:r>
              <a:rPr lang="en-GB" sz="2800" dirty="0">
                <a:solidFill>
                  <a:srgbClr val="000066"/>
                </a:solidFill>
              </a:rPr>
              <a:t> </a:t>
            </a:r>
            <a:r>
              <a:rPr lang="en-GB" sz="2800" b="1" dirty="0">
                <a:solidFill>
                  <a:srgbClr val="000066"/>
                </a:solidFill>
              </a:rPr>
              <a:t>input</a:t>
            </a:r>
            <a:r>
              <a:rPr lang="en-GB" sz="2800" dirty="0">
                <a:solidFill>
                  <a:srgbClr val="000066"/>
                </a:solidFill>
              </a:rPr>
              <a:t> </a:t>
            </a:r>
            <a:r>
              <a:rPr lang="en-GB" sz="2800" b="1" dirty="0">
                <a:solidFill>
                  <a:srgbClr val="000066"/>
                </a:solidFill>
              </a:rPr>
              <a:t>for PID</a:t>
            </a:r>
            <a:r>
              <a:rPr lang="en-GB" sz="2800" dirty="0">
                <a:solidFill>
                  <a:srgbClr val="000066"/>
                </a:solidFill>
              </a:rPr>
              <a:t>: </a:t>
            </a:r>
            <a:endParaRPr lang="en-GB" sz="2800" b="1" dirty="0">
              <a:solidFill>
                <a:srgbClr val="000066"/>
              </a:solidFill>
            </a:endParaRPr>
          </a:p>
          <a:p>
            <a:pPr>
              <a:buSzPct val="65000"/>
              <a:buFont typeface="Wingdings" pitchFamily="2" charset="2"/>
              <a:buChar char="Ø"/>
            </a:pPr>
            <a:r>
              <a:rPr lang="en-GB" sz="2400" b="1" dirty="0">
                <a:solidFill>
                  <a:srgbClr val="000066"/>
                </a:solidFill>
              </a:rPr>
              <a:t>	</a:t>
            </a:r>
            <a:r>
              <a:rPr lang="en-GB" sz="2400" dirty="0">
                <a:solidFill>
                  <a:srgbClr val="000066"/>
                </a:solidFill>
              </a:rPr>
              <a:t>Analogue information for single hit points</a:t>
            </a:r>
          </a:p>
          <a:p>
            <a:pPr>
              <a:buSzPct val="65000"/>
              <a:buFont typeface="Wingdings" pitchFamily="2" charset="2"/>
              <a:buNone/>
            </a:pPr>
            <a:r>
              <a:rPr lang="en-GB" sz="2400" dirty="0">
                <a:solidFill>
                  <a:srgbClr val="000066"/>
                </a:solidFill>
                <a:sym typeface="Wingdings" pitchFamily="2" charset="2"/>
              </a:rPr>
              <a:t>	 Energy deposition</a:t>
            </a:r>
          </a:p>
          <a:p>
            <a:pPr>
              <a:buSzPct val="65000"/>
              <a:buFont typeface="Wingdings" pitchFamily="2" charset="2"/>
              <a:buNone/>
            </a:pPr>
            <a:r>
              <a:rPr lang="en-GB" sz="2400" dirty="0">
                <a:solidFill>
                  <a:srgbClr val="000066"/>
                </a:solidFill>
              </a:rPr>
              <a:t>	</a:t>
            </a:r>
            <a:r>
              <a:rPr lang="en-GB" sz="2400" i="1" dirty="0">
                <a:solidFill>
                  <a:srgbClr val="000066"/>
                </a:solidFill>
              </a:rPr>
              <a:t>( </a:t>
            </a:r>
            <a:r>
              <a:rPr lang="en-GB" sz="2400" i="1" dirty="0">
                <a:solidFill>
                  <a:srgbClr val="000066"/>
                </a:solidFill>
                <a:sym typeface="Wingdings" pitchFamily="2" charset="2"/>
              </a:rPr>
              <a:t> Calculation of hit position … see above)</a:t>
            </a:r>
            <a:endParaRPr lang="en-GB" sz="2400" dirty="0">
              <a:solidFill>
                <a:srgbClr val="000066"/>
              </a:solidFill>
            </a:endParaRPr>
          </a:p>
          <a:p>
            <a:pPr>
              <a:buSzPct val="65000"/>
              <a:buFont typeface="Wingdings" pitchFamily="2" charset="2"/>
              <a:buNone/>
            </a:pPr>
            <a:r>
              <a:rPr lang="en-GB" sz="2400" dirty="0">
                <a:solidFill>
                  <a:srgbClr val="000066"/>
                </a:solidFill>
              </a:rPr>
              <a:t>	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 Resolution</a:t>
            </a:r>
          </a:p>
          <a:p>
            <a:pPr>
              <a:buSzPct val="65000"/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	 </a:t>
            </a:r>
            <a:r>
              <a:rPr lang="en-GB" sz="2400" i="1" dirty="0" err="1">
                <a:solidFill>
                  <a:srgbClr val="FF0000"/>
                </a:solidFill>
              </a:rPr>
              <a:t>d</a:t>
            </a:r>
            <a:r>
              <a:rPr lang="en-GB" sz="2400" baseline="-25000" dirty="0" err="1">
                <a:solidFill>
                  <a:srgbClr val="FF0000"/>
                </a:solidFill>
              </a:rPr>
              <a:t>eff</a:t>
            </a:r>
            <a:r>
              <a:rPr lang="en-GB" sz="2400" dirty="0">
                <a:solidFill>
                  <a:srgbClr val="FF0000"/>
                </a:solidFill>
              </a:rPr>
              <a:t> (sensor thickness, incident angle of track)</a:t>
            </a:r>
          </a:p>
          <a:p>
            <a:pPr>
              <a:buSzPct val="65000"/>
              <a:buFont typeface="Wingdings" pitchFamily="2" charset="2"/>
              <a:buNone/>
            </a:pPr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 Signal-to-Noise as function of </a:t>
            </a:r>
            <a:r>
              <a:rPr lang="en-GB" sz="2400" i="1" dirty="0" err="1">
                <a:solidFill>
                  <a:srgbClr val="FF0000"/>
                </a:solidFill>
              </a:rPr>
              <a:t>d</a:t>
            </a:r>
            <a:r>
              <a:rPr lang="en-GB" sz="2400" baseline="-25000" dirty="0" err="1">
                <a:solidFill>
                  <a:srgbClr val="FF0000"/>
                </a:solidFill>
              </a:rPr>
              <a:t>eff</a:t>
            </a:r>
            <a:r>
              <a:rPr lang="en-GB" sz="2400" baseline="-250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…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396875" y="3213100"/>
            <a:ext cx="503238" cy="5048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72000" anchor="ctr"/>
          <a:lstStyle/>
          <a:p>
            <a:pPr algn="ctr"/>
            <a:r>
              <a:rPr lang="de-DE" sz="2800" b="1" dirty="0"/>
              <a:t>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Design parameters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071802" y="1187438"/>
            <a:ext cx="5857916" cy="4884768"/>
            <a:chOff x="3071802" y="1258876"/>
            <a:chExt cx="5857916" cy="4936021"/>
          </a:xfrm>
        </p:grpSpPr>
        <p:sp>
          <p:nvSpPr>
            <p:cNvPr id="12" name="Rechteck 11"/>
            <p:cNvSpPr/>
            <p:nvPr/>
          </p:nvSpPr>
          <p:spPr bwMode="auto">
            <a:xfrm>
              <a:off x="3071802" y="4643446"/>
              <a:ext cx="5786478" cy="1455109"/>
            </a:xfrm>
            <a:prstGeom prst="rect">
              <a:avLst/>
            </a:prstGeom>
            <a:solidFill>
              <a:srgbClr val="FFA7A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071843" y="3429000"/>
              <a:ext cx="5786478" cy="857256"/>
            </a:xfrm>
            <a:prstGeom prst="rect">
              <a:avLst/>
            </a:prstGeom>
            <a:solidFill>
              <a:srgbClr val="FFDC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3071843" y="1258876"/>
              <a:ext cx="5786478" cy="1928826"/>
            </a:xfrm>
            <a:prstGeom prst="rect">
              <a:avLst/>
            </a:prstGeom>
            <a:solidFill>
              <a:srgbClr val="C9E7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1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219" name="Textfeld 17"/>
            <p:cNvSpPr txBox="1">
              <a:spLocks noChangeArrowheads="1"/>
            </p:cNvSpPr>
            <p:nvPr/>
          </p:nvSpPr>
          <p:spPr bwMode="auto">
            <a:xfrm>
              <a:off x="3071843" y="1285861"/>
              <a:ext cx="5857875" cy="490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  <a:buFont typeface="Wingdings" pitchFamily="2" charset="2"/>
                <a:buChar char="à"/>
              </a:pPr>
              <a:r>
                <a:rPr lang="en-US" sz="2400" dirty="0" smtClean="0">
                  <a:solidFill>
                    <a:srgbClr val="CC0000"/>
                  </a:solidFill>
                  <a:sym typeface="Wingdings" pitchFamily="2" charset="2"/>
                </a:rPr>
                <a:t> </a:t>
              </a:r>
              <a:r>
                <a:rPr lang="en-US" sz="2400" b="1" dirty="0" smtClean="0">
                  <a:solidFill>
                    <a:srgbClr val="CC0000"/>
                  </a:solidFill>
                  <a:sym typeface="Wingdings" pitchFamily="2" charset="2"/>
                </a:rPr>
                <a:t>	</a:t>
              </a:r>
              <a:r>
                <a:rPr lang="en-US" sz="2400" dirty="0" smtClean="0">
                  <a:solidFill>
                    <a:srgbClr val="CC0000"/>
                  </a:solidFill>
                  <a:sym typeface="Wingdings" pitchFamily="2" charset="2"/>
                </a:rPr>
                <a:t>Number </a:t>
              </a:r>
              <a:r>
                <a:rPr lang="en-US" sz="2400" dirty="0">
                  <a:solidFill>
                    <a:srgbClr val="CC0000"/>
                  </a:solidFill>
                  <a:sym typeface="Wingdings" pitchFamily="2" charset="2"/>
                </a:rPr>
                <a:t>of hit points / track (</a:t>
              </a:r>
              <a:r>
                <a:rPr lang="en-US" sz="2400" dirty="0" err="1">
                  <a:solidFill>
                    <a:srgbClr val="CC0000"/>
                  </a:solidFill>
                  <a:sym typeface="Wingdings" pitchFamily="2" charset="2"/>
                </a:rPr>
                <a:t>N</a:t>
              </a:r>
              <a:r>
                <a:rPr lang="en-US" sz="2400" baseline="-25000" dirty="0" err="1">
                  <a:solidFill>
                    <a:srgbClr val="CC0000"/>
                  </a:solidFill>
                  <a:sym typeface="Wingdings" pitchFamily="2" charset="2"/>
                </a:rPr>
                <a:t>trk</a:t>
              </a:r>
              <a:r>
                <a:rPr lang="en-US" sz="2400" baseline="-25000" dirty="0">
                  <a:solidFill>
                    <a:srgbClr val="CC0000"/>
                  </a:solidFill>
                  <a:sym typeface="Wingdings" pitchFamily="2" charset="2"/>
                </a:rPr>
                <a:t>-pt</a:t>
              </a:r>
              <a:r>
                <a:rPr lang="en-US" sz="2400" dirty="0">
                  <a:solidFill>
                    <a:srgbClr val="CC0000"/>
                  </a:solidFill>
                  <a:sym typeface="Wingdings" pitchFamily="2" charset="2"/>
                </a:rPr>
                <a:t>)</a:t>
              </a:r>
            </a:p>
            <a:p>
              <a:pPr>
                <a:lnSpc>
                  <a:spcPts val="3000"/>
                </a:lnSpc>
                <a:buFont typeface="Wingdings" pitchFamily="2" charset="2"/>
                <a:buChar char="à"/>
              </a:pPr>
              <a:r>
                <a:rPr lang="en-US" sz="2400" dirty="0">
                  <a:solidFill>
                    <a:srgbClr val="CC0000"/>
                  </a:solidFill>
                </a:rPr>
                <a:t> 	</a:t>
              </a:r>
              <a:r>
                <a:rPr lang="en-US" sz="2400" dirty="0" smtClean="0">
                  <a:solidFill>
                    <a:srgbClr val="CC0000"/>
                  </a:solidFill>
                </a:rPr>
                <a:t>Spatial </a:t>
              </a:r>
              <a:r>
                <a:rPr lang="en-US" sz="2400" dirty="0">
                  <a:solidFill>
                    <a:srgbClr val="CC0000"/>
                  </a:solidFill>
                </a:rPr>
                <a:t>distribution of (</a:t>
              </a:r>
              <a:r>
                <a:rPr lang="en-US" sz="2400" dirty="0" err="1">
                  <a:solidFill>
                    <a:srgbClr val="CC0000"/>
                  </a:solidFill>
                  <a:sym typeface="Wingdings" pitchFamily="2" charset="2"/>
                </a:rPr>
                <a:t>N</a:t>
              </a:r>
              <a:r>
                <a:rPr lang="en-US" sz="2400" baseline="-25000" dirty="0" err="1">
                  <a:solidFill>
                    <a:srgbClr val="CC0000"/>
                  </a:solidFill>
                  <a:sym typeface="Wingdings" pitchFamily="2" charset="2"/>
                </a:rPr>
                <a:t>trk</a:t>
              </a:r>
              <a:r>
                <a:rPr lang="en-US" sz="2400" baseline="-25000" dirty="0">
                  <a:solidFill>
                    <a:srgbClr val="CC0000"/>
                  </a:solidFill>
                  <a:sym typeface="Wingdings" pitchFamily="2" charset="2"/>
                </a:rPr>
                <a:t>-pt </a:t>
              </a:r>
              <a:r>
                <a:rPr lang="en-US" sz="2400" dirty="0">
                  <a:solidFill>
                    <a:srgbClr val="CC0000"/>
                  </a:solidFill>
                  <a:sym typeface="Wingdings" pitchFamily="2" charset="2"/>
                </a:rPr>
                <a:t>/ track</a:t>
              </a:r>
              <a:r>
                <a:rPr lang="en-US" sz="2400" b="1" dirty="0" smtClean="0">
                  <a:solidFill>
                    <a:srgbClr val="CC0000"/>
                  </a:solidFill>
                  <a:sym typeface="Wingdings" pitchFamily="2" charset="2"/>
                </a:rPr>
                <a:t>)</a:t>
              </a:r>
            </a:p>
            <a:p>
              <a:endParaRPr lang="en-US" sz="1600" b="1" dirty="0">
                <a:solidFill>
                  <a:srgbClr val="CC0000"/>
                </a:solidFill>
                <a:sym typeface="Wingdings" pitchFamily="2" charset="2"/>
              </a:endParaRPr>
            </a:p>
            <a:p>
              <a:pPr>
                <a:lnSpc>
                  <a:spcPts val="3000"/>
                </a:lnSpc>
                <a:buFont typeface="Wingdings" pitchFamily="2" charset="2"/>
                <a:buChar char="à"/>
              </a:pPr>
              <a:r>
                <a:rPr lang="en-US" sz="2400" dirty="0">
                  <a:solidFill>
                    <a:srgbClr val="CC0000"/>
                  </a:solidFill>
                  <a:sym typeface="Wingdings" pitchFamily="2" charset="2"/>
                </a:rPr>
                <a:t> 	Spatial distribution of material load</a:t>
              </a:r>
            </a:p>
            <a:p>
              <a:pPr>
                <a:lnSpc>
                  <a:spcPts val="3000"/>
                </a:lnSpc>
                <a:buFont typeface="Wingdings" pitchFamily="2" charset="2"/>
                <a:buChar char="à"/>
              </a:pPr>
              <a:r>
                <a:rPr lang="en-US" sz="2400" dirty="0">
                  <a:solidFill>
                    <a:srgbClr val="CC0000"/>
                  </a:solidFill>
                  <a:sym typeface="Wingdings" pitchFamily="2" charset="2"/>
                </a:rPr>
                <a:t> 	Mapping of scattering </a:t>
              </a:r>
              <a:r>
                <a:rPr lang="en-US" sz="2400" dirty="0" smtClean="0">
                  <a:solidFill>
                    <a:srgbClr val="CC0000"/>
                  </a:solidFill>
                  <a:sym typeface="Wingdings" pitchFamily="2" charset="2"/>
                </a:rPr>
                <a:t>effects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FF0000"/>
                </a:solidFill>
                <a:sym typeface="Wingdings" pitchFamily="2" charset="2"/>
              </a:endParaRPr>
            </a:p>
            <a:p>
              <a:pPr>
                <a:buFont typeface="Wingdings" pitchFamily="2" charset="2"/>
                <a:buChar char="à"/>
              </a:pPr>
              <a:r>
                <a:rPr lang="en-US" sz="2400" dirty="0">
                  <a:solidFill>
                    <a:srgbClr val="800000"/>
                  </a:solidFill>
                  <a:sym typeface="Wingdings" pitchFamily="2" charset="2"/>
                </a:rPr>
                <a:t> 	Count rate </a:t>
              </a:r>
              <a:r>
                <a:rPr lang="en-US" sz="2400" dirty="0" smtClean="0">
                  <a:solidFill>
                    <a:srgbClr val="800000"/>
                  </a:solidFill>
                  <a:sym typeface="Wingdings" pitchFamily="2" charset="2"/>
                </a:rPr>
                <a:t>studies</a:t>
              </a:r>
            </a:p>
            <a:p>
              <a:pPr>
                <a:buFont typeface="Wingdings" pitchFamily="2" charset="2"/>
                <a:buChar char="à"/>
              </a:pPr>
              <a:r>
                <a:rPr lang="en-US" sz="2400" dirty="0">
                  <a:solidFill>
                    <a:srgbClr val="800000"/>
                  </a:solidFill>
                  <a:sym typeface="Wingdings" pitchFamily="2" charset="2"/>
                </a:rPr>
                <a:t> </a:t>
              </a:r>
              <a:r>
                <a:rPr lang="en-US" sz="2400" dirty="0" smtClean="0">
                  <a:solidFill>
                    <a:srgbClr val="800000"/>
                  </a:solidFill>
                  <a:sym typeface="Wingdings" pitchFamily="2" charset="2"/>
                </a:rPr>
                <a:t> Single hit resolution</a:t>
              </a:r>
              <a:endParaRPr lang="en-US" sz="2400" dirty="0">
                <a:solidFill>
                  <a:srgbClr val="800000"/>
                </a:solidFill>
                <a:sym typeface="Wingdings" pitchFamily="2" charset="2"/>
              </a:endParaRPr>
            </a:p>
            <a:p>
              <a:pPr>
                <a:buFont typeface="Wingdings" pitchFamily="2" charset="2"/>
                <a:buNone/>
              </a:pPr>
              <a:r>
                <a:rPr lang="en-US" sz="2300" dirty="0">
                  <a:solidFill>
                    <a:srgbClr val="FF0000"/>
                  </a:solidFill>
                  <a:sym typeface="Wingdings" pitchFamily="2" charset="2"/>
                </a:rPr>
                <a:t> 	</a:t>
              </a:r>
              <a:r>
                <a:rPr lang="en-US" sz="2300" dirty="0">
                  <a:solidFill>
                    <a:srgbClr val="990000"/>
                  </a:solidFill>
                  <a:sym typeface="Wingdings" pitchFamily="2" charset="2"/>
                </a:rPr>
                <a:t>… </a:t>
              </a:r>
              <a:r>
                <a:rPr lang="en-US" sz="2300" dirty="0" smtClean="0">
                  <a:solidFill>
                    <a:srgbClr val="990000"/>
                  </a:solidFill>
                  <a:sym typeface="Wingdings" pitchFamily="2" charset="2"/>
                </a:rPr>
                <a:t>…</a:t>
              </a:r>
            </a:p>
            <a:p>
              <a:pPr>
                <a:buFont typeface="Wingdings" pitchFamily="2" charset="2"/>
                <a:buNone/>
              </a:pPr>
              <a:endParaRPr lang="en-US" sz="800" dirty="0" smtClean="0">
                <a:solidFill>
                  <a:srgbClr val="990000"/>
                </a:solidFill>
                <a:sym typeface="Wingdings" pitchFamily="2" charset="2"/>
              </a:endParaRPr>
            </a:p>
            <a:p>
              <a:pPr>
                <a:buFont typeface="Wingdings" pitchFamily="2" charset="2"/>
                <a:buChar char="à"/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sym typeface="Wingdings" pitchFamily="2" charset="2"/>
                </a:rPr>
                <a:t>	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sym typeface="Wingdings" pitchFamily="2" charset="2"/>
                </a:rPr>
                <a:t>Track 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sym typeface="Wingdings" pitchFamily="2" charset="2"/>
                </a:rPr>
                <a:t>resolution</a:t>
              </a:r>
            </a:p>
            <a:p>
              <a:pPr>
                <a:buFont typeface="Wingdings" pitchFamily="2" charset="2"/>
                <a:buChar char="à"/>
              </a:pP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sym typeface="Wingdings" pitchFamily="2" charset="2"/>
                </a:rPr>
                <a:t> 	Vertex resolution </a:t>
              </a:r>
            </a:p>
            <a:p>
              <a:pPr>
                <a:buFont typeface="Wingdings" pitchFamily="2" charset="2"/>
                <a:buChar char="à"/>
              </a:pP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sym typeface="Wingdings" pitchFamily="2" charset="2"/>
                </a:rPr>
                <a:t>  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sym typeface="Wingdings" pitchFamily="2" charset="2"/>
                </a:rPr>
                <a:t>Simulation of physics channels	</a:t>
              </a:r>
            </a:p>
            <a:p>
              <a:pPr>
                <a:lnSpc>
                  <a:spcPts val="2200"/>
                </a:lnSpc>
              </a:pPr>
              <a:r>
                <a:rPr lang="en-US" sz="2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sym typeface="Wingdings" pitchFamily="2" charset="2"/>
                </a:rPr>
                <a:t>	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(</a:t>
              </a:r>
              <a:r>
                <a:rPr lang="en-US" i="1" dirty="0" smtClean="0">
                  <a:solidFill>
                    <a:schemeClr val="tx1"/>
                  </a:solidFill>
                  <a:sym typeface="Wingdings" pitchFamily="2" charset="2"/>
                </a:rPr>
                <a:t>R. </a:t>
              </a:r>
              <a:r>
                <a:rPr lang="en-US" i="1" dirty="0" err="1" smtClean="0">
                  <a:solidFill>
                    <a:schemeClr val="tx1"/>
                  </a:solidFill>
                  <a:sym typeface="Wingdings" pitchFamily="2" charset="2"/>
                </a:rPr>
                <a:t>Jäkel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, </a:t>
              </a:r>
              <a:r>
                <a:rPr lang="de-DE" dirty="0">
                  <a:solidFill>
                    <a:schemeClr val="tx1"/>
                  </a:solidFill>
                </a:rPr>
                <a:t>HK </a:t>
              </a:r>
              <a:r>
                <a:rPr lang="de-DE" dirty="0" smtClean="0">
                  <a:solidFill>
                    <a:schemeClr val="tx1"/>
                  </a:solidFill>
                </a:rPr>
                <a:t>25.7)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endParaRPr lang="en-US" dirty="0">
                <a:solidFill>
                  <a:schemeClr val="tx1"/>
                </a:solidFill>
                <a:sym typeface="Wingdings" pitchFamily="2" charset="2"/>
              </a:endParaRPr>
            </a:p>
          </p:txBody>
        </p:sp>
      </p:grp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395287" y="1187450"/>
            <a:ext cx="2305050" cy="4829175"/>
            <a:chOff x="249" y="685"/>
            <a:chExt cx="1452" cy="3042"/>
          </a:xfrm>
        </p:grpSpPr>
        <p:sp>
          <p:nvSpPr>
            <p:cNvPr id="9221" name="AutoShape 17"/>
            <p:cNvSpPr>
              <a:spLocks noChangeArrowheads="1"/>
            </p:cNvSpPr>
            <p:nvPr/>
          </p:nvSpPr>
          <p:spPr bwMode="auto">
            <a:xfrm>
              <a:off x="249" y="935"/>
              <a:ext cx="1452" cy="2540"/>
            </a:xfrm>
            <a:prstGeom prst="flowChartMerg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797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9222" name="Text Box 18"/>
            <p:cNvSpPr txBox="1">
              <a:spLocks noChangeArrowheads="1"/>
            </p:cNvSpPr>
            <p:nvPr/>
          </p:nvSpPr>
          <p:spPr bwMode="auto">
            <a:xfrm>
              <a:off x="274" y="685"/>
              <a:ext cx="139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de-DE" sz="2000" dirty="0" smtClean="0">
                  <a:solidFill>
                    <a:srgbClr val="008000"/>
                  </a:solidFill>
                </a:rPr>
                <a:t>Basic Parameters</a:t>
              </a:r>
              <a:endParaRPr lang="de-DE" sz="2000" dirty="0">
                <a:solidFill>
                  <a:srgbClr val="008000"/>
                </a:solidFill>
              </a:endParaRPr>
            </a:p>
          </p:txBody>
        </p:sp>
        <p:sp>
          <p:nvSpPr>
            <p:cNvPr id="9223" name="Text Box 19"/>
            <p:cNvSpPr txBox="1">
              <a:spLocks noChangeArrowheads="1"/>
            </p:cNvSpPr>
            <p:nvPr/>
          </p:nvSpPr>
          <p:spPr bwMode="auto">
            <a:xfrm>
              <a:off x="363" y="3475"/>
              <a:ext cx="1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0000"/>
                  </a:solidFill>
                </a:rPr>
                <a:t>Physics </a:t>
              </a:r>
              <a:r>
                <a:rPr lang="en-GB" sz="2000" dirty="0" smtClean="0">
                  <a:solidFill>
                    <a:srgbClr val="FF0000"/>
                  </a:solidFill>
                </a:rPr>
                <a:t>Results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7"/>
          <p:cNvSpPr txBox="1">
            <a:spLocks noChangeArrowheads="1"/>
          </p:cNvSpPr>
          <p:nvPr/>
        </p:nvSpPr>
        <p:spPr bwMode="auto">
          <a:xfrm>
            <a:off x="3071843" y="1214143"/>
            <a:ext cx="5857875" cy="48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à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Number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of hit points / track (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</a:t>
            </a:r>
            <a:r>
              <a:rPr lang="en-US" sz="2400" baseline="-25000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trk</a:t>
            </a:r>
            <a:r>
              <a:rPr lang="en-US" sz="2400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-pt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)</a:t>
            </a:r>
          </a:p>
          <a:p>
            <a:pPr>
              <a:lnSpc>
                <a:spcPts val="3000"/>
              </a:lnSpc>
              <a:buFont typeface="Wingdings" pitchFamily="2" charset="2"/>
              <a:buChar char="à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	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Spatial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distribution of (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</a:t>
            </a:r>
            <a:r>
              <a:rPr lang="en-US" sz="2400" baseline="-25000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trk</a:t>
            </a:r>
            <a:r>
              <a:rPr lang="en-US" sz="2400" baseline="-250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-pt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/ track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)</a:t>
            </a:r>
          </a:p>
          <a:p>
            <a:endParaRPr lang="en-US" sz="1600" b="1" dirty="0">
              <a:solidFill>
                <a:schemeClr val="bg1">
                  <a:lumMod val="65000"/>
                </a:schemeClr>
              </a:solidFill>
              <a:sym typeface="Wingdings" pitchFamily="2" charset="2"/>
            </a:endParaRPr>
          </a:p>
          <a:p>
            <a:pPr>
              <a:lnSpc>
                <a:spcPts val="3000"/>
              </a:lnSpc>
              <a:buFont typeface="Wingdings" pitchFamily="2" charset="2"/>
              <a:buChar char="à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	Spatial distribution of material load</a:t>
            </a:r>
          </a:p>
          <a:p>
            <a:pPr>
              <a:lnSpc>
                <a:spcPts val="3000"/>
              </a:lnSpc>
              <a:buFont typeface="Wingdings" pitchFamily="2" charset="2"/>
              <a:buChar char="à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	Mapping of scattering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effects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bg1">
                  <a:lumMod val="6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	Count rate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studies</a:t>
            </a:r>
          </a:p>
          <a:p>
            <a:pPr>
              <a:buFont typeface="Wingdings" pitchFamily="2" charset="2"/>
              <a:buChar char="à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Single hit resolution</a:t>
            </a:r>
            <a:endParaRPr lang="en-US" sz="2400" dirty="0">
              <a:solidFill>
                <a:schemeClr val="bg1">
                  <a:lumMod val="6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23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	… </a:t>
            </a: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…</a:t>
            </a:r>
          </a:p>
          <a:p>
            <a:pPr>
              <a:buFont typeface="Wingdings" pitchFamily="2" charset="2"/>
              <a:buNone/>
            </a:pPr>
            <a:endParaRPr lang="en-US" sz="800" dirty="0" smtClean="0">
              <a:solidFill>
                <a:schemeClr val="bg1">
                  <a:lumMod val="6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	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Track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resolution</a:t>
            </a:r>
          </a:p>
          <a:p>
            <a:pPr>
              <a:buFont typeface="Wingdings" pitchFamily="2" charset="2"/>
              <a:buChar char="à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	Vertex resolution </a:t>
            </a:r>
          </a:p>
          <a:p>
            <a:pPr>
              <a:buFont typeface="Wingdings" pitchFamily="2" charset="2"/>
              <a:buChar char="à"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Simulation of physics channels	</a:t>
            </a:r>
          </a:p>
          <a:p>
            <a:pPr>
              <a:lnSpc>
                <a:spcPts val="2200"/>
              </a:lnSpc>
            </a:pP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(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R.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Jäkel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,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HK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25.7)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  <a:sym typeface="Wingdings" pitchFamily="2" charset="2"/>
            </a:endParaRPr>
          </a:p>
        </p:txBody>
      </p:sp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71438"/>
            <a:ext cx="6643687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smtClean="0"/>
              <a:t>Design parameters</a:t>
            </a:r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2843213" y="1341438"/>
            <a:ext cx="5616575" cy="4248150"/>
          </a:xfrm>
          <a:prstGeom prst="leftRightArrow">
            <a:avLst>
              <a:gd name="adj1" fmla="val 69880"/>
              <a:gd name="adj2" fmla="val 29895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2800" b="1">
                <a:solidFill>
                  <a:srgbClr val="FF0000"/>
                </a:solidFill>
              </a:rPr>
              <a:t>Set of complementary </a:t>
            </a:r>
          </a:p>
          <a:p>
            <a:pPr algn="ctr" defTabSz="914400"/>
            <a:r>
              <a:rPr lang="en-GB" sz="2800" b="1">
                <a:solidFill>
                  <a:srgbClr val="FF0000"/>
                </a:solidFill>
              </a:rPr>
              <a:t>parameters, </a:t>
            </a:r>
          </a:p>
          <a:p>
            <a:pPr algn="ctr" defTabSz="914400"/>
            <a:r>
              <a:rPr lang="en-GB" sz="2800" b="1">
                <a:solidFill>
                  <a:srgbClr val="FF0000"/>
                </a:solidFill>
              </a:rPr>
              <a:t>interdependent </a:t>
            </a:r>
          </a:p>
          <a:p>
            <a:pPr algn="ctr" defTabSz="914400"/>
            <a:r>
              <a:rPr lang="en-GB" sz="2800" b="1">
                <a:solidFill>
                  <a:srgbClr val="FF0000"/>
                </a:solidFill>
              </a:rPr>
              <a:t>w.r.t. optimisation</a:t>
            </a:r>
          </a:p>
          <a:p>
            <a:pPr algn="ctr" defTabSz="914400"/>
            <a:endParaRPr lang="en-GB" sz="1600" b="1">
              <a:solidFill>
                <a:srgbClr val="FF0000"/>
              </a:solidFill>
            </a:endParaRPr>
          </a:p>
          <a:p>
            <a:pPr algn="ctr" defTabSz="914400"/>
            <a:r>
              <a:rPr lang="en-GB" sz="2000" b="1">
                <a:solidFill>
                  <a:srgbClr val="FF0000"/>
                </a:solidFill>
              </a:rPr>
              <a:t>… no parameter can be </a:t>
            </a:r>
          </a:p>
          <a:p>
            <a:pPr algn="ctr" defTabSz="914400"/>
            <a:r>
              <a:rPr lang="en-GB" sz="2000" b="1">
                <a:solidFill>
                  <a:srgbClr val="FF0000"/>
                </a:solidFill>
              </a:rPr>
              <a:t>studied independently … !</a:t>
            </a: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95287" y="1187450"/>
            <a:ext cx="2305050" cy="4829175"/>
            <a:chOff x="249" y="685"/>
            <a:chExt cx="1452" cy="3042"/>
          </a:xfrm>
        </p:grpSpPr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>
              <a:off x="249" y="935"/>
              <a:ext cx="1452" cy="2540"/>
            </a:xfrm>
            <a:prstGeom prst="flowChartMerge">
              <a:avLst/>
            </a:prstGeom>
            <a:gradFill rotWithShape="1">
              <a:gsLst>
                <a:gs pos="0">
                  <a:srgbClr val="92D050"/>
                </a:gs>
                <a:gs pos="100000">
                  <a:srgbClr val="FF797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74" y="685"/>
              <a:ext cx="139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de-DE" sz="2000" dirty="0" smtClean="0">
                  <a:solidFill>
                    <a:srgbClr val="008000"/>
                  </a:solidFill>
                </a:rPr>
                <a:t>Basic Parameters</a:t>
              </a:r>
              <a:endParaRPr lang="de-DE" sz="200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63" y="3475"/>
              <a:ext cx="1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0000"/>
                  </a:solidFill>
                </a:rPr>
                <a:t>Physics </a:t>
              </a:r>
              <a:r>
                <a:rPr lang="en-GB" sz="2000" dirty="0" smtClean="0">
                  <a:solidFill>
                    <a:srgbClr val="FF0000"/>
                  </a:solidFill>
                </a:rPr>
                <a:t>Results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42875" y="71438"/>
            <a:ext cx="7286625" cy="700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Track-point studies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142875" y="1116013"/>
            <a:ext cx="8929688" cy="449262"/>
          </a:xfrm>
        </p:spPr>
        <p:txBody>
          <a:bodyPr anchor="ctr"/>
          <a:lstStyle/>
          <a:p>
            <a:pPr eaLnBrk="1" hangingPunct="1">
              <a:lnSpc>
                <a:spcPts val="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Comparison for different particles and excess energy</a:t>
            </a:r>
          </a:p>
        </p:txBody>
      </p:sp>
      <p:grpSp>
        <p:nvGrpSpPr>
          <p:cNvPr id="11268" name="Gruppieren 10"/>
          <p:cNvGrpSpPr>
            <a:grpSpLocks noChangeAspect="1"/>
          </p:cNvGrpSpPr>
          <p:nvPr/>
        </p:nvGrpSpPr>
        <p:grpSpPr bwMode="auto">
          <a:xfrm>
            <a:off x="428625" y="1714500"/>
            <a:ext cx="5643563" cy="4359275"/>
            <a:chOff x="71406" y="1900238"/>
            <a:chExt cx="5029200" cy="3886200"/>
          </a:xfrm>
        </p:grpSpPr>
        <p:pic>
          <p:nvPicPr>
            <p:cNvPr id="11271" name="Grafik 4" descr="N-trackpointsAver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06" y="1900238"/>
              <a:ext cx="50292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feld 8"/>
            <p:cNvSpPr txBox="1">
              <a:spLocks noChangeArrowheads="1"/>
            </p:cNvSpPr>
            <p:nvPr/>
          </p:nvSpPr>
          <p:spPr bwMode="auto">
            <a:xfrm>
              <a:off x="3500949" y="2195371"/>
              <a:ext cx="300149" cy="196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45°)</a:t>
              </a:r>
            </a:p>
          </p:txBody>
        </p:sp>
        <p:sp>
          <p:nvSpPr>
            <p:cNvPr id="11273" name="Textfeld 9"/>
            <p:cNvSpPr txBox="1">
              <a:spLocks noChangeArrowheads="1"/>
            </p:cNvSpPr>
            <p:nvPr/>
          </p:nvSpPr>
          <p:spPr bwMode="auto">
            <a:xfrm>
              <a:off x="3526529" y="2386439"/>
              <a:ext cx="300149" cy="196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chemeClr val="tx1"/>
                  </a:solidFill>
                </a:rPr>
                <a:t>45°)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6000760" y="2111913"/>
            <a:ext cx="3071834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65000"/>
              <a:buFont typeface="Wingdings" pitchFamily="2" charset="2"/>
              <a:buChar char="Ø"/>
              <a:defRPr/>
            </a:pPr>
            <a:r>
              <a:rPr lang="en-GB" sz="2200" dirty="0">
                <a:solidFill>
                  <a:srgbClr val="000066"/>
                </a:solidFill>
              </a:rPr>
              <a:t>  </a:t>
            </a:r>
            <a:r>
              <a:rPr lang="en-GB" sz="2200" dirty="0" smtClean="0">
                <a:solidFill>
                  <a:srgbClr val="000066"/>
                </a:solidFill>
              </a:rPr>
              <a:t>	</a:t>
            </a:r>
            <a:r>
              <a:rPr lang="en-GB" sz="2400" dirty="0" smtClean="0">
                <a:solidFill>
                  <a:srgbClr val="000066"/>
                </a:solidFill>
              </a:rPr>
              <a:t>Implementation  </a:t>
            </a:r>
          </a:p>
          <a:p>
            <a:pPr>
              <a:buSzPct val="65000"/>
              <a:defRPr/>
            </a:pPr>
            <a:r>
              <a:rPr lang="en-GB" sz="2400" dirty="0">
                <a:solidFill>
                  <a:srgbClr val="000066"/>
                </a:solidFill>
              </a:rPr>
              <a:t>	</a:t>
            </a:r>
            <a:r>
              <a:rPr lang="en-GB" sz="2400" dirty="0" smtClean="0">
                <a:solidFill>
                  <a:srgbClr val="000066"/>
                </a:solidFill>
              </a:rPr>
              <a:t>of realistic </a:t>
            </a:r>
            <a:r>
              <a:rPr lang="en-GB" sz="2400" dirty="0">
                <a:solidFill>
                  <a:srgbClr val="000066"/>
                </a:solidFill>
              </a:rPr>
              <a:t>CAD </a:t>
            </a:r>
            <a:r>
              <a:rPr lang="en-GB" sz="2400" dirty="0" smtClean="0">
                <a:solidFill>
                  <a:srgbClr val="000066"/>
                </a:solidFill>
              </a:rPr>
              <a:t>	model</a:t>
            </a:r>
            <a:endParaRPr lang="en-GB" sz="2400" dirty="0">
              <a:solidFill>
                <a:srgbClr val="000066"/>
              </a:solidFill>
            </a:endParaRPr>
          </a:p>
          <a:p>
            <a:pPr>
              <a:buSzPct val="65000"/>
              <a:defRPr/>
            </a:pPr>
            <a:endParaRPr lang="en-GB" sz="2200" dirty="0">
              <a:solidFill>
                <a:srgbClr val="000066"/>
              </a:solidFill>
            </a:endParaRPr>
          </a:p>
          <a:p>
            <a:pPr>
              <a:buSzPct val="65000"/>
              <a:buFont typeface="Wingdings" pitchFamily="2" charset="2"/>
              <a:buChar char="Ø"/>
              <a:defRPr/>
            </a:pPr>
            <a:r>
              <a:rPr lang="en-GB" sz="2200" dirty="0">
                <a:solidFill>
                  <a:srgbClr val="000066"/>
                </a:solidFill>
              </a:rPr>
              <a:t>  </a:t>
            </a:r>
            <a:r>
              <a:rPr lang="en-GB" sz="2200" dirty="0" smtClean="0">
                <a:solidFill>
                  <a:srgbClr val="000066"/>
                </a:solidFill>
              </a:rPr>
              <a:t>	</a:t>
            </a:r>
            <a:r>
              <a:rPr lang="en-GB" sz="2400" dirty="0" smtClean="0">
                <a:solidFill>
                  <a:srgbClr val="000066"/>
                </a:solidFill>
              </a:rPr>
              <a:t>Simulation 	includes:</a:t>
            </a:r>
            <a:endParaRPr lang="en-GB" sz="2400" dirty="0">
              <a:solidFill>
                <a:srgbClr val="000066"/>
              </a:solidFill>
            </a:endParaRPr>
          </a:p>
          <a:p>
            <a:pPr marL="180000">
              <a:buSzPct val="65000"/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rgbClr val="000066"/>
                </a:solidFill>
              </a:rPr>
              <a:t> </a:t>
            </a:r>
            <a:r>
              <a:rPr lang="en-GB" sz="2200" dirty="0">
                <a:solidFill>
                  <a:srgbClr val="000066"/>
                </a:solidFill>
              </a:rPr>
              <a:t>Full material </a:t>
            </a:r>
            <a:r>
              <a:rPr lang="en-GB" sz="2200" dirty="0" smtClean="0">
                <a:solidFill>
                  <a:srgbClr val="000066"/>
                </a:solidFill>
              </a:rPr>
              <a:t>budget</a:t>
            </a:r>
            <a:endParaRPr lang="en-GB" sz="2200" dirty="0">
              <a:solidFill>
                <a:srgbClr val="000066"/>
              </a:solidFill>
            </a:endParaRPr>
          </a:p>
          <a:p>
            <a:pPr marL="180000">
              <a:lnSpc>
                <a:spcPts val="3000"/>
              </a:lnSpc>
              <a:buSzPct val="65000"/>
              <a:buFont typeface="Wingdings" pitchFamily="2" charset="2"/>
              <a:buChar char="ü"/>
              <a:defRPr/>
            </a:pPr>
            <a:r>
              <a:rPr lang="en-GB" sz="2200" dirty="0">
                <a:solidFill>
                  <a:srgbClr val="000066"/>
                </a:solidFill>
              </a:rPr>
              <a:t> Magnetic field</a:t>
            </a:r>
          </a:p>
        </p:txBody>
      </p:sp>
      <p:sp>
        <p:nvSpPr>
          <p:cNvPr id="11270" name="Textfeld 9"/>
          <p:cNvSpPr txBox="1">
            <a:spLocks noChangeArrowheads="1"/>
          </p:cNvSpPr>
          <p:nvPr/>
        </p:nvSpPr>
        <p:spPr bwMode="auto">
          <a:xfrm rot="-5400000">
            <a:off x="-1597025" y="3382963"/>
            <a:ext cx="4238625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700">
                <a:solidFill>
                  <a:schemeClr val="tx1"/>
                </a:solidFill>
              </a:rPr>
              <a:t>Average number of MVD hit points / track </a:t>
            </a:r>
          </a:p>
          <a:p>
            <a:pPr algn="ctr"/>
            <a:r>
              <a:rPr lang="en-GB" sz="1700">
                <a:solidFill>
                  <a:schemeClr val="tx1"/>
                </a:solidFill>
              </a:rPr>
              <a:t>(N = 500,000)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seiteDPG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19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19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rtragDPG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19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19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685</Words>
  <PresentationFormat>Bildschirmpräsentation (4:3)</PresentationFormat>
  <Paragraphs>298</Paragraphs>
  <Slides>26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TitelseiteDPG</vt:lpstr>
      <vt:lpstr>VortragDPG</vt:lpstr>
      <vt:lpstr>DPG Spring Meeting /  European Physics Nuclear Conference  Bochum HK 40.3  March 19, 2009  Design Optimisation for  ( the Silicon Micro-Strip Part of ) the PANDA Micro-Vertex-Detector *  Thomas Würschig on behalf of the PANDA MVD group     * Work supported by BMBF and EU FP6 </vt:lpstr>
      <vt:lpstr>Introduction</vt:lpstr>
      <vt:lpstr>Motivation</vt:lpstr>
      <vt:lpstr>Motivation</vt:lpstr>
      <vt:lpstr>Design parameters</vt:lpstr>
      <vt:lpstr>Design parameters</vt:lpstr>
      <vt:lpstr>Design parameters</vt:lpstr>
      <vt:lpstr>Design parameters</vt:lpstr>
      <vt:lpstr>Track-point studies</vt:lpstr>
      <vt:lpstr>Track-point studies</vt:lpstr>
      <vt:lpstr>Track-point studies</vt:lpstr>
      <vt:lpstr>MVD layer: Point resolution</vt:lpstr>
      <vt:lpstr>Vertex resolution studies</vt:lpstr>
      <vt:lpstr>Impact on MVD strip part</vt:lpstr>
      <vt:lpstr>Summary</vt:lpstr>
      <vt:lpstr>MVD layer: Point resolution</vt:lpstr>
      <vt:lpstr>Impact on MVD strip part</vt:lpstr>
      <vt:lpstr>Design parameters</vt:lpstr>
      <vt:lpstr>Design parameters</vt:lpstr>
      <vt:lpstr>Track-point studies</vt:lpstr>
      <vt:lpstr>Track-point studies</vt:lpstr>
      <vt:lpstr>MVD layer: Point resolution</vt:lpstr>
      <vt:lpstr>MVD layer: Point resolution</vt:lpstr>
      <vt:lpstr>Detector optimisation</vt:lpstr>
      <vt:lpstr>Detector optimisation</vt:lpstr>
      <vt:lpstr>Impact on MVD strip part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Würschig</cp:lastModifiedBy>
  <cp:revision>1138</cp:revision>
  <dcterms:modified xsi:type="dcterms:W3CDTF">2009-03-13T12:32:02Z</dcterms:modified>
</cp:coreProperties>
</file>