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53"/>
  </p:notesMasterIdLst>
  <p:handoutMasterIdLst>
    <p:handoutMasterId r:id="rId54"/>
  </p:handoutMasterIdLst>
  <p:sldIdLst>
    <p:sldId id="256" r:id="rId3"/>
    <p:sldId id="447" r:id="rId4"/>
    <p:sldId id="446" r:id="rId5"/>
    <p:sldId id="445" r:id="rId6"/>
    <p:sldId id="455" r:id="rId7"/>
    <p:sldId id="437" r:id="rId8"/>
    <p:sldId id="438" r:id="rId9"/>
    <p:sldId id="439" r:id="rId10"/>
    <p:sldId id="441" r:id="rId11"/>
    <p:sldId id="442" r:id="rId12"/>
    <p:sldId id="440" r:id="rId13"/>
    <p:sldId id="449" r:id="rId14"/>
    <p:sldId id="443" r:id="rId15"/>
    <p:sldId id="444" r:id="rId16"/>
    <p:sldId id="450" r:id="rId17"/>
    <p:sldId id="448" r:id="rId18"/>
    <p:sldId id="456" r:id="rId19"/>
    <p:sldId id="457" r:id="rId20"/>
    <p:sldId id="454" r:id="rId21"/>
    <p:sldId id="460" r:id="rId22"/>
    <p:sldId id="414" r:id="rId23"/>
    <p:sldId id="458" r:id="rId24"/>
    <p:sldId id="453" r:id="rId25"/>
    <p:sldId id="459" r:id="rId26"/>
    <p:sldId id="452" r:id="rId27"/>
    <p:sldId id="451" r:id="rId28"/>
    <p:sldId id="410" r:id="rId29"/>
    <p:sldId id="416" r:id="rId30"/>
    <p:sldId id="463" r:id="rId31"/>
    <p:sldId id="465" r:id="rId32"/>
    <p:sldId id="418" r:id="rId33"/>
    <p:sldId id="420" r:id="rId34"/>
    <p:sldId id="417" r:id="rId35"/>
    <p:sldId id="462" r:id="rId36"/>
    <p:sldId id="466" r:id="rId37"/>
    <p:sldId id="467" r:id="rId38"/>
    <p:sldId id="468" r:id="rId39"/>
    <p:sldId id="421" r:id="rId40"/>
    <p:sldId id="473" r:id="rId41"/>
    <p:sldId id="422" r:id="rId42"/>
    <p:sldId id="474" r:id="rId43"/>
    <p:sldId id="469" r:id="rId44"/>
    <p:sldId id="470" r:id="rId45"/>
    <p:sldId id="471" r:id="rId46"/>
    <p:sldId id="472" r:id="rId47"/>
    <p:sldId id="423" r:id="rId48"/>
    <p:sldId id="424" r:id="rId49"/>
    <p:sldId id="425" r:id="rId50"/>
    <p:sldId id="475" r:id="rId51"/>
    <p:sldId id="397" r:id="rId52"/>
  </p:sldIdLst>
  <p:sldSz cx="9144000" cy="6858000" type="screen4x3"/>
  <p:notesSz cx="7772400" cy="10058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mincho"/>
        <a:cs typeface="msmincho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mincho"/>
        <a:cs typeface="msmincho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mincho"/>
        <a:cs typeface="msmincho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mincho"/>
        <a:cs typeface="msmincho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mincho"/>
        <a:cs typeface="msmincho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mincho"/>
        <a:cs typeface="msmincho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mincho"/>
        <a:cs typeface="msmincho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mincho"/>
        <a:cs typeface="msmincho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mincho"/>
        <a:cs typeface="msminch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99"/>
    <a:srgbClr val="006600"/>
    <a:srgbClr val="1D1D79"/>
    <a:srgbClr val="FF6600"/>
    <a:srgbClr val="0000FF"/>
    <a:srgbClr val="003300"/>
    <a:srgbClr val="FEE9C2"/>
    <a:srgbClr val="3294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1" autoAdjust="0"/>
    <p:restoredTop sz="96805" autoAdjust="0"/>
  </p:normalViewPr>
  <p:slideViewPr>
    <p:cSldViewPr>
      <p:cViewPr varScale="1">
        <p:scale>
          <a:sx n="50" d="100"/>
          <a:sy n="50" d="100"/>
        </p:scale>
        <p:origin x="-1140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362"/>
    </p:cViewPr>
  </p:sorterViewPr>
  <p:notesViewPr>
    <p:cSldViewPr>
      <p:cViewPr varScale="1">
        <p:scale>
          <a:sx n="34" d="100"/>
          <a:sy n="34" d="100"/>
        </p:scale>
        <p:origin x="-217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26217AE-6779-4130-8FA8-958DBB568F3C}" type="datetimeFigureOut">
              <a:rPr lang="de-DE"/>
              <a:pPr>
                <a:defRPr/>
              </a:pPr>
              <a:t>24.05.2011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6CC40BE-9678-49B1-89D5-529E5E7FD90B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sp>
        <p:nvSpPr>
          <p:cNvPr id="63492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24325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10" y="71414"/>
            <a:ext cx="6643734" cy="700104"/>
          </a:xfrm>
          <a:noFill/>
        </p:spPr>
        <p:txBody>
          <a:bodyPr/>
          <a:lstStyle>
            <a:lvl1pPr>
              <a:defRPr sz="4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8613" y="-665163"/>
            <a:ext cx="5384800" cy="24368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79938" y="2843213"/>
            <a:ext cx="1587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143625"/>
            <a:ext cx="9144000" cy="1588"/>
          </a:xfrm>
          <a:prstGeom prst="line">
            <a:avLst/>
          </a:prstGeom>
          <a:noFill/>
          <a:ln w="936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pic>
        <p:nvPicPr>
          <p:cNvPr id="1028" name="Grafik 16" descr="PANDA-MVD-Logo.bmp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142875"/>
            <a:ext cx="128587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elplatzhalter 18"/>
          <p:cNvSpPr>
            <a:spLocks noGrp="1"/>
          </p:cNvSpPr>
          <p:nvPr>
            <p:ph type="title"/>
          </p:nvPr>
        </p:nvSpPr>
        <p:spPr bwMode="auto">
          <a:xfrm>
            <a:off x="500063" y="1428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1" name="Line 14"/>
          <p:cNvSpPr>
            <a:spLocks noChangeShapeType="1"/>
          </p:cNvSpPr>
          <p:nvPr userDrawn="1"/>
        </p:nvSpPr>
        <p:spPr bwMode="auto">
          <a:xfrm>
            <a:off x="0" y="928688"/>
            <a:ext cx="9144000" cy="1587"/>
          </a:xfrm>
          <a:prstGeom prst="line">
            <a:avLst/>
          </a:prstGeom>
          <a:noFill/>
          <a:ln w="936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pic>
        <p:nvPicPr>
          <p:cNvPr id="1031" name="Picture 10" descr="logo_uni_bonn_www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6284913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1" descr="Zyklotron_klein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0938" y="6237288"/>
            <a:ext cx="593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200" b="1">
          <a:solidFill>
            <a:srgbClr val="00008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2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2pPr>
      <a:lvl3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2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3pPr>
      <a:lvl4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2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4pPr>
      <a:lvl5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2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5pPr>
      <a:lvl6pPr marL="457200" algn="ctr" defTabSz="457200" rtl="0" fontAlgn="base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2" charset="0"/>
        <a:defRPr sz="40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6pPr>
      <a:lvl7pPr marL="914400" algn="ctr" defTabSz="457200" rtl="0" fontAlgn="base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2" charset="0"/>
        <a:defRPr sz="40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7pPr>
      <a:lvl8pPr marL="1371600" algn="ctr" defTabSz="457200" rtl="0" fontAlgn="base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2" charset="0"/>
        <a:defRPr sz="40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8pPr>
      <a:lvl9pPr marL="1828800" algn="ctr" defTabSz="457200" rtl="0" fontAlgn="base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2" charset="0"/>
        <a:defRPr sz="40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9pPr>
    </p:titleStyle>
    <p:bodyStyle>
      <a:lvl1pPr marL="357188" indent="-357188" algn="l" defTabSz="457200" rtl="0" eaLnBrk="0" fontAlgn="base" hangingPunct="0">
        <a:lnSpc>
          <a:spcPct val="119000"/>
        </a:lnSpc>
        <a:spcBef>
          <a:spcPts val="800"/>
        </a:spcBef>
        <a:spcAft>
          <a:spcPct val="0"/>
        </a:spcAft>
        <a:buClr>
          <a:srgbClr val="000080"/>
        </a:buClr>
        <a:buSzPct val="85000"/>
        <a:buFont typeface="Arial" pitchFamily="34" charset="0"/>
        <a:buChar char="•"/>
        <a:defRPr sz="3200">
          <a:solidFill>
            <a:srgbClr val="000080"/>
          </a:solidFill>
          <a:latin typeface="+mn-lt"/>
          <a:ea typeface="+mn-ea"/>
          <a:cs typeface="+mn-cs"/>
        </a:defRPr>
      </a:lvl1pPr>
      <a:lvl2pPr marL="681038" indent="-323850" algn="l" defTabSz="457200" rtl="0" eaLnBrk="0" fontAlgn="base" hangingPunct="0">
        <a:lnSpc>
          <a:spcPct val="119000"/>
        </a:lnSpc>
        <a:spcBef>
          <a:spcPts val="700"/>
        </a:spcBef>
        <a:spcAft>
          <a:spcPct val="0"/>
        </a:spcAft>
        <a:buClr>
          <a:srgbClr val="000080"/>
        </a:buClr>
        <a:buSzPct val="50000"/>
        <a:buFont typeface="Symbol" pitchFamily="18" charset="2"/>
        <a:buChar char=""/>
        <a:defRPr sz="2800">
          <a:solidFill>
            <a:srgbClr val="000080"/>
          </a:solidFill>
          <a:latin typeface="+mn-lt"/>
          <a:ea typeface="+mn-ea"/>
          <a:cs typeface="+mn-cs"/>
        </a:defRPr>
      </a:lvl2pPr>
      <a:lvl3pPr marL="1004888" indent="-285750" algn="l" defTabSz="457200" rtl="0" eaLnBrk="0" fontAlgn="base" hangingPunct="0">
        <a:lnSpc>
          <a:spcPct val="119000"/>
        </a:lnSpc>
        <a:spcBef>
          <a:spcPts val="600"/>
        </a:spcBef>
        <a:spcAft>
          <a:spcPct val="0"/>
        </a:spcAft>
        <a:buClr>
          <a:srgbClr val="000080"/>
        </a:buClr>
        <a:buSzPct val="45000"/>
        <a:buFont typeface="Wingdings" pitchFamily="2" charset="2"/>
        <a:buChar char="Ø"/>
        <a:defRPr sz="2600">
          <a:solidFill>
            <a:srgbClr val="000080"/>
          </a:solidFill>
          <a:latin typeface="+mn-lt"/>
          <a:ea typeface="+mn-ea"/>
          <a:cs typeface="+mn-cs"/>
        </a:defRPr>
      </a:lvl3pPr>
      <a:lvl4pPr marL="1546225" indent="-285750" algn="l" defTabSz="457200" rtl="0" eaLnBrk="0" fontAlgn="base" hangingPunct="0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ymbol" pitchFamily="18" charset="2"/>
        <a:buChar char=""/>
        <a:defRPr sz="2400">
          <a:solidFill>
            <a:srgbClr val="00008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 charset="0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 charset="0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 charset="0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 charset="0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066800" y="6248400"/>
            <a:ext cx="19050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5788" y="6308725"/>
            <a:ext cx="4732337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MVD </a:t>
            </a: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TDR </a:t>
            </a: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Workshop, </a:t>
            </a: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Torino, Mai 23-25 , 2011</a:t>
            </a: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Thomas </a:t>
            </a:r>
            <a:r>
              <a:rPr lang="en-US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Würschig</a:t>
            </a: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884988" y="6384925"/>
            <a:ext cx="19050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r">
              <a:lnSpc>
                <a:spcPct val="114000"/>
              </a:lnSpc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+mn-ea"/>
                <a:cs typeface="+mn-cs"/>
              </a:rPr>
              <a:t>-</a:t>
            </a:r>
            <a:r>
              <a:rPr lang="en-GB" sz="11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  <a:ea typeface="+mn-ea"/>
                <a:cs typeface="+mn-cs"/>
              </a:rPr>
              <a:t> </a:t>
            </a:r>
            <a:fld id="{6AE7D5B4-991D-46EA-A2D7-6EF58CD4642D}" type="slidenum">
              <a:rPr lang="en-GB" sz="11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  <a:ea typeface="+mn-ea"/>
                <a:cs typeface="+mn-cs"/>
              </a:rPr>
              <a:pPr algn="r">
                <a:lnSpc>
                  <a:spcPct val="114000"/>
                </a:lnSpc>
                <a:buClr>
                  <a:srgbClr val="FFFFFF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‹nº›</a:t>
            </a:fld>
            <a:r>
              <a:rPr lang="en-GB" sz="11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  <a:ea typeface="+mn-ea"/>
                <a:cs typeface="+mn-cs"/>
              </a:rPr>
              <a:t> -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75" y="1143000"/>
            <a:ext cx="7537450" cy="4929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Neunte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79938" y="2843213"/>
            <a:ext cx="1587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grpSp>
        <p:nvGrpSpPr>
          <p:cNvPr id="2055" name="Group 9"/>
          <p:cNvGrpSpPr>
            <a:grpSpLocks/>
          </p:cNvGrpSpPr>
          <p:nvPr/>
        </p:nvGrpSpPr>
        <p:grpSpPr bwMode="auto">
          <a:xfrm>
            <a:off x="0" y="892175"/>
            <a:ext cx="9142413" cy="107950"/>
            <a:chOff x="0" y="596"/>
            <a:chExt cx="5759" cy="68"/>
          </a:xfrm>
        </p:grpSpPr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>
              <a:off x="0" y="618"/>
              <a:ext cx="5760" cy="1"/>
            </a:xfrm>
            <a:prstGeom prst="line">
              <a:avLst/>
            </a:prstGeom>
            <a:noFill/>
            <a:ln w="936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119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de-DE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5" name="Line 11"/>
            <p:cNvSpPr>
              <a:spLocks noChangeShapeType="1"/>
            </p:cNvSpPr>
            <p:nvPr/>
          </p:nvSpPr>
          <p:spPr bwMode="auto">
            <a:xfrm>
              <a:off x="0" y="641"/>
              <a:ext cx="5760" cy="1"/>
            </a:xfrm>
            <a:prstGeom prst="line">
              <a:avLst/>
            </a:prstGeom>
            <a:noFill/>
            <a:ln w="936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119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de-DE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0" y="664"/>
              <a:ext cx="5760" cy="1"/>
            </a:xfrm>
            <a:prstGeom prst="line">
              <a:avLst/>
            </a:prstGeom>
            <a:noFill/>
            <a:ln w="936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119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de-DE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0" y="596"/>
              <a:ext cx="5760" cy="1"/>
            </a:xfrm>
            <a:prstGeom prst="line">
              <a:avLst/>
            </a:prstGeom>
            <a:noFill/>
            <a:ln w="936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119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de-DE"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143625"/>
            <a:ext cx="9144000" cy="1588"/>
          </a:xfrm>
          <a:prstGeom prst="line">
            <a:avLst/>
          </a:prstGeom>
          <a:noFill/>
          <a:ln w="936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0" y="0"/>
            <a:ext cx="9144000" cy="8572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pic>
        <p:nvPicPr>
          <p:cNvPr id="2058" name="Grafik 16" descr="PANDA-MVD-Logo.bmp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38" y="101600"/>
            <a:ext cx="128587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2357438"/>
            <a:ext cx="7286625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</a:t>
            </a:r>
          </a:p>
        </p:txBody>
      </p:sp>
      <p:pic>
        <p:nvPicPr>
          <p:cNvPr id="2060" name="Picture 18" descr="logo_uni_bonn_www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3288" y="6284913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9" descr="Zyklotron_klein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6237288"/>
            <a:ext cx="593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600" b="1">
          <a:solidFill>
            <a:srgbClr val="00008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6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2pPr>
      <a:lvl3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6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3pPr>
      <a:lvl4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6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4pPr>
      <a:lvl5pPr algn="ctr" defTabSz="457200" rtl="0" eaLnBrk="0" fontAlgn="base" hangingPunct="0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4" charset="0"/>
        <a:defRPr sz="36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5pPr>
      <a:lvl6pPr marL="457200" algn="ctr" defTabSz="457200" rtl="0" fontAlgn="base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2" charset="0"/>
        <a:defRPr sz="40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6pPr>
      <a:lvl7pPr marL="914400" algn="ctr" defTabSz="457200" rtl="0" fontAlgn="base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2" charset="0"/>
        <a:defRPr sz="40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7pPr>
      <a:lvl8pPr marL="1371600" algn="ctr" defTabSz="457200" rtl="0" fontAlgn="base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2" charset="0"/>
        <a:defRPr sz="40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8pPr>
      <a:lvl9pPr marL="1828800" algn="ctr" defTabSz="457200" rtl="0" fontAlgn="base">
        <a:lnSpc>
          <a:spcPct val="119000"/>
        </a:lnSpc>
        <a:spcBef>
          <a:spcPct val="0"/>
        </a:spcBef>
        <a:spcAft>
          <a:spcPct val="0"/>
        </a:spcAft>
        <a:buClr>
          <a:srgbClr val="EAEAEA"/>
        </a:buClr>
        <a:buSzPct val="100000"/>
        <a:buFont typeface="Tahoma" pitchFamily="32" charset="0"/>
        <a:defRPr sz="4000" b="1">
          <a:solidFill>
            <a:srgbClr val="000080"/>
          </a:solidFill>
          <a:latin typeface="Arial" charset="0"/>
          <a:ea typeface="msmincho" charset="0"/>
          <a:cs typeface="msmincho" charset="0"/>
        </a:defRPr>
      </a:lvl9pPr>
    </p:titleStyle>
    <p:bodyStyle>
      <a:lvl1pPr marL="357188" indent="-357188" algn="l" defTabSz="457200" rtl="0" eaLnBrk="0" fontAlgn="base" hangingPunct="0">
        <a:lnSpc>
          <a:spcPct val="119000"/>
        </a:lnSpc>
        <a:spcBef>
          <a:spcPts val="800"/>
        </a:spcBef>
        <a:spcAft>
          <a:spcPct val="0"/>
        </a:spcAft>
        <a:buClr>
          <a:srgbClr val="000080"/>
        </a:buClr>
        <a:buSzPct val="85000"/>
        <a:buFont typeface="Arial" pitchFamily="34" charset="0"/>
        <a:buChar char="•"/>
        <a:defRPr sz="3200">
          <a:solidFill>
            <a:srgbClr val="000080"/>
          </a:solidFill>
          <a:latin typeface="+mn-lt"/>
          <a:ea typeface="+mn-ea"/>
          <a:cs typeface="+mn-cs"/>
        </a:defRPr>
      </a:lvl1pPr>
      <a:lvl2pPr marL="681038" indent="-323850" algn="l" defTabSz="457200" rtl="0" eaLnBrk="0" fontAlgn="base" hangingPunct="0">
        <a:lnSpc>
          <a:spcPct val="119000"/>
        </a:lnSpc>
        <a:spcBef>
          <a:spcPts val="700"/>
        </a:spcBef>
        <a:spcAft>
          <a:spcPct val="0"/>
        </a:spcAft>
        <a:buClr>
          <a:srgbClr val="000080"/>
        </a:buClr>
        <a:buSzPct val="50000"/>
        <a:buFont typeface="Symbol" pitchFamily="18" charset="2"/>
        <a:buChar char=""/>
        <a:defRPr sz="2800">
          <a:solidFill>
            <a:srgbClr val="000080"/>
          </a:solidFill>
          <a:latin typeface="+mn-lt"/>
          <a:ea typeface="+mn-ea"/>
          <a:cs typeface="+mn-cs"/>
        </a:defRPr>
      </a:lvl2pPr>
      <a:lvl3pPr marL="1004888" indent="-285750" algn="l" defTabSz="457200" rtl="0" eaLnBrk="0" fontAlgn="base" hangingPunct="0">
        <a:lnSpc>
          <a:spcPct val="119000"/>
        </a:lnSpc>
        <a:spcBef>
          <a:spcPts val="600"/>
        </a:spcBef>
        <a:spcAft>
          <a:spcPct val="0"/>
        </a:spcAft>
        <a:buClr>
          <a:srgbClr val="000080"/>
        </a:buClr>
        <a:buSzPct val="45000"/>
        <a:buFont typeface="Wingdings" pitchFamily="2" charset="2"/>
        <a:buChar char="Ø"/>
        <a:defRPr sz="2600">
          <a:solidFill>
            <a:srgbClr val="000080"/>
          </a:solidFill>
          <a:latin typeface="+mn-lt"/>
          <a:ea typeface="+mn-ea"/>
          <a:cs typeface="+mn-cs"/>
        </a:defRPr>
      </a:lvl3pPr>
      <a:lvl4pPr marL="1546225" indent="-285750" algn="l" defTabSz="457200" rtl="0" eaLnBrk="0" fontAlgn="base" hangingPunct="0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ymbol" pitchFamily="18" charset="2"/>
        <a:buChar char=""/>
        <a:defRPr sz="2400">
          <a:solidFill>
            <a:srgbClr val="00008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 charset="0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 charset="0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 charset="0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119000"/>
        </a:lnSpc>
        <a:spcBef>
          <a:spcPts val="500"/>
        </a:spcBef>
        <a:spcAft>
          <a:spcPct val="0"/>
        </a:spcAft>
        <a:buClr>
          <a:srgbClr val="000080"/>
        </a:buClr>
        <a:buSzPct val="40000"/>
        <a:buFont typeface="StarSymbol" charset="0"/>
        <a:buChar char="●"/>
        <a:defRPr sz="2000">
          <a:solidFill>
            <a:srgbClr val="00008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908720"/>
            <a:ext cx="8497887" cy="1852811"/>
          </a:xfrm>
        </p:spPr>
        <p:txBody>
          <a:bodyPr anchor="t"/>
          <a:lstStyle/>
          <a:p>
            <a:pPr eaLnBrk="1" hangingPunct="1">
              <a:lnSpc>
                <a:spcPct val="100000"/>
              </a:lnSpc>
              <a:spcBef>
                <a:spcPts val="1250"/>
              </a:spcBef>
              <a:buClr>
                <a:srgbClr val="0000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smtClean="0"/>
              <a:t>MVD TDR Workshop</a:t>
            </a:r>
            <a:br>
              <a:rPr lang="en-GB" sz="2000" dirty="0" smtClean="0"/>
            </a:br>
            <a:r>
              <a:rPr lang="en-GB" sz="2000" dirty="0" smtClean="0"/>
              <a:t>Torino, Mai 23-25, 2011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2000" b="0" dirty="0" smtClean="0"/>
              <a:t>Thomas </a:t>
            </a:r>
            <a:r>
              <a:rPr lang="en-GB" sz="2000" b="0" dirty="0" err="1" smtClean="0"/>
              <a:t>Würschig</a:t>
            </a:r>
            <a:r>
              <a:rPr lang="en-GB" sz="1400" b="0" dirty="0" smtClean="0"/>
              <a:t/>
            </a:r>
            <a:br>
              <a:rPr lang="en-GB" sz="1400" b="0" dirty="0" smtClean="0"/>
            </a:br>
            <a:r>
              <a:rPr lang="en-GB" sz="1400" b="0" dirty="0" smtClean="0"/>
              <a:t/>
            </a:r>
            <a:br>
              <a:rPr lang="en-GB" sz="1400" b="0" dirty="0" smtClean="0"/>
            </a:br>
            <a:r>
              <a:rPr lang="en-GB" sz="1400" b="0" dirty="0" smtClean="0"/>
              <a:t> </a:t>
            </a:r>
            <a:r>
              <a:rPr lang="en-GB" dirty="0" smtClean="0"/>
              <a:t>TDR Status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51520" y="2996952"/>
            <a:ext cx="8208912" cy="2808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Introduction chapter 1.3: MVD layout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Mechanics: Update / Open questions    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Simulations</a:t>
            </a:r>
            <a:endParaRPr lang="en-GB" sz="1200" dirty="0" smtClean="0">
              <a:solidFill>
                <a:srgbClr val="000080"/>
              </a:solidFill>
            </a:endParaRPr>
          </a:p>
          <a:p>
            <a:pPr marL="1489075" lvl="2" indent="-357188">
              <a:lnSpc>
                <a:spcPts val="2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Wingdings" pitchFamily="2" charset="2"/>
              <a:buChar char="Ø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</a:rPr>
              <a:t>General: </a:t>
            </a:r>
            <a:br>
              <a:rPr lang="en-GB" sz="24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</a:rPr>
              <a:t>Introduction of model into simulations</a:t>
            </a:r>
          </a:p>
          <a:p>
            <a:pPr marL="1489075" lvl="2" indent="-357188">
              <a:lnSpc>
                <a:spcPts val="2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Wingdings" pitchFamily="2" charset="2"/>
              <a:buChar char="Ø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</a:rPr>
              <a:t>Detector simulation:</a:t>
            </a:r>
            <a:br>
              <a:rPr lang="en-GB" sz="24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</a:rPr>
              <a:t>Coverage / Radiation length / Count rates</a:t>
            </a:r>
            <a:endParaRPr lang="en-GB" sz="2400" dirty="0">
              <a:solidFill>
                <a:srgbClr val="000080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6804248" y="2924944"/>
            <a:ext cx="2339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sym typeface="Wingdings" pitchFamily="2" charset="2"/>
              </a:rPr>
              <a:t> 1 draft ready 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6768504" y="4077072"/>
            <a:ext cx="23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sym typeface="Wingdings" pitchFamily="2" charset="2"/>
              </a:rPr>
              <a:t> What I can </a:t>
            </a:r>
          </a:p>
          <a:p>
            <a:r>
              <a:rPr lang="en-GB" sz="2400" dirty="0" smtClean="0">
                <a:solidFill>
                  <a:srgbClr val="FF0000"/>
                </a:solidFill>
                <a:sym typeface="Wingdings" pitchFamily="2" charset="2"/>
              </a:rPr>
              <a:t>    do/provide ...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6768752" y="3543399"/>
            <a:ext cx="2339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sym typeface="Wingdings" pitchFamily="2" charset="2"/>
              </a:rPr>
              <a:t> discussion ...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039019"/>
            <a:ext cx="7740352" cy="5177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in ...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Sensor geometry TABLE  (...?)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251520" y="1556792"/>
            <a:ext cx="8687122" cy="4473674"/>
            <a:chOff x="323528" y="1412776"/>
            <a:chExt cx="8687122" cy="4473674"/>
          </a:xfrm>
        </p:grpSpPr>
        <p:grpSp>
          <p:nvGrpSpPr>
            <p:cNvPr id="9" name="Grupo 8"/>
            <p:cNvGrpSpPr/>
            <p:nvPr/>
          </p:nvGrpSpPr>
          <p:grpSpPr>
            <a:xfrm>
              <a:off x="360040" y="1412776"/>
              <a:ext cx="8604448" cy="4320480"/>
              <a:chOff x="360040" y="1412776"/>
              <a:chExt cx="8604448" cy="4320480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962" r="3024" b="74133"/>
              <a:stretch>
                <a:fillRect/>
              </a:stretch>
            </p:blipFill>
            <p:spPr bwMode="auto">
              <a:xfrm>
                <a:off x="360040" y="1412776"/>
                <a:ext cx="8604448" cy="2016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77403" r="3024" b="1329"/>
              <a:stretch>
                <a:fillRect/>
              </a:stretch>
            </p:blipFill>
            <p:spPr bwMode="auto">
              <a:xfrm>
                <a:off x="360040" y="3861048"/>
                <a:ext cx="8604448" cy="1872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CaixaDeTexto 7"/>
              <p:cNvSpPr txBox="1"/>
              <p:nvPr/>
            </p:nvSpPr>
            <p:spPr bwMode="auto">
              <a:xfrm>
                <a:off x="4716016" y="3212976"/>
                <a:ext cx="500705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6000" tIns="0" rIns="36000" bIns="0" rtlCol="0">
                <a:spAutoFit/>
              </a:bodyPr>
              <a:lstStyle/>
              <a:p>
                <a:r>
                  <a:rPr lang="de-DE" sz="4000" b="1" dirty="0" smtClean="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...</a:t>
                </a:r>
              </a:p>
            </p:txBody>
          </p:sp>
        </p:grpSp>
        <p:sp>
          <p:nvSpPr>
            <p:cNvPr id="10" name="Rectângulo 9"/>
            <p:cNvSpPr/>
            <p:nvPr/>
          </p:nvSpPr>
          <p:spPr bwMode="auto">
            <a:xfrm>
              <a:off x="323528" y="1412776"/>
              <a:ext cx="8687122" cy="44736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</p:grp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5716" y="4571239"/>
            <a:ext cx="3698332" cy="152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3827" y="4365104"/>
            <a:ext cx="3252589" cy="174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7740352" cy="50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in ...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Basic detector geometry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Conceptual layout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Choice of detector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	     technology 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Hierarchy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Sensor geometry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Mechanics and detector integration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5716" y="4571239"/>
            <a:ext cx="3698332" cy="152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3827" y="4365104"/>
            <a:ext cx="3252589" cy="174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7740352" cy="50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in ...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Basic detector geometry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Conceptual layout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Choice of detector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	     technology 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Hierarchy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Sensor geometry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Mechanics and detector integration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7740352" cy="50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in ...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Basic detector geometry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Conceptual layout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Choice of detector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	     technology 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Hierarchy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Sensor geometry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Mechanics and detector integration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... Something else .... ?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109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not in 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too much details on optimization ...</a:t>
            </a:r>
          </a:p>
        </p:txBody>
      </p:sp>
      <p:pic>
        <p:nvPicPr>
          <p:cNvPr id="5" name="Grafik 3" descr="Bild6ne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032" y="1814459"/>
            <a:ext cx="4211960" cy="199945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32" y="3974698"/>
            <a:ext cx="4283968" cy="15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552" y="1429386"/>
            <a:ext cx="4139952" cy="185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284984"/>
            <a:ext cx="4263181" cy="285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109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not in 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too much details on optimization ...</a:t>
            </a:r>
          </a:p>
        </p:txBody>
      </p:sp>
      <p:pic>
        <p:nvPicPr>
          <p:cNvPr id="8" name="Grafik 4" descr="Bild14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12776"/>
            <a:ext cx="4060630" cy="3024336"/>
          </a:xfrm>
          <a:prstGeom prst="rect">
            <a:avLst/>
          </a:prstGeom>
        </p:spPr>
      </p:pic>
      <p:pic>
        <p:nvPicPr>
          <p:cNvPr id="9" name="Grafik 6" descr="Bild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4376" y="4095633"/>
            <a:ext cx="5652120" cy="199766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3437" y="1628800"/>
            <a:ext cx="4420563" cy="20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Mechanics </a:t>
            </a:r>
            <a:r>
              <a:rPr lang="en-GB" sz="3000" dirty="0" smtClean="0"/>
              <a:t>(Update strip part)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4024"/>
          <a:stretch>
            <a:fillRect/>
          </a:stretch>
        </p:blipFill>
        <p:spPr bwMode="auto">
          <a:xfrm>
            <a:off x="5940152" y="1366468"/>
            <a:ext cx="2734407" cy="271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5177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Sensor sizes of prototypes slightly modified 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300" dirty="0" smtClean="0">
                <a:solidFill>
                  <a:srgbClr val="000080"/>
                </a:solidFill>
              </a:rPr>
              <a:t>...due to </a:t>
            </a:r>
            <a:br>
              <a:rPr lang="en-GB" sz="2300" dirty="0" smtClean="0">
                <a:solidFill>
                  <a:srgbClr val="000080"/>
                </a:solidFill>
              </a:rPr>
            </a:br>
            <a:r>
              <a:rPr lang="en-GB" sz="2300" dirty="0" smtClean="0">
                <a:solidFill>
                  <a:srgbClr val="000080"/>
                </a:solidFill>
              </a:rPr>
              <a:t>     technical </a:t>
            </a:r>
            <a:br>
              <a:rPr lang="en-GB" sz="2300" dirty="0" smtClean="0">
                <a:solidFill>
                  <a:srgbClr val="000080"/>
                </a:solidFill>
              </a:rPr>
            </a:br>
            <a:r>
              <a:rPr lang="en-GB" sz="2300" dirty="0" smtClean="0">
                <a:solidFill>
                  <a:srgbClr val="000080"/>
                </a:solidFill>
              </a:rPr>
              <a:t>        reasons</a:t>
            </a:r>
            <a:endParaRPr lang="en-GB" sz="2300" dirty="0" smtClean="0">
              <a:solidFill>
                <a:srgbClr val="000080"/>
              </a:solidFill>
              <a:sym typeface="Wingdings" pitchFamily="2" charset="2"/>
            </a:endParaRPr>
          </a:p>
        </p:txBody>
      </p:sp>
      <p:sp>
        <p:nvSpPr>
          <p:cNvPr id="16" name="CaixaDeTexto 15"/>
          <p:cNvSpPr txBox="1"/>
          <p:nvPr/>
        </p:nvSpPr>
        <p:spPr bwMode="auto">
          <a:xfrm>
            <a:off x="8056596" y="3356992"/>
            <a:ext cx="1087404" cy="984885"/>
          </a:xfrm>
          <a:prstGeom prst="rect">
            <a:avLst/>
          </a:prstGeom>
          <a:solidFill>
            <a:schemeClr val="bg1">
              <a:alpha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sz="1600" b="1" dirty="0" smtClean="0">
                <a:solidFill>
                  <a:srgbClr val="000099"/>
                </a:solidFill>
                <a:sym typeface="Symbol" pitchFamily="18" charset="2"/>
              </a:rPr>
              <a:t>Pitch: </a:t>
            </a:r>
          </a:p>
          <a:p>
            <a:r>
              <a:rPr lang="de-DE" sz="1600" b="1" dirty="0" smtClean="0">
                <a:solidFill>
                  <a:srgbClr val="000099"/>
                </a:solidFill>
                <a:sym typeface="Symbol" pitchFamily="18" charset="2"/>
              </a:rPr>
              <a:t>65 </a:t>
            </a:r>
            <a:r>
              <a:rPr lang="de-DE" sz="1600" b="1" dirty="0" smtClean="0">
                <a:solidFill>
                  <a:srgbClr val="000099"/>
                </a:solidFill>
                <a:sym typeface="Symbol"/>
              </a:rPr>
              <a:t>m</a:t>
            </a:r>
          </a:p>
          <a:p>
            <a:r>
              <a:rPr lang="de-DE" sz="1600" b="1" dirty="0" smtClean="0">
                <a:solidFill>
                  <a:srgbClr val="000099"/>
                </a:solidFill>
                <a:sym typeface="Symbol"/>
              </a:rPr>
              <a:t>Thicknes: </a:t>
            </a:r>
          </a:p>
          <a:p>
            <a:r>
              <a:rPr lang="de-DE" sz="1600" b="1" dirty="0" smtClean="0">
                <a:solidFill>
                  <a:srgbClr val="000099"/>
                </a:solidFill>
                <a:sym typeface="Symbol"/>
              </a:rPr>
              <a:t>280 m </a:t>
            </a:r>
            <a:r>
              <a:rPr lang="de-DE" sz="1600" b="1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2301550" y="1618538"/>
            <a:ext cx="3422578" cy="2458534"/>
            <a:chOff x="2445566" y="1556792"/>
            <a:chExt cx="3422578" cy="2458534"/>
          </a:xfrm>
        </p:grpSpPr>
        <p:pic>
          <p:nvPicPr>
            <p:cNvPr id="15" name="Grafik 6" descr="Bild15.png"/>
            <p:cNvPicPr>
              <a:picLocks noChangeAspect="1"/>
            </p:cNvPicPr>
            <p:nvPr/>
          </p:nvPicPr>
          <p:blipFill>
            <a:blip r:embed="rId4" cstate="print"/>
            <a:srcRect r="55069" b="44170"/>
            <a:stretch>
              <a:fillRect/>
            </a:stretch>
          </p:blipFill>
          <p:spPr>
            <a:xfrm>
              <a:off x="2445566" y="2575166"/>
              <a:ext cx="3279243" cy="1440160"/>
            </a:xfrm>
            <a:prstGeom prst="rect">
              <a:avLst/>
            </a:prstGeom>
          </p:spPr>
        </p:pic>
        <p:pic>
          <p:nvPicPr>
            <p:cNvPr id="18" name="Grafik 6" descr="Bild15.png"/>
            <p:cNvPicPr>
              <a:picLocks noChangeAspect="1"/>
            </p:cNvPicPr>
            <p:nvPr/>
          </p:nvPicPr>
          <p:blipFill>
            <a:blip r:embed="rId4" cstate="print"/>
            <a:srcRect l="3409" t="55591" r="56056" b="-168"/>
            <a:stretch>
              <a:fillRect/>
            </a:stretch>
          </p:blipFill>
          <p:spPr>
            <a:xfrm>
              <a:off x="2877614" y="1556792"/>
              <a:ext cx="2990530" cy="1162390"/>
            </a:xfrm>
            <a:prstGeom prst="rect">
              <a:avLst/>
            </a:prstGeom>
          </p:spPr>
        </p:pic>
      </p:grpSp>
      <p:grpSp>
        <p:nvGrpSpPr>
          <p:cNvPr id="22" name="Grupo 21"/>
          <p:cNvGrpSpPr/>
          <p:nvPr/>
        </p:nvGrpSpPr>
        <p:grpSpPr>
          <a:xfrm>
            <a:off x="1259632" y="4005064"/>
            <a:ext cx="6746612" cy="2105000"/>
            <a:chOff x="1259632" y="4005064"/>
            <a:chExt cx="6746612" cy="2105000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b="23756"/>
            <a:stretch>
              <a:fillRect/>
            </a:stretch>
          </p:blipFill>
          <p:spPr bwMode="auto">
            <a:xfrm>
              <a:off x="1331639" y="4005064"/>
              <a:ext cx="6674605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t="89387" b="-1799"/>
            <a:stretch>
              <a:fillRect/>
            </a:stretch>
          </p:blipFill>
          <p:spPr bwMode="auto">
            <a:xfrm>
              <a:off x="1259632" y="5805264"/>
              <a:ext cx="667460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Mechanics </a:t>
            </a:r>
            <a:r>
              <a:rPr lang="en-GB" sz="3000" dirty="0" smtClean="0"/>
              <a:t>(Update strip part)</a:t>
            </a: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1741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Sensor sizes of prototypes slightly modified 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300" dirty="0" smtClean="0">
                <a:solidFill>
                  <a:srgbClr val="000080"/>
                </a:solidFill>
              </a:rPr>
              <a:t>...due to technical reasons	      </a:t>
            </a:r>
            <a:r>
              <a:rPr lang="en-GB" sz="2300" dirty="0" smtClean="0">
                <a:solidFill>
                  <a:srgbClr val="000080"/>
                </a:solidFill>
                <a:sym typeface="Wingdings" pitchFamily="2" charset="2"/>
              </a:rPr>
              <a:t> Adaptation:</a:t>
            </a:r>
            <a:endParaRPr lang="en-GB" sz="2300" dirty="0" smtClean="0">
              <a:solidFill>
                <a:srgbClr val="00008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 bwMode="auto">
          <a:xfrm>
            <a:off x="6948264" y="1484784"/>
            <a:ext cx="219573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(A)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1 x L + 1 x S</a:t>
            </a:r>
            <a:b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</a:b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(104 mm)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 2 x L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(120 mm):</a:t>
            </a:r>
          </a:p>
          <a:p>
            <a:endParaRPr lang="de-DE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Gap to TP</a:t>
            </a:r>
            <a:b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</a:b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(34 mm</a:t>
            </a:r>
            <a:b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</a:b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   -12 mm )</a:t>
            </a:r>
          </a:p>
          <a:p>
            <a:pPr>
              <a:buFontTx/>
              <a:buChar char="-"/>
            </a:pP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16 mm...</a:t>
            </a:r>
          </a:p>
          <a:p>
            <a:endParaRPr lang="de-DE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6 mm space left to TP: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... Ok 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?</a:t>
            </a:r>
            <a:b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</a:b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... Cooling pipes</a:t>
            </a:r>
            <a:endParaRPr lang="de-DE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79512" y="1870962"/>
            <a:ext cx="6696744" cy="4222334"/>
            <a:chOff x="467544" y="1870962"/>
            <a:chExt cx="6696744" cy="4222334"/>
          </a:xfrm>
        </p:grpSpPr>
        <p:pic>
          <p:nvPicPr>
            <p:cNvPr id="12" name="Grafik 6" descr="Bild15.png"/>
            <p:cNvPicPr>
              <a:picLocks noChangeAspect="1"/>
            </p:cNvPicPr>
            <p:nvPr/>
          </p:nvPicPr>
          <p:blipFill>
            <a:blip r:embed="rId3" cstate="print"/>
            <a:srcRect l="43944"/>
            <a:stretch>
              <a:fillRect/>
            </a:stretch>
          </p:blipFill>
          <p:spPr>
            <a:xfrm>
              <a:off x="467544" y="1870962"/>
              <a:ext cx="6696744" cy="4222334"/>
            </a:xfrm>
            <a:prstGeom prst="rect">
              <a:avLst/>
            </a:prstGeom>
          </p:spPr>
        </p:pic>
        <p:sp>
          <p:nvSpPr>
            <p:cNvPr id="17" name="Seta para baixo 16"/>
            <p:cNvSpPr/>
            <p:nvPr/>
          </p:nvSpPr>
          <p:spPr bwMode="auto">
            <a:xfrm>
              <a:off x="4932040" y="3429000"/>
              <a:ext cx="504056" cy="288032"/>
            </a:xfrm>
            <a:prstGeom prst="downArrow">
              <a:avLst>
                <a:gd name="adj1" fmla="val 44426"/>
                <a:gd name="adj2" fmla="val 50000"/>
              </a:avLst>
            </a:prstGeom>
            <a:solidFill>
              <a:schemeClr val="accent1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  <p:sp>
          <p:nvSpPr>
            <p:cNvPr id="19" name="Seta para baixo 18"/>
            <p:cNvSpPr/>
            <p:nvPr/>
          </p:nvSpPr>
          <p:spPr bwMode="auto">
            <a:xfrm>
              <a:off x="1979712" y="3429000"/>
              <a:ext cx="504056" cy="288032"/>
            </a:xfrm>
            <a:prstGeom prst="downArrow">
              <a:avLst>
                <a:gd name="adj1" fmla="val 44426"/>
                <a:gd name="adj2" fmla="val 50000"/>
              </a:avLst>
            </a:prstGeom>
            <a:solidFill>
              <a:schemeClr val="accent1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  <p:sp>
          <p:nvSpPr>
            <p:cNvPr id="22" name="CaixaDeTexto 21"/>
            <p:cNvSpPr txBox="1"/>
            <p:nvPr/>
          </p:nvSpPr>
          <p:spPr bwMode="auto">
            <a:xfrm>
              <a:off x="5020419" y="3068960"/>
              <a:ext cx="425202" cy="30777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(A)</a:t>
              </a:r>
            </a:p>
          </p:txBody>
        </p:sp>
        <p:sp>
          <p:nvSpPr>
            <p:cNvPr id="23" name="CaixaDeTexto 22"/>
            <p:cNvSpPr txBox="1"/>
            <p:nvPr/>
          </p:nvSpPr>
          <p:spPr bwMode="auto">
            <a:xfrm>
              <a:off x="2029991" y="3068960"/>
              <a:ext cx="425202" cy="30777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(A)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Mechanics </a:t>
            </a:r>
            <a:r>
              <a:rPr lang="en-GB" sz="3000" dirty="0" smtClean="0"/>
              <a:t>(Update strip part)</a:t>
            </a: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1741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Sensor sizes of prototypes slightly modified 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300" dirty="0" smtClean="0">
                <a:solidFill>
                  <a:srgbClr val="000080"/>
                </a:solidFill>
              </a:rPr>
              <a:t>...due to technical reasons			</a:t>
            </a:r>
            <a:r>
              <a:rPr lang="en-GB" sz="2300" dirty="0" smtClean="0">
                <a:solidFill>
                  <a:srgbClr val="000080"/>
                </a:solidFill>
                <a:sym typeface="Wingdings" pitchFamily="2" charset="2"/>
              </a:rPr>
              <a:t> Adaptation:</a:t>
            </a:r>
            <a:endParaRPr lang="en-GB" sz="2300" dirty="0" smtClean="0">
              <a:solidFill>
                <a:srgbClr val="00008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 bwMode="auto">
          <a:xfrm>
            <a:off x="6948264" y="2118915"/>
            <a:ext cx="219573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Or (A‘)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1 x L + 1 x S</a:t>
            </a:r>
            <a:b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</a:b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(104 mm)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 2 x L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(95 mm):</a:t>
            </a:r>
          </a:p>
          <a:p>
            <a:endParaRPr lang="de-DE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Bigger gap to TP</a:t>
            </a:r>
            <a:b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</a:b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+ 45 mm</a:t>
            </a:r>
          </a:p>
        </p:txBody>
      </p:sp>
      <p:grpSp>
        <p:nvGrpSpPr>
          <p:cNvPr id="2" name="Grupo 9"/>
          <p:cNvGrpSpPr/>
          <p:nvPr/>
        </p:nvGrpSpPr>
        <p:grpSpPr>
          <a:xfrm>
            <a:off x="179512" y="1870962"/>
            <a:ext cx="6696744" cy="4222334"/>
            <a:chOff x="467544" y="1870962"/>
            <a:chExt cx="6696744" cy="4222334"/>
          </a:xfrm>
        </p:grpSpPr>
        <p:pic>
          <p:nvPicPr>
            <p:cNvPr id="12" name="Grafik 6" descr="Bild15.png"/>
            <p:cNvPicPr>
              <a:picLocks noChangeAspect="1"/>
            </p:cNvPicPr>
            <p:nvPr/>
          </p:nvPicPr>
          <p:blipFill>
            <a:blip r:embed="rId3" cstate="print"/>
            <a:srcRect l="43944"/>
            <a:stretch>
              <a:fillRect/>
            </a:stretch>
          </p:blipFill>
          <p:spPr>
            <a:xfrm>
              <a:off x="467544" y="1870962"/>
              <a:ext cx="6696744" cy="4222334"/>
            </a:xfrm>
            <a:prstGeom prst="rect">
              <a:avLst/>
            </a:prstGeom>
          </p:spPr>
        </p:pic>
        <p:sp>
          <p:nvSpPr>
            <p:cNvPr id="17" name="Seta para baixo 16"/>
            <p:cNvSpPr/>
            <p:nvPr/>
          </p:nvSpPr>
          <p:spPr bwMode="auto">
            <a:xfrm flipV="1">
              <a:off x="4932040" y="3429000"/>
              <a:ext cx="504056" cy="288032"/>
            </a:xfrm>
            <a:prstGeom prst="downArrow">
              <a:avLst>
                <a:gd name="adj1" fmla="val 44426"/>
                <a:gd name="adj2" fmla="val 50000"/>
              </a:avLst>
            </a:prstGeom>
            <a:solidFill>
              <a:schemeClr val="accent1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  <p:sp>
          <p:nvSpPr>
            <p:cNvPr id="19" name="Seta para baixo 18"/>
            <p:cNvSpPr/>
            <p:nvPr/>
          </p:nvSpPr>
          <p:spPr bwMode="auto">
            <a:xfrm flipV="1">
              <a:off x="1979712" y="3429000"/>
              <a:ext cx="504056" cy="288032"/>
            </a:xfrm>
            <a:prstGeom prst="downArrow">
              <a:avLst>
                <a:gd name="adj1" fmla="val 44426"/>
                <a:gd name="adj2" fmla="val 50000"/>
              </a:avLst>
            </a:prstGeom>
            <a:solidFill>
              <a:schemeClr val="accent1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  <p:sp>
          <p:nvSpPr>
            <p:cNvPr id="22" name="CaixaDeTexto 21"/>
            <p:cNvSpPr txBox="1"/>
            <p:nvPr/>
          </p:nvSpPr>
          <p:spPr bwMode="auto">
            <a:xfrm>
              <a:off x="4917182" y="3068960"/>
              <a:ext cx="559693" cy="30777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(A‘)</a:t>
              </a:r>
            </a:p>
          </p:txBody>
        </p:sp>
        <p:sp>
          <p:nvSpPr>
            <p:cNvPr id="23" name="CaixaDeTexto 22"/>
            <p:cNvSpPr txBox="1"/>
            <p:nvPr/>
          </p:nvSpPr>
          <p:spPr bwMode="auto">
            <a:xfrm>
              <a:off x="1926754" y="3068960"/>
              <a:ext cx="597793" cy="30777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(A‘)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Mechanics </a:t>
            </a:r>
            <a:r>
              <a:rPr lang="en-GB" sz="3000" dirty="0" smtClean="0"/>
              <a:t>(Update strip part)</a:t>
            </a: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1741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Sensor sizes of prototypes slightly modified 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300" dirty="0" smtClean="0">
                <a:solidFill>
                  <a:srgbClr val="000080"/>
                </a:solidFill>
              </a:rPr>
              <a:t>...due to technical reasons		</a:t>
            </a:r>
            <a:r>
              <a:rPr lang="en-GB" sz="2300" dirty="0" smtClean="0">
                <a:solidFill>
                  <a:srgbClr val="000080"/>
                </a:solidFill>
                <a:sym typeface="Wingdings" pitchFamily="2" charset="2"/>
              </a:rPr>
              <a:t> can be accommodated</a:t>
            </a:r>
            <a:endParaRPr lang="en-GB" sz="2300" dirty="0" smtClean="0">
              <a:solidFill>
                <a:srgbClr val="000080"/>
              </a:solidFill>
            </a:endParaRPr>
          </a:p>
        </p:txBody>
      </p:sp>
      <p:pic>
        <p:nvPicPr>
          <p:cNvPr id="12" name="Grafik 6" descr="Bild15.png"/>
          <p:cNvPicPr>
            <a:picLocks noChangeAspect="1"/>
          </p:cNvPicPr>
          <p:nvPr/>
        </p:nvPicPr>
        <p:blipFill>
          <a:blip r:embed="rId3" cstate="print"/>
          <a:srcRect l="43944"/>
          <a:stretch>
            <a:fillRect/>
          </a:stretch>
        </p:blipFill>
        <p:spPr>
          <a:xfrm>
            <a:off x="35496" y="1870962"/>
            <a:ext cx="6696744" cy="4222334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 bwMode="auto">
          <a:xfrm>
            <a:off x="6948264" y="2203698"/>
            <a:ext cx="205172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(B)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4 x L</a:t>
            </a:r>
            <a:b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</a:b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(275 mm)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4 x L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+ 1 x S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(275 mm)</a:t>
            </a:r>
          </a:p>
          <a:p>
            <a:endParaRPr lang="de-DE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(C)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1 x L + 1 x S</a:t>
            </a:r>
            <a:b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</a:b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(310 mm)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4 X L + 2 x S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(310 mm)</a:t>
            </a:r>
          </a:p>
        </p:txBody>
      </p:sp>
      <p:sp>
        <p:nvSpPr>
          <p:cNvPr id="22" name="CaixaDeTexto 21"/>
          <p:cNvSpPr txBox="1"/>
          <p:nvPr/>
        </p:nvSpPr>
        <p:spPr bwMode="auto">
          <a:xfrm>
            <a:off x="4146798" y="4993431"/>
            <a:ext cx="425202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(C)</a:t>
            </a:r>
          </a:p>
        </p:txBody>
      </p:sp>
      <p:sp>
        <p:nvSpPr>
          <p:cNvPr id="24" name="CaixaDeTexto 23"/>
          <p:cNvSpPr txBox="1"/>
          <p:nvPr/>
        </p:nvSpPr>
        <p:spPr bwMode="auto">
          <a:xfrm>
            <a:off x="1122462" y="4705399"/>
            <a:ext cx="425202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(B)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TDR contributions</a:t>
            </a:r>
            <a:endParaRPr lang="en-GB" sz="30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340" t="4404" r="2185" b="2700"/>
          <a:stretch>
            <a:fillRect/>
          </a:stretch>
        </p:blipFill>
        <p:spPr bwMode="auto">
          <a:xfrm>
            <a:off x="107504" y="4653136"/>
            <a:ext cx="88773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9" name="Grupo 8"/>
          <p:cNvGrpSpPr/>
          <p:nvPr/>
        </p:nvGrpSpPr>
        <p:grpSpPr>
          <a:xfrm>
            <a:off x="5148064" y="1052736"/>
            <a:ext cx="3977258" cy="3384376"/>
            <a:chOff x="5148064" y="1052736"/>
            <a:chExt cx="3977258" cy="338437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b="70626"/>
            <a:stretch>
              <a:fillRect/>
            </a:stretch>
          </p:blipFill>
          <p:spPr bwMode="auto">
            <a:xfrm>
              <a:off x="5220072" y="1052736"/>
              <a:ext cx="3905250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70936" b="16696"/>
            <a:stretch>
              <a:fillRect/>
            </a:stretch>
          </p:blipFill>
          <p:spPr bwMode="auto">
            <a:xfrm>
              <a:off x="5148064" y="3861048"/>
              <a:ext cx="3905250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35558" b="30430"/>
            <a:stretch>
              <a:fillRect/>
            </a:stretch>
          </p:blipFill>
          <p:spPr bwMode="auto">
            <a:xfrm>
              <a:off x="5220072" y="2276872"/>
              <a:ext cx="3905250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35496" y="1196752"/>
            <a:ext cx="6119664" cy="33123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</a:rPr>
              <a:t>Central parts of thesis </a:t>
            </a:r>
            <a:br>
              <a:rPr lang="en-GB" sz="24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</a:rPr>
              <a:t>may be used</a:t>
            </a:r>
            <a:br>
              <a:rPr lang="en-GB" sz="24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</a:rPr>
              <a:t>...either directly, slightly modified or  </a:t>
            </a:r>
            <a:br>
              <a:rPr lang="en-GB" sz="24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</a:rPr>
              <a:t>as input for editors of other sections....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Download: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200" dirty="0" smtClean="0">
                <a:solidFill>
                  <a:srgbClr val="000080"/>
                </a:solidFill>
                <a:sym typeface="Wingdings" pitchFamily="2" charset="2"/>
              </a:rPr>
              <a:t>http://panda-wiki.gsi.de/pub/Mvd/</a:t>
            </a:r>
            <a:br>
              <a:rPr lang="en-GB" sz="22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200" dirty="0" err="1" smtClean="0">
                <a:solidFill>
                  <a:srgbClr val="000080"/>
                </a:solidFill>
                <a:sym typeface="Wingdings" pitchFamily="2" charset="2"/>
              </a:rPr>
              <a:t>MvdPublic</a:t>
            </a:r>
            <a:r>
              <a:rPr lang="en-GB" sz="2200" dirty="0" smtClean="0">
                <a:solidFill>
                  <a:srgbClr val="000080"/>
                </a:solidFill>
                <a:sym typeface="Wingdings" pitchFamily="2" charset="2"/>
              </a:rPr>
              <a:t>/Thesis-</a:t>
            </a:r>
            <a:r>
              <a:rPr lang="en-GB" sz="2200" dirty="0" err="1" smtClean="0">
                <a:solidFill>
                  <a:srgbClr val="000080"/>
                </a:solidFill>
                <a:sym typeface="Wingdings" pitchFamily="2" charset="2"/>
              </a:rPr>
              <a:t>TWuerschig.pdf.zip</a:t>
            </a:r>
            <a:endParaRPr lang="en-GB" sz="2200" dirty="0" smtClean="0">
              <a:solidFill>
                <a:srgbClr val="000080"/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Mechanics </a:t>
            </a: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(open issues...)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60040" y="1052736"/>
            <a:ext cx="8316416" cy="50780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3200" dirty="0" smtClean="0">
                <a:solidFill>
                  <a:srgbClr val="000080"/>
                </a:solidFill>
                <a:sym typeface="Wingdings" pitchFamily="2" charset="2"/>
              </a:rPr>
              <a:t>Cooling</a:t>
            </a:r>
            <a:endParaRPr lang="en-GB" sz="32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Specified power dissipation: &lt; 1 W /cm</a:t>
            </a:r>
            <a:r>
              <a:rPr lang="en-GB" sz="2400" baseline="30000" dirty="0" smtClean="0">
                <a:solidFill>
                  <a:srgbClr val="000080"/>
                </a:solidFill>
                <a:sym typeface="Wingdings" pitchFamily="2" charset="2"/>
              </a:rPr>
              <a:t>2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Number of cooling lines: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Barrel 3:  2 x (5 IN + 5 OUT) / Length: 2 x 30 cm + 5 cm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Barrel 4:  2 x (7 IN + 7 OUT)* / Length: 2 x 35 cm + 5 cm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Disks:  Maximum number: 2 x (12 IN + 12 OUT)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		</a:t>
            </a:r>
            <a:r>
              <a:rPr lang="en-GB" sz="2000" dirty="0" smtClean="0">
                <a:solidFill>
                  <a:srgbClr val="000080"/>
                </a:solidFill>
                <a:sym typeface="Wingdings" pitchFamily="2" charset="2"/>
              </a:rPr>
              <a:t>... but this is surely too high ... * See next slide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Number of FE / cooling circuit: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Barrel 3: max. (24 + 24) FEE  48 W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Barrel 4:  max. (28 + 28) FEE  56 W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Disks: min. 16 FEE  16 W x </a:t>
            </a:r>
            <a:r>
              <a:rPr lang="en-GB" sz="2400" i="1" dirty="0" smtClean="0">
                <a:solidFill>
                  <a:srgbClr val="000080"/>
                </a:solidFill>
                <a:sym typeface="Wingdings" pitchFamily="2" charset="2"/>
              </a:rPr>
              <a:t>n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....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Cooling concept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pic>
        <p:nvPicPr>
          <p:cNvPr id="5" name="Grafik 4" descr="CoolingBl4-NewSolu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181395"/>
            <a:ext cx="9144000" cy="67039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Mechanics </a:t>
            </a:r>
            <a:r>
              <a:rPr lang="en-GB" sz="3000" dirty="0" smtClean="0"/>
              <a:t>(Update strip part)</a:t>
            </a: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22459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Sensor sizes of prototypes slightly modified 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300" dirty="0" smtClean="0">
                <a:solidFill>
                  <a:srgbClr val="000080"/>
                </a:solidFill>
              </a:rPr>
              <a:t>...due to technical reasons		</a:t>
            </a:r>
            <a:r>
              <a:rPr lang="en-GB" sz="2300" dirty="0" smtClean="0">
                <a:solidFill>
                  <a:srgbClr val="000080"/>
                </a:solidFill>
                <a:sym typeface="Wingdings" pitchFamily="2" charset="2"/>
              </a:rPr>
              <a:t> can be accommodated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3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300" dirty="0" smtClean="0">
                <a:solidFill>
                  <a:srgbClr val="000080"/>
                </a:solidFill>
                <a:sym typeface="Wingdings" pitchFamily="2" charset="2"/>
              </a:rPr>
              <a:t>... Readout: probably 1 shared frontend at edges of 2 sensors ...</a:t>
            </a:r>
            <a:endParaRPr lang="en-GB" sz="2300" dirty="0" smtClean="0">
              <a:solidFill>
                <a:srgbClr val="00008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Mechanics </a:t>
            </a:r>
            <a:r>
              <a:rPr lang="en-GB" sz="3000" dirty="0" smtClean="0"/>
              <a:t>(Update strip part)</a:t>
            </a:r>
          </a:p>
        </p:txBody>
      </p:sp>
      <p:grpSp>
        <p:nvGrpSpPr>
          <p:cNvPr id="2" name="Grupo 13"/>
          <p:cNvGrpSpPr/>
          <p:nvPr/>
        </p:nvGrpSpPr>
        <p:grpSpPr>
          <a:xfrm>
            <a:off x="3020889" y="1628800"/>
            <a:ext cx="5943599" cy="4392488"/>
            <a:chOff x="3200400" y="1484784"/>
            <a:chExt cx="5943599" cy="4392488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480" b="4687"/>
            <a:stretch>
              <a:fillRect/>
            </a:stretch>
          </p:blipFill>
          <p:spPr bwMode="auto">
            <a:xfrm>
              <a:off x="3200400" y="1484784"/>
              <a:ext cx="5943599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Seta para a direita 10"/>
            <p:cNvSpPr/>
            <p:nvPr/>
          </p:nvSpPr>
          <p:spPr bwMode="auto">
            <a:xfrm rot="12780000">
              <a:off x="5129369" y="3314838"/>
              <a:ext cx="417838" cy="243731"/>
            </a:xfrm>
            <a:prstGeom prst="rightArrow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</p:grpSp>
      <p:sp>
        <p:nvSpPr>
          <p:cNvPr id="7" name="CaixaDeTexto 6"/>
          <p:cNvSpPr txBox="1"/>
          <p:nvPr/>
        </p:nvSpPr>
        <p:spPr bwMode="auto">
          <a:xfrm>
            <a:off x="5813864" y="5445224"/>
            <a:ext cx="142243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Radial </a:t>
            </a:r>
          </a:p>
          <a:p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margins ....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1039019"/>
            <a:ext cx="8892480" cy="53423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Start of prototyping barrel stave support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800" dirty="0" smtClean="0">
                <a:solidFill>
                  <a:srgbClr val="000080"/>
                </a:solidFill>
              </a:rPr>
              <a:t/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Carbon 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fibre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/foam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structure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...start with barrel 3 ...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Length 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adapted to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new sensor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prototypes  </a:t>
            </a:r>
          </a:p>
          <a:p>
            <a:pPr marL="574675" indent="-357188"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200" dirty="0" smtClean="0">
                <a:solidFill>
                  <a:srgbClr val="000080"/>
                </a:solidFill>
                <a:sym typeface="Wingdings" pitchFamily="2" charset="2"/>
              </a:rPr>
              <a:t>Waiting for (final)</a:t>
            </a:r>
            <a:br>
              <a:rPr lang="en-GB" sz="22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200" dirty="0" smtClean="0">
                <a:solidFill>
                  <a:srgbClr val="000080"/>
                </a:solidFill>
                <a:sym typeface="Wingdings" pitchFamily="2" charset="2"/>
              </a:rPr>
              <a:t>drawings... ZAT 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Mechanics </a:t>
            </a:r>
            <a:r>
              <a:rPr lang="en-GB" sz="3000" dirty="0" smtClean="0"/>
              <a:t>(Update strip part)</a:t>
            </a:r>
          </a:p>
        </p:txBody>
      </p:sp>
      <p:grpSp>
        <p:nvGrpSpPr>
          <p:cNvPr id="2" name="Grupo 13"/>
          <p:cNvGrpSpPr/>
          <p:nvPr/>
        </p:nvGrpSpPr>
        <p:grpSpPr>
          <a:xfrm>
            <a:off x="3020889" y="1628800"/>
            <a:ext cx="5943599" cy="4392488"/>
            <a:chOff x="3200400" y="1484784"/>
            <a:chExt cx="5943599" cy="4392488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480" b="4687"/>
            <a:stretch>
              <a:fillRect/>
            </a:stretch>
          </p:blipFill>
          <p:spPr bwMode="auto">
            <a:xfrm>
              <a:off x="3200400" y="1484784"/>
              <a:ext cx="5943599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Seta para a direita 10"/>
            <p:cNvSpPr/>
            <p:nvPr/>
          </p:nvSpPr>
          <p:spPr bwMode="auto">
            <a:xfrm rot="12780000">
              <a:off x="5129369" y="3314838"/>
              <a:ext cx="417838" cy="243731"/>
            </a:xfrm>
            <a:prstGeom prst="rightArrow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</p:grpSp>
      <p:sp>
        <p:nvSpPr>
          <p:cNvPr id="7" name="CaixaDeTexto 6"/>
          <p:cNvSpPr txBox="1"/>
          <p:nvPr/>
        </p:nvSpPr>
        <p:spPr bwMode="auto">
          <a:xfrm>
            <a:off x="5813864" y="5445224"/>
            <a:ext cx="142243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Radial </a:t>
            </a:r>
          </a:p>
          <a:p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margins ....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 b="2142"/>
          <a:stretch>
            <a:fillRect/>
          </a:stretch>
        </p:blipFill>
        <p:spPr bwMode="auto">
          <a:xfrm>
            <a:off x="2751183" y="1628800"/>
            <a:ext cx="639281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3779912" cy="53423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Start of prototyping barrel stave support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Carbon 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fibre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/foam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structure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...start with barrel 3 ...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Length 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adapted to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new sensor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prototypes  </a:t>
            </a:r>
          </a:p>
          <a:p>
            <a:pPr marL="574675" indent="-357188"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200" dirty="0" smtClean="0">
                <a:solidFill>
                  <a:srgbClr val="000080"/>
                </a:solidFill>
                <a:sym typeface="Wingdings" pitchFamily="2" charset="2"/>
              </a:rPr>
              <a:t>Waiting for (final)</a:t>
            </a:r>
            <a:br>
              <a:rPr lang="en-GB" sz="22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200" dirty="0" smtClean="0">
                <a:solidFill>
                  <a:srgbClr val="000080"/>
                </a:solidFill>
                <a:sym typeface="Wingdings" pitchFamily="2" charset="2"/>
              </a:rPr>
              <a:t>drawings... ZAT 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Mechanics </a:t>
            </a:r>
            <a:r>
              <a:rPr lang="en-GB" sz="3000" dirty="0" smtClean="0"/>
              <a:t>(TDR part)</a:t>
            </a: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109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Routing scheme 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800" dirty="0" smtClean="0">
                <a:solidFill>
                  <a:srgbClr val="000080"/>
                </a:solidFill>
              </a:rPr>
              <a:t>(integration section)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Short individual subchapter ?!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spcBef>
                <a:spcPts val="800"/>
              </a:spcBef>
              <a:buClr>
                <a:srgbClr val="000080"/>
              </a:buClr>
              <a:buSzPct val="85000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...including this table ... Or in:</a:t>
            </a:r>
          </a:p>
          <a:p>
            <a:pPr marL="574675" indent="-357188">
              <a:spcBef>
                <a:spcPts val="800"/>
              </a:spcBef>
              <a:buClr>
                <a:srgbClr val="000080"/>
              </a:buClr>
              <a:buSzPct val="85000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  <a:sym typeface="Wingdings" pitchFamily="2" charset="2"/>
              </a:rPr>
              <a:t>general intro part for cables</a:t>
            </a: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</p:txBody>
      </p:sp>
      <p:pic>
        <p:nvPicPr>
          <p:cNvPr id="13" name="Grafik 3" descr="Bild28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0307" y="1123950"/>
            <a:ext cx="3958197" cy="499757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3301" b="16667"/>
          <a:stretch>
            <a:fillRect/>
          </a:stretch>
        </p:blipFill>
        <p:spPr bwMode="auto">
          <a:xfrm>
            <a:off x="-1" y="2564904"/>
            <a:ext cx="518403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Mechanics </a:t>
            </a:r>
            <a:r>
              <a:rPr lang="en-GB" sz="3000" dirty="0" smtClean="0"/>
              <a:t>(TDR part)</a:t>
            </a: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13818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General introduction: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800" dirty="0" smtClean="0">
                <a:solidFill>
                  <a:srgbClr val="000080"/>
                </a:solidFill>
              </a:rPr>
              <a:t>support concept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in analogy to JINST article !?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endParaRPr lang="en-GB" sz="2400" dirty="0" smtClean="0">
              <a:solidFill>
                <a:srgbClr val="000080"/>
              </a:solidFill>
              <a:sym typeface="Wingdings" pitchFamily="2" charset="2"/>
            </a:endParaRP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  <a:sym typeface="Wingdings" pitchFamily="2" charset="2"/>
              </a:rPr>
              <a:t>Common section cooling, </a:t>
            </a:r>
            <a:br>
              <a:rPr lang="en-GB" sz="28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800" dirty="0" smtClean="0">
                <a:solidFill>
                  <a:srgbClr val="000080"/>
                </a:solidFill>
                <a:sym typeface="Wingdings" pitchFamily="2" charset="2"/>
              </a:rPr>
              <a:t>at least as an intro part?!</a:t>
            </a:r>
            <a:br>
              <a:rPr lang="en-GB" sz="28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800" dirty="0" smtClean="0">
                <a:solidFill>
                  <a:srgbClr val="000080"/>
                </a:solidFill>
                <a:sym typeface="Wingdings" pitchFamily="2" charset="2"/>
              </a:rPr>
              <a:t>...then maybe can be split ...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338" y="1052736"/>
            <a:ext cx="3854662" cy="252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348880"/>
            <a:ext cx="4248472" cy="212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933056"/>
            <a:ext cx="3203848" cy="216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ild17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49010"/>
            <a:ext cx="9144000" cy="3840230"/>
          </a:xfrm>
          <a:prstGeom prst="rect">
            <a:avLst/>
          </a:prstGeom>
        </p:spPr>
      </p:pic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Mechanics/Strip part </a:t>
            </a: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TDR)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231237"/>
            <a:ext cx="9144000" cy="13818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  <a:sym typeface="Wingdings" pitchFamily="2" charset="2"/>
              </a:rPr>
              <a:t>Hybridization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Coverage</a:t>
            </a:r>
          </a:p>
        </p:txBody>
      </p:sp>
      <p:pic>
        <p:nvPicPr>
          <p:cNvPr id="4" name="Imagem 3" descr="Pic6-016_CoverageIntr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454"/>
            <a:ext cx="8424936" cy="49688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Coverage</a:t>
            </a:r>
          </a:p>
        </p:txBody>
      </p:sp>
      <p:pic>
        <p:nvPicPr>
          <p:cNvPr id="5" name="Imagem 4" descr="Pic6-017_CoverageSetup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9144000" cy="49656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TDR contributions</a:t>
            </a:r>
            <a:endParaRPr lang="en-GB" sz="3000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5159" t="4151" r="17455" b="13820"/>
          <a:stretch>
            <a:fillRect/>
          </a:stretch>
        </p:blipFill>
        <p:spPr bwMode="auto">
          <a:xfrm>
            <a:off x="35496" y="1187896"/>
            <a:ext cx="4286250" cy="562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o 7"/>
          <p:cNvGrpSpPr>
            <a:grpSpLocks noChangeAspect="1"/>
          </p:cNvGrpSpPr>
          <p:nvPr/>
        </p:nvGrpSpPr>
        <p:grpSpPr>
          <a:xfrm>
            <a:off x="4283968" y="1182366"/>
            <a:ext cx="4286250" cy="5559002"/>
            <a:chOff x="4246190" y="1052736"/>
            <a:chExt cx="4286250" cy="5559002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5033" r="19099"/>
            <a:stretch>
              <a:fillRect/>
            </a:stretch>
          </p:blipFill>
          <p:spPr bwMode="auto">
            <a:xfrm>
              <a:off x="4283970" y="1412776"/>
              <a:ext cx="4194663" cy="5198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159" t="85000" r="17455" b="8962"/>
            <a:stretch>
              <a:fillRect/>
            </a:stretch>
          </p:blipFill>
          <p:spPr bwMode="auto">
            <a:xfrm>
              <a:off x="4246190" y="1052736"/>
              <a:ext cx="4286250" cy="414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ângulo 8"/>
          <p:cNvSpPr/>
          <p:nvPr/>
        </p:nvSpPr>
        <p:spPr bwMode="auto">
          <a:xfrm>
            <a:off x="72008" y="5543550"/>
            <a:ext cx="4067944" cy="1219200"/>
          </a:xfrm>
          <a:prstGeom prst="rect">
            <a:avLst/>
          </a:prstGeom>
          <a:solidFill>
            <a:schemeClr val="accent5">
              <a:lumMod val="50000"/>
              <a:alpha val="2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0" name="Rectângulo 9"/>
          <p:cNvSpPr/>
          <p:nvPr/>
        </p:nvSpPr>
        <p:spPr bwMode="auto">
          <a:xfrm>
            <a:off x="4283968" y="2657475"/>
            <a:ext cx="4248472" cy="800099"/>
          </a:xfrm>
          <a:prstGeom prst="rect">
            <a:avLst/>
          </a:prstGeom>
          <a:solidFill>
            <a:schemeClr val="accent5">
              <a:lumMod val="50000"/>
              <a:alpha val="2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1" name="Rectângulo 10"/>
          <p:cNvSpPr/>
          <p:nvPr/>
        </p:nvSpPr>
        <p:spPr bwMode="auto">
          <a:xfrm>
            <a:off x="4311251" y="4806678"/>
            <a:ext cx="4204099" cy="184422"/>
          </a:xfrm>
          <a:prstGeom prst="rect">
            <a:avLst/>
          </a:prstGeom>
          <a:solidFill>
            <a:schemeClr val="accent5">
              <a:lumMod val="50000"/>
              <a:alpha val="2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3" name="Rectângulo 12"/>
          <p:cNvSpPr/>
          <p:nvPr/>
        </p:nvSpPr>
        <p:spPr bwMode="auto">
          <a:xfrm>
            <a:off x="4320504" y="5620841"/>
            <a:ext cx="4211936" cy="616471"/>
          </a:xfrm>
          <a:prstGeom prst="rect">
            <a:avLst/>
          </a:prstGeom>
          <a:solidFill>
            <a:schemeClr val="accent5">
              <a:lumMod val="50000"/>
              <a:alpha val="2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4" name="Rectângulo 13"/>
          <p:cNvSpPr/>
          <p:nvPr/>
        </p:nvSpPr>
        <p:spPr bwMode="auto">
          <a:xfrm>
            <a:off x="4320504" y="6249863"/>
            <a:ext cx="4223421" cy="179512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5" name="Rectângulo 14"/>
          <p:cNvSpPr/>
          <p:nvPr/>
        </p:nvSpPr>
        <p:spPr bwMode="auto">
          <a:xfrm>
            <a:off x="72008" y="3501008"/>
            <a:ext cx="4067944" cy="1985392"/>
          </a:xfrm>
          <a:prstGeom prst="rect">
            <a:avLst/>
          </a:prstGeom>
          <a:solidFill>
            <a:srgbClr val="FFC000">
              <a:alpha val="20000"/>
            </a:srgbClr>
          </a:solidFill>
          <a:ln w="952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6" name="Rectângulo 15"/>
          <p:cNvSpPr/>
          <p:nvPr/>
        </p:nvSpPr>
        <p:spPr bwMode="auto">
          <a:xfrm>
            <a:off x="76200" y="1484784"/>
            <a:ext cx="4063752" cy="1944216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7" name="Rectângulo 16"/>
          <p:cNvSpPr/>
          <p:nvPr/>
        </p:nvSpPr>
        <p:spPr bwMode="auto">
          <a:xfrm>
            <a:off x="4283968" y="1916833"/>
            <a:ext cx="4248472" cy="483467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9" name="Rectângulo 18"/>
          <p:cNvSpPr/>
          <p:nvPr/>
        </p:nvSpPr>
        <p:spPr bwMode="auto">
          <a:xfrm>
            <a:off x="4293493" y="2401838"/>
            <a:ext cx="4240907" cy="160387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20" name="Rectângulo 19"/>
          <p:cNvSpPr/>
          <p:nvPr/>
        </p:nvSpPr>
        <p:spPr bwMode="auto">
          <a:xfrm>
            <a:off x="4324350" y="3620641"/>
            <a:ext cx="4200525" cy="456431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28575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8" name="Rectângulo 17"/>
          <p:cNvSpPr/>
          <p:nvPr/>
        </p:nvSpPr>
        <p:spPr bwMode="auto">
          <a:xfrm>
            <a:off x="4328341" y="4077072"/>
            <a:ext cx="4204099" cy="666378"/>
          </a:xfrm>
          <a:prstGeom prst="rect">
            <a:avLst/>
          </a:prstGeom>
          <a:solidFill>
            <a:schemeClr val="accent5">
              <a:lumMod val="50000"/>
              <a:alpha val="2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Coverage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45" y="0"/>
            <a:ext cx="681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Coverage</a:t>
            </a:r>
          </a:p>
        </p:txBody>
      </p:sp>
      <p:pic>
        <p:nvPicPr>
          <p:cNvPr id="10" name="Grafik 9" descr="6Bild17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015" y="1052736"/>
            <a:ext cx="8420433" cy="496618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144016" y="980728"/>
            <a:ext cx="8676456" cy="5112568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pic>
        <p:nvPicPr>
          <p:cNvPr id="7" name="Grafik 6" descr="6Bild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628253"/>
            <a:ext cx="6048672" cy="40171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Coverage</a:t>
            </a:r>
          </a:p>
        </p:txBody>
      </p:sp>
      <p:pic>
        <p:nvPicPr>
          <p:cNvPr id="10" name="Grafik 9" descr="6Bild17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015" y="1052736"/>
            <a:ext cx="8420433" cy="496618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144016" y="980728"/>
            <a:ext cx="8676456" cy="5112568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pic>
        <p:nvPicPr>
          <p:cNvPr id="7" name="Grafik 6" descr="6Bild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628253"/>
            <a:ext cx="6048672" cy="4017128"/>
          </a:xfrm>
          <a:prstGeom prst="rect">
            <a:avLst/>
          </a:prstGeom>
        </p:spPr>
      </p:pic>
      <p:pic>
        <p:nvPicPr>
          <p:cNvPr id="6" name="Grafik 5" descr="6Bild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1412776"/>
            <a:ext cx="6624736" cy="46577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Coverage</a:t>
            </a:r>
          </a:p>
        </p:txBody>
      </p:sp>
      <p:pic>
        <p:nvPicPr>
          <p:cNvPr id="6" name="Grafik 5" descr="6Bild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87" y="1581817"/>
            <a:ext cx="9045717" cy="379139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>
            <a:off x="827584" y="1249015"/>
            <a:ext cx="40355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sz="2000" b="1" dirty="0" err="1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Distance</a:t>
            </a:r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de-DE" sz="2000" b="1" dirty="0" err="1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from</a:t>
            </a:r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IP </a:t>
            </a:r>
            <a:r>
              <a:rPr lang="de-DE" sz="2000" b="1" dirty="0" err="1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to</a:t>
            </a:r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de-DE" sz="2000" b="1" dirty="0" err="1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first</a:t>
            </a:r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de-DE" sz="2000" b="1" dirty="0" err="1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hit</a:t>
            </a:r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de-DE" sz="2000" b="1" dirty="0" err="1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point</a:t>
            </a:r>
            <a:endParaRPr lang="de-DE" sz="2000" b="1" dirty="0" smtClean="0">
              <a:solidFill>
                <a:srgbClr val="1D1D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ic6-007_AllDPM_2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379706"/>
            <a:ext cx="6984776" cy="4713590"/>
          </a:xfrm>
          <a:prstGeom prst="rect">
            <a:avLst/>
          </a:prstGeom>
        </p:spPr>
      </p:pic>
      <p:sp>
        <p:nvSpPr>
          <p:cNvPr id="6" name="Rechteck 17"/>
          <p:cNvSpPr/>
          <p:nvPr/>
        </p:nvSpPr>
        <p:spPr bwMode="auto">
          <a:xfrm>
            <a:off x="0" y="836712"/>
            <a:ext cx="9144000" cy="43204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9" y="0"/>
            <a:ext cx="6593358" cy="119675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</a:t>
            </a:r>
            <a:r>
              <a:rPr lang="en-GB" sz="4000" dirty="0" smtClean="0"/>
              <a:t>Particle distribution (DPM)</a:t>
            </a:r>
            <a:endParaRPr lang="en-GB" sz="40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ic6-008_AllDPM_1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69691"/>
            <a:ext cx="9144000" cy="3747541"/>
          </a:xfrm>
          <a:prstGeom prst="rect">
            <a:avLst/>
          </a:prstGeom>
        </p:spPr>
      </p:pic>
      <p:sp>
        <p:nvSpPr>
          <p:cNvPr id="7" name="Rechteck 17"/>
          <p:cNvSpPr/>
          <p:nvPr/>
        </p:nvSpPr>
        <p:spPr bwMode="auto">
          <a:xfrm>
            <a:off x="0" y="836712"/>
            <a:ext cx="9144000" cy="43204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1125314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</a:t>
            </a:r>
            <a:r>
              <a:rPr lang="en-GB" sz="4000" dirty="0" smtClean="0"/>
              <a:t>Particle distribution (DPM)</a:t>
            </a:r>
            <a:endParaRPr lang="en-GB" sz="40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7"/>
          <p:cNvSpPr/>
          <p:nvPr/>
        </p:nvSpPr>
        <p:spPr bwMode="auto">
          <a:xfrm>
            <a:off x="0" y="836712"/>
            <a:ext cx="9144000" cy="43204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1125314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</a:t>
            </a:r>
            <a:r>
              <a:rPr lang="en-GB" sz="4000" dirty="0" smtClean="0"/>
              <a:t>Particle distribution (</a:t>
            </a:r>
            <a:r>
              <a:rPr lang="en-GB" sz="4000" dirty="0" err="1" smtClean="0"/>
              <a:t>UrQMD</a:t>
            </a:r>
            <a:r>
              <a:rPr lang="en-GB" sz="4000" dirty="0" smtClean="0"/>
              <a:t>)</a:t>
            </a:r>
            <a:endParaRPr lang="en-GB" sz="4000" dirty="0" smtClean="0"/>
          </a:p>
        </p:txBody>
      </p:sp>
      <p:pic>
        <p:nvPicPr>
          <p:cNvPr id="7" name="Imagem 6" descr="Pic6-010_UrQ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7584625" cy="47357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7"/>
          <p:cNvSpPr/>
          <p:nvPr/>
        </p:nvSpPr>
        <p:spPr bwMode="auto">
          <a:xfrm>
            <a:off x="0" y="836712"/>
            <a:ext cx="9144000" cy="43204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de-DE">
              <a:latin typeface="Arial" charset="0"/>
              <a:ea typeface="+mn-ea"/>
              <a:cs typeface="+mn-cs"/>
            </a:endParaRPr>
          </a:p>
        </p:txBody>
      </p:sp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1125314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</a:t>
            </a:r>
            <a:r>
              <a:rPr lang="en-GB" sz="4000" dirty="0" smtClean="0"/>
              <a:t>Particle distribution (</a:t>
            </a:r>
            <a:r>
              <a:rPr lang="en-GB" sz="4000" dirty="0" err="1" smtClean="0"/>
              <a:t>DPM+UrQMD</a:t>
            </a:r>
            <a:r>
              <a:rPr lang="en-GB" sz="4000" dirty="0" smtClean="0"/>
              <a:t>)</a:t>
            </a:r>
            <a:endParaRPr lang="en-GB" sz="4000" dirty="0" smtClean="0"/>
          </a:p>
        </p:txBody>
      </p:sp>
      <p:pic>
        <p:nvPicPr>
          <p:cNvPr id="6" name="Imagem 5" descr="Pic6-011_DpmUrQmd-Mul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1412776"/>
            <a:ext cx="6288835" cy="4720007"/>
          </a:xfrm>
          <a:prstGeom prst="rect">
            <a:avLst/>
          </a:prstGeom>
        </p:spPr>
      </p:pic>
      <p:cxnSp>
        <p:nvCxnSpPr>
          <p:cNvPr id="11" name="Conexão recta unidireccional 10"/>
          <p:cNvCxnSpPr>
            <a:stCxn id="13" idx="3"/>
          </p:cNvCxnSpPr>
          <p:nvPr/>
        </p:nvCxnSpPr>
        <p:spPr bwMode="auto">
          <a:xfrm>
            <a:off x="5759256" y="2893586"/>
            <a:ext cx="317694" cy="24966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ângulo 12"/>
          <p:cNvSpPr/>
          <p:nvPr/>
        </p:nvSpPr>
        <p:spPr>
          <a:xfrm>
            <a:off x="5076056" y="2708920"/>
            <a:ext cx="683200" cy="369332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r>
              <a:rPr lang="de-DE" b="1" i="1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M</a:t>
            </a:r>
            <a:r>
              <a:rPr lang="de-DE" b="1" baseline="-25000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max</a:t>
            </a:r>
            <a:endParaRPr lang="de-DE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Conexão recta unidireccional 16"/>
          <p:cNvCxnSpPr>
            <a:stCxn id="16" idx="2"/>
          </p:cNvCxnSpPr>
          <p:nvPr/>
        </p:nvCxnSpPr>
        <p:spPr bwMode="auto">
          <a:xfrm rot="5400000">
            <a:off x="4846676" y="5170548"/>
            <a:ext cx="638780" cy="32403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CaixaDeTexto 7"/>
          <p:cNvSpPr txBox="1"/>
          <p:nvPr/>
        </p:nvSpPr>
        <p:spPr bwMode="auto">
          <a:xfrm>
            <a:off x="6372200" y="1314435"/>
            <a:ext cx="2771800" cy="48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Take into account for any estimate on data load (...later):</a:t>
            </a:r>
          </a:p>
          <a:p>
            <a:endParaRPr lang="de-DE" sz="1000" b="1" dirty="0" smtClean="0">
              <a:solidFill>
                <a:schemeClr val="accent1">
                  <a:lumMod val="50000"/>
                </a:schemeClr>
              </a:solidFill>
              <a:sym typeface="Symbol" pitchFamily="18" charset="2"/>
            </a:endParaRPr>
          </a:p>
          <a:p>
            <a:r>
              <a:rPr lang="de-DE" sz="2400" b="1" i="1" dirty="0" smtClean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N</a:t>
            </a:r>
            <a:r>
              <a:rPr lang="de-DE" sz="2000" b="1" baseline="-25000" dirty="0" smtClean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data 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~ </a:t>
            </a:r>
            <a:r>
              <a:rPr lang="de-DE" sz="2000" b="1" i="1" dirty="0" smtClean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M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 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 </a:t>
            </a:r>
            <a:r>
              <a:rPr lang="de-DE" sz="2000" b="1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N</a:t>
            </a:r>
            <a:r>
              <a:rPr lang="de-DE" sz="2000" b="1" baseline="-25000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t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  </a:t>
            </a:r>
            <a:r>
              <a:rPr lang="de-DE" sz="2000" b="1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n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()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  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p</a:t>
            </a:r>
          </a:p>
          <a:p>
            <a:endParaRPr lang="de-DE" sz="2000" b="1" i="1" baseline="-25000" dirty="0" smtClean="0">
              <a:solidFill>
                <a:schemeClr val="accent1">
                  <a:lumMod val="50000"/>
                </a:schemeClr>
              </a:solidFill>
              <a:sym typeface="Symbol"/>
            </a:endParaRPr>
          </a:p>
          <a:p>
            <a:r>
              <a:rPr lang="de-DE" sz="2000" b="1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M ... 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Multiplicity per event</a:t>
            </a:r>
          </a:p>
          <a:p>
            <a:endParaRPr lang="de-DE" sz="1000" b="1" dirty="0" smtClean="0">
              <a:solidFill>
                <a:schemeClr val="accent1">
                  <a:lumMod val="50000"/>
                </a:schemeClr>
              </a:solidFill>
              <a:sym typeface="Symbol" pitchFamily="18" charset="2"/>
            </a:endParaRPr>
          </a:p>
          <a:p>
            <a:r>
              <a:rPr lang="de-DE" sz="2000" b="1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N</a:t>
            </a:r>
            <a:r>
              <a:rPr lang="de-DE" sz="2000" b="1" baseline="-25000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</a:t>
            </a:r>
            <a:r>
              <a:rPr lang="de-DE" sz="2000" b="1" baseline="-25000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t 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 ... Number of 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Events within 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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t</a:t>
            </a:r>
          </a:p>
          <a:p>
            <a:endParaRPr lang="de-DE" sz="1000" b="1" i="1" dirty="0" smtClean="0">
              <a:solidFill>
                <a:schemeClr val="accent1">
                  <a:lumMod val="50000"/>
                </a:schemeClr>
              </a:solidFill>
              <a:sym typeface="Symbol"/>
            </a:endParaRPr>
          </a:p>
          <a:p>
            <a:r>
              <a:rPr lang="de-DE" sz="2000" b="1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N</a:t>
            </a:r>
            <a:r>
              <a:rPr lang="de-DE" sz="2000" b="1" baseline="-25000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t 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 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~  </a:t>
            </a:r>
            <a:r>
              <a:rPr lang="de-DE" sz="2000" b="1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L</a:t>
            </a:r>
          </a:p>
          <a:p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Luminosity</a:t>
            </a:r>
          </a:p>
          <a:p>
            <a:endParaRPr lang="de-DE" sz="1000" b="1" i="1" dirty="0" smtClean="0">
              <a:solidFill>
                <a:schemeClr val="accent1">
                  <a:lumMod val="50000"/>
                </a:schemeClr>
              </a:solidFill>
              <a:sym typeface="Symbol"/>
            </a:endParaRPr>
          </a:p>
          <a:p>
            <a:r>
              <a:rPr lang="de-DE" sz="2000" b="1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n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(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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)  ... Occupancy in the covered area </a:t>
            </a:r>
            <a:endParaRPr lang="de-DE" sz="2000" b="1" dirty="0" smtClean="0">
              <a:solidFill>
                <a:schemeClr val="accent1">
                  <a:lumMod val="50000"/>
                </a:schemeClr>
              </a:solidFill>
              <a:sym typeface="Symbol"/>
            </a:endParaRPr>
          </a:p>
          <a:p>
            <a:endParaRPr lang="de-DE" sz="2000" b="1" dirty="0" smtClean="0">
              <a:solidFill>
                <a:schemeClr val="accent1">
                  <a:lumMod val="50000"/>
                </a:schemeClr>
              </a:solidFill>
              <a:sym typeface="Symbol"/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4932040" y="4643844"/>
            <a:ext cx="792088" cy="369332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de-DE" b="1" i="1" dirty="0" smtClean="0">
                <a:solidFill>
                  <a:srgbClr val="FFC000"/>
                </a:solidFill>
                <a:sym typeface="Symbol"/>
              </a:rPr>
              <a:t>&lt; M </a:t>
            </a:r>
            <a:r>
              <a:rPr lang="de-DE" b="1" dirty="0" smtClean="0">
                <a:solidFill>
                  <a:srgbClr val="FFC000"/>
                </a:solidFill>
                <a:sym typeface="Symbol"/>
              </a:rPr>
              <a:t>&gt;</a:t>
            </a:r>
            <a:endParaRPr lang="de-DE" baseline="-25000" dirty="0">
              <a:solidFill>
                <a:srgbClr val="FFC000"/>
              </a:solidFill>
            </a:endParaRPr>
          </a:p>
        </p:txBody>
      </p:sp>
      <p:sp>
        <p:nvSpPr>
          <p:cNvPr id="21" name="Rectângulo 20"/>
          <p:cNvSpPr/>
          <p:nvPr/>
        </p:nvSpPr>
        <p:spPr bwMode="auto">
          <a:xfrm>
            <a:off x="7092280" y="4437112"/>
            <a:ext cx="288032" cy="360040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 bwMode="auto">
          <a:xfrm>
            <a:off x="7164288" y="253827"/>
            <a:ext cx="9126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Silicon</a:t>
            </a:r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 bwMode="auto">
          <a:xfrm>
            <a:off x="179512" y="71438"/>
            <a:ext cx="7107113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Simulation: Material budget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228" y="1484784"/>
            <a:ext cx="8845772" cy="417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80641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Material budget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grpSp>
        <p:nvGrpSpPr>
          <p:cNvPr id="2" name="Gruppieren 14"/>
          <p:cNvGrpSpPr/>
          <p:nvPr/>
        </p:nvGrpSpPr>
        <p:grpSpPr>
          <a:xfrm>
            <a:off x="36512" y="592034"/>
            <a:ext cx="9107488" cy="3413030"/>
            <a:chOff x="107504" y="760832"/>
            <a:chExt cx="9144000" cy="3413030"/>
          </a:xfrm>
        </p:grpSpPr>
        <p:pic>
          <p:nvPicPr>
            <p:cNvPr id="4" name="Grafik 3" descr="RadL-B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04" y="760832"/>
              <a:ext cx="9144000" cy="3413030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 bwMode="auto">
            <a:xfrm>
              <a:off x="8532440" y="783059"/>
              <a:ext cx="478263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600" b="1" dirty="0" smtClean="0">
                  <a:solidFill>
                    <a:srgbClr val="1D1D79"/>
                  </a:solidFill>
                  <a:sym typeface="Symbol" pitchFamily="18" charset="2"/>
                </a:rPr>
                <a:t>X/X</a:t>
              </a:r>
              <a:r>
                <a:rPr lang="de-DE" sz="1600" b="1" baseline="-25000" dirty="0" smtClean="0">
                  <a:solidFill>
                    <a:srgbClr val="1D1D79"/>
                  </a:solidFill>
                  <a:sym typeface="Symbol" pitchFamily="18" charset="2"/>
                </a:rPr>
                <a:t>0</a:t>
              </a:r>
            </a:p>
          </p:txBody>
        </p:sp>
      </p:grpSp>
      <p:pic>
        <p:nvPicPr>
          <p:cNvPr id="13" name="Grafik 12" descr="Bild24.png"/>
          <p:cNvPicPr>
            <a:picLocks noChangeAspect="1"/>
          </p:cNvPicPr>
          <p:nvPr/>
        </p:nvPicPr>
        <p:blipFill>
          <a:blip r:embed="rId4" cstate="print"/>
          <a:srcRect l="25375" t="64640" r="51428" b="3888"/>
          <a:stretch>
            <a:fillRect/>
          </a:stretch>
        </p:blipFill>
        <p:spPr>
          <a:xfrm>
            <a:off x="2483768" y="4162425"/>
            <a:ext cx="2040607" cy="21583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 bwMode="auto">
          <a:xfrm>
            <a:off x="1187624" y="253827"/>
            <a:ext cx="10425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Routing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3131840" y="253827"/>
            <a:ext cx="10569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Support</a:t>
            </a:r>
          </a:p>
        </p:txBody>
      </p:sp>
      <p:sp>
        <p:nvSpPr>
          <p:cNvPr id="9" name="Textfeld 8"/>
          <p:cNvSpPr txBox="1"/>
          <p:nvPr/>
        </p:nvSpPr>
        <p:spPr bwMode="auto">
          <a:xfrm>
            <a:off x="4788024" y="253827"/>
            <a:ext cx="16420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Components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7164288" y="253827"/>
            <a:ext cx="9126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sz="2000" b="1" dirty="0" smtClean="0">
                <a:solidFill>
                  <a:srgbClr val="1D1D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Silicon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4663058" y="207368"/>
            <a:ext cx="1872208" cy="406499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pic>
        <p:nvPicPr>
          <p:cNvPr id="17" name="Grafik 16" descr="Bild24.png"/>
          <p:cNvPicPr>
            <a:picLocks noChangeAspect="1"/>
          </p:cNvPicPr>
          <p:nvPr/>
        </p:nvPicPr>
        <p:blipFill>
          <a:blip r:embed="rId4" cstate="print"/>
          <a:srcRect l="49018" t="64640" r="27244" b="3888"/>
          <a:stretch>
            <a:fillRect/>
          </a:stretch>
        </p:blipFill>
        <p:spPr>
          <a:xfrm>
            <a:off x="323528" y="4077072"/>
            <a:ext cx="2088232" cy="2158355"/>
          </a:xfrm>
          <a:prstGeom prst="rect">
            <a:avLst/>
          </a:prstGeom>
        </p:spPr>
      </p:pic>
      <p:pic>
        <p:nvPicPr>
          <p:cNvPr id="18" name="Grafik 17" descr="Bild24.png"/>
          <p:cNvPicPr>
            <a:picLocks noChangeAspect="1"/>
          </p:cNvPicPr>
          <p:nvPr/>
        </p:nvPicPr>
        <p:blipFill>
          <a:blip r:embed="rId4" cstate="print"/>
          <a:srcRect l="73524" t="64640" r="5196" b="3888"/>
          <a:stretch>
            <a:fillRect/>
          </a:stretch>
        </p:blipFill>
        <p:spPr>
          <a:xfrm>
            <a:off x="4716016" y="4077072"/>
            <a:ext cx="1872208" cy="2158355"/>
          </a:xfrm>
          <a:prstGeom prst="rect">
            <a:avLst/>
          </a:prstGeom>
        </p:spPr>
      </p:pic>
      <p:pic>
        <p:nvPicPr>
          <p:cNvPr id="19" name="Grafik 18" descr="Bild24.png"/>
          <p:cNvPicPr>
            <a:picLocks noChangeAspect="1"/>
          </p:cNvPicPr>
          <p:nvPr/>
        </p:nvPicPr>
        <p:blipFill>
          <a:blip r:embed="rId4" cstate="print"/>
          <a:srcRect l="-2137" t="64640" r="74721" b="3888"/>
          <a:stretch>
            <a:fillRect/>
          </a:stretch>
        </p:blipFill>
        <p:spPr>
          <a:xfrm>
            <a:off x="6228184" y="4077072"/>
            <a:ext cx="2411760" cy="2158355"/>
          </a:xfrm>
          <a:prstGeom prst="rect">
            <a:avLst/>
          </a:prstGeom>
        </p:spPr>
      </p:pic>
      <p:pic>
        <p:nvPicPr>
          <p:cNvPr id="20" name="Grafik 19" descr="Bild24.png"/>
          <p:cNvPicPr>
            <a:picLocks noChangeAspect="1"/>
          </p:cNvPicPr>
          <p:nvPr/>
        </p:nvPicPr>
        <p:blipFill>
          <a:blip r:embed="rId4" cstate="print"/>
          <a:srcRect l="25375" t="64640" r="51428" b="3888"/>
          <a:stretch>
            <a:fillRect/>
          </a:stretch>
        </p:blipFill>
        <p:spPr>
          <a:xfrm>
            <a:off x="2483768" y="4077072"/>
            <a:ext cx="2040607" cy="21583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MVD layout </a:t>
            </a:r>
            <a:r>
              <a:rPr lang="en-GB" sz="3000" dirty="0" smtClean="0"/>
              <a:t>(TDR intro part)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89" y="2327029"/>
            <a:ext cx="4303787" cy="30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4355976" cy="109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in ...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Basic detector geometry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7100" y="1109785"/>
            <a:ext cx="4345380" cy="491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Material budget</a:t>
            </a:r>
          </a:p>
        </p:txBody>
      </p:sp>
      <p:pic>
        <p:nvPicPr>
          <p:cNvPr id="11" name="Grafik 10" descr="RadL-ALLProfile.png"/>
          <p:cNvPicPr>
            <a:picLocks noChangeAspect="1"/>
          </p:cNvPicPr>
          <p:nvPr/>
        </p:nvPicPr>
        <p:blipFill>
          <a:blip r:embed="rId3" cstate="print"/>
          <a:srcRect l="4326" t="12943" r="41737" b="5741"/>
          <a:stretch>
            <a:fillRect/>
          </a:stretch>
        </p:blipFill>
        <p:spPr>
          <a:xfrm>
            <a:off x="0" y="1052736"/>
            <a:ext cx="4729353" cy="5040560"/>
          </a:xfrm>
          <a:prstGeom prst="rect">
            <a:avLst/>
          </a:prstGeom>
        </p:spPr>
      </p:pic>
      <p:pic>
        <p:nvPicPr>
          <p:cNvPr id="12" name="Grafik 11" descr="6Bild26.png"/>
          <p:cNvPicPr>
            <a:picLocks noChangeAspect="1"/>
          </p:cNvPicPr>
          <p:nvPr/>
        </p:nvPicPr>
        <p:blipFill>
          <a:blip r:embed="rId4" cstate="print"/>
          <a:srcRect r="47283"/>
          <a:stretch>
            <a:fillRect/>
          </a:stretch>
        </p:blipFill>
        <p:spPr>
          <a:xfrm>
            <a:off x="5148064" y="1052736"/>
            <a:ext cx="3995936" cy="3267443"/>
          </a:xfrm>
          <a:prstGeom prst="rect">
            <a:avLst/>
          </a:prstGeom>
        </p:spPr>
      </p:pic>
      <p:pic>
        <p:nvPicPr>
          <p:cNvPr id="13" name="Grafik 12" descr="6Bild26.png"/>
          <p:cNvPicPr>
            <a:picLocks noChangeAspect="1"/>
          </p:cNvPicPr>
          <p:nvPr/>
        </p:nvPicPr>
        <p:blipFill>
          <a:blip r:embed="rId4" cstate="print"/>
          <a:srcRect l="54344" t="37835" r="1077" b="1628"/>
          <a:stretch>
            <a:fillRect/>
          </a:stretch>
        </p:blipFill>
        <p:spPr>
          <a:xfrm>
            <a:off x="5940152" y="4365104"/>
            <a:ext cx="2952328" cy="1728192"/>
          </a:xfrm>
          <a:prstGeom prst="rect">
            <a:avLst/>
          </a:prstGeom>
        </p:spPr>
      </p:pic>
      <p:pic>
        <p:nvPicPr>
          <p:cNvPr id="16" name="Grafik 15" descr="6Bild26.png"/>
          <p:cNvPicPr>
            <a:picLocks noChangeAspect="1"/>
          </p:cNvPicPr>
          <p:nvPr/>
        </p:nvPicPr>
        <p:blipFill>
          <a:blip r:embed="rId4" cstate="print"/>
          <a:srcRect l="54344" t="2435" r="1077" b="86645"/>
          <a:stretch>
            <a:fillRect/>
          </a:stretch>
        </p:blipFill>
        <p:spPr>
          <a:xfrm>
            <a:off x="5508104" y="4221088"/>
            <a:ext cx="2727920" cy="2880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Material budget</a:t>
            </a:r>
          </a:p>
        </p:txBody>
      </p:sp>
      <p:pic>
        <p:nvPicPr>
          <p:cNvPr id="11" name="Grafik 10" descr="RadL-ALLProfile.png"/>
          <p:cNvPicPr>
            <a:picLocks noChangeAspect="1"/>
          </p:cNvPicPr>
          <p:nvPr/>
        </p:nvPicPr>
        <p:blipFill>
          <a:blip r:embed="rId3" cstate="print"/>
          <a:srcRect l="4326" t="12943" r="41737" b="5741"/>
          <a:stretch>
            <a:fillRect/>
          </a:stretch>
        </p:blipFill>
        <p:spPr>
          <a:xfrm>
            <a:off x="0" y="1052736"/>
            <a:ext cx="4729353" cy="5040560"/>
          </a:xfrm>
          <a:prstGeom prst="rect">
            <a:avLst/>
          </a:prstGeom>
        </p:spPr>
      </p:pic>
      <p:pic>
        <p:nvPicPr>
          <p:cNvPr id="12" name="Grafik 11" descr="6Bild26.png"/>
          <p:cNvPicPr>
            <a:picLocks noChangeAspect="1"/>
          </p:cNvPicPr>
          <p:nvPr/>
        </p:nvPicPr>
        <p:blipFill>
          <a:blip r:embed="rId4" cstate="print"/>
          <a:srcRect r="47283"/>
          <a:stretch>
            <a:fillRect/>
          </a:stretch>
        </p:blipFill>
        <p:spPr>
          <a:xfrm>
            <a:off x="5148064" y="1052736"/>
            <a:ext cx="3995936" cy="3267443"/>
          </a:xfrm>
          <a:prstGeom prst="rect">
            <a:avLst/>
          </a:prstGeom>
        </p:spPr>
      </p:pic>
      <p:pic>
        <p:nvPicPr>
          <p:cNvPr id="13" name="Grafik 12" descr="6Bild26.png"/>
          <p:cNvPicPr>
            <a:picLocks noChangeAspect="1"/>
          </p:cNvPicPr>
          <p:nvPr/>
        </p:nvPicPr>
        <p:blipFill>
          <a:blip r:embed="rId4" cstate="print"/>
          <a:srcRect l="54344" t="37835" r="1077" b="1628"/>
          <a:stretch>
            <a:fillRect/>
          </a:stretch>
        </p:blipFill>
        <p:spPr>
          <a:xfrm>
            <a:off x="5940152" y="4365104"/>
            <a:ext cx="2952328" cy="1728192"/>
          </a:xfrm>
          <a:prstGeom prst="rect">
            <a:avLst/>
          </a:prstGeom>
        </p:spPr>
      </p:pic>
      <p:pic>
        <p:nvPicPr>
          <p:cNvPr id="16" name="Grafik 15" descr="6Bild26.png"/>
          <p:cNvPicPr>
            <a:picLocks noChangeAspect="1"/>
          </p:cNvPicPr>
          <p:nvPr/>
        </p:nvPicPr>
        <p:blipFill>
          <a:blip r:embed="rId4" cstate="print"/>
          <a:srcRect l="54344" t="2435" r="1077" b="86645"/>
          <a:stretch>
            <a:fillRect/>
          </a:stretch>
        </p:blipFill>
        <p:spPr>
          <a:xfrm>
            <a:off x="5508104" y="4221088"/>
            <a:ext cx="2727920" cy="28803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054543"/>
            <a:ext cx="8676456" cy="195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Material budget</a:t>
            </a:r>
          </a:p>
        </p:txBody>
      </p:sp>
      <p:pic>
        <p:nvPicPr>
          <p:cNvPr id="7" name="Imagem 6" descr="Pic6-024_RadHotspo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19" y="1356531"/>
            <a:ext cx="8984762" cy="41449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Material budget</a:t>
            </a:r>
          </a:p>
        </p:txBody>
      </p:sp>
      <p:pic>
        <p:nvPicPr>
          <p:cNvPr id="4" name="Imagem 3" descr="Pic6-026_RadLenghtMo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31024"/>
            <a:ext cx="9144000" cy="39959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Material budget</a:t>
            </a:r>
          </a:p>
        </p:txBody>
      </p:sp>
      <p:pic>
        <p:nvPicPr>
          <p:cNvPr id="5" name="Imagem 4" descr="Pic6-027_RadLenghtAddDisks.png"/>
          <p:cNvPicPr>
            <a:picLocks noChangeAspect="1"/>
          </p:cNvPicPr>
          <p:nvPr/>
        </p:nvPicPr>
        <p:blipFill>
          <a:blip r:embed="rId3" cstate="print"/>
          <a:srcRect t="5352"/>
          <a:stretch>
            <a:fillRect/>
          </a:stretch>
        </p:blipFill>
        <p:spPr>
          <a:xfrm>
            <a:off x="971600" y="1052736"/>
            <a:ext cx="6946327" cy="50935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Material budget</a:t>
            </a:r>
          </a:p>
        </p:txBody>
      </p:sp>
      <p:sp>
        <p:nvSpPr>
          <p:cNvPr id="4" name="Rechteck 1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6042" y="1"/>
            <a:ext cx="5796278" cy="681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Count rates</a:t>
            </a:r>
          </a:p>
        </p:txBody>
      </p:sp>
      <p:pic>
        <p:nvPicPr>
          <p:cNvPr id="7" name="Grafik 6" descr="6pic-028_CountsMultMainPar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065" y="1262051"/>
            <a:ext cx="8161870" cy="43338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Count rates</a:t>
            </a:r>
          </a:p>
        </p:txBody>
      </p:sp>
      <p:pic>
        <p:nvPicPr>
          <p:cNvPr id="4" name="Grafik 3" descr="6Bild3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8948189" cy="43278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Count rates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pic>
        <p:nvPicPr>
          <p:cNvPr id="5" name="Grafik 4" descr="6Bild32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0"/>
            <a:ext cx="7246993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71438"/>
            <a:ext cx="7107113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Simulation: Count rates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6632"/>
            <a:ext cx="792260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MVD layout </a:t>
            </a:r>
            <a:r>
              <a:rPr lang="en-GB" sz="3000" dirty="0" smtClean="0"/>
              <a:t>(TDR intro part)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4139952" cy="324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96752"/>
            <a:ext cx="3600400" cy="482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smtClean="0"/>
              <a:t>New model: Forward part</a:t>
            </a:r>
          </a:p>
        </p:txBody>
      </p:sp>
      <p:pic>
        <p:nvPicPr>
          <p:cNvPr id="17411" name="Grafik 52" descr="FwdRouting_Schemati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143125"/>
            <a:ext cx="3490912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Grafik 53" descr="Mvd-2.0_Pv-3.0_Sv-3.2-YZ-Half.png"/>
          <p:cNvPicPr>
            <a:picLocks noChangeAspect="1"/>
          </p:cNvPicPr>
          <p:nvPr/>
        </p:nvPicPr>
        <p:blipFill>
          <a:blip r:embed="rId4" cstate="print"/>
          <a:srcRect l="33847" t="20631" r="14104" b="22694"/>
          <a:stretch>
            <a:fillRect/>
          </a:stretch>
        </p:blipFill>
        <p:spPr bwMode="auto">
          <a:xfrm>
            <a:off x="3929063" y="2143125"/>
            <a:ext cx="47593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3"/>
          <p:cNvSpPr txBox="1">
            <a:spLocks noChangeArrowheads="1"/>
          </p:cNvSpPr>
          <p:nvPr/>
        </p:nvSpPr>
        <p:spPr bwMode="auto">
          <a:xfrm>
            <a:off x="500063" y="1428750"/>
            <a:ext cx="7858125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57188" indent="-357188"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>
                <a:solidFill>
                  <a:srgbClr val="000080"/>
                </a:solidFill>
              </a:rPr>
              <a:t>Modified concept for forward part implemented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4355976" cy="50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in ...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Basic detector geometry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Conceptual layout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Choice of detector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	     technology </a:t>
            </a:r>
          </a:p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( ... Silicon </a:t>
            </a:r>
            <a:r>
              <a:rPr lang="en-GB" sz="2400" dirty="0" err="1" smtClean="0">
                <a:solidFill>
                  <a:srgbClr val="000080"/>
                </a:solidFill>
                <a:sym typeface="Wingdings" pitchFamily="2" charset="2"/>
              </a:rPr>
              <a:t>hybdrid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pixel + double-sided  silicon </a:t>
            </a:r>
            <a:r>
              <a:rPr lang="en-GB" sz="2400" dirty="0" err="1" smtClean="0">
                <a:solidFill>
                  <a:srgbClr val="000080"/>
                </a:solidFill>
                <a:sym typeface="Wingdings" pitchFamily="2" charset="2"/>
              </a:rPr>
              <a:t>microstrip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detectors ...) </a:t>
            </a: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384376" cy="507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4355976" cy="50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in ...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Basic detector geometry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Conceptual layout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Choice of detector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	     technology 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Hierarchy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1628800"/>
            <a:ext cx="4716015" cy="447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1039019"/>
            <a:ext cx="4355976" cy="50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in ...</a:t>
            </a:r>
            <a:br>
              <a:rPr lang="en-GB" sz="2800" dirty="0" smtClean="0">
                <a:solidFill>
                  <a:srgbClr val="000080"/>
                </a:solidFill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Basic detector geometry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 Conceptual layout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Choice of detector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	     technology 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Hierarchy </a:t>
            </a:r>
            <a:b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</a:b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Sensor geometry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052736"/>
            <a:ext cx="2520280" cy="505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2088232" cy="196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077072"/>
            <a:ext cx="2952328" cy="192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250"/>
          <a:stretch>
            <a:fillRect/>
          </a:stretch>
        </p:blipFill>
        <p:spPr bwMode="auto">
          <a:xfrm>
            <a:off x="35496" y="1556792"/>
            <a:ext cx="9029700" cy="441701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039019"/>
            <a:ext cx="9144000" cy="5177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74675" indent="-357188">
              <a:lnSpc>
                <a:spcPts val="34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800" dirty="0" smtClean="0">
                <a:solidFill>
                  <a:srgbClr val="000080"/>
                </a:solidFill>
              </a:rPr>
              <a:t>What is in ...</a:t>
            </a:r>
            <a:r>
              <a:rPr lang="en-GB" sz="2400" dirty="0" smtClean="0">
                <a:solidFill>
                  <a:srgbClr val="000080"/>
                </a:solidFill>
                <a:sym typeface="Wingdings" pitchFamily="2" charset="2"/>
              </a:rPr>
              <a:t>       - Sensor geometry TABLE   (...sure)  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642938" y="71438"/>
            <a:ext cx="6643687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ahoma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MVD layout </a:t>
            </a:r>
            <a:r>
              <a:rPr kumimoji="0" lang="en-GB" sz="3000" b="1" i="0" u="none" strike="noStrike" kern="0" cap="none" spc="0" normalizeH="0" baseline="0" noProof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(TDR intro part)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seiteDPG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smincho"/>
        <a:cs typeface="msmincho"/>
      </a:majorFont>
      <a:minorFont>
        <a:latin typeface="Arial"/>
        <a:ea typeface="msmincho"/>
        <a:cs typeface="msmincho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sz="2400" dirty="0" smtClean="0">
            <a:solidFill>
              <a:srgbClr val="FF0000"/>
            </a:solidFill>
            <a:sym typeface="Wingdings" pitchFamily="2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1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ortragDPG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smincho"/>
        <a:cs typeface="msmincho"/>
      </a:majorFont>
      <a:minorFont>
        <a:latin typeface="Arial"/>
        <a:ea typeface="msmincho"/>
        <a:cs typeface="msmincho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rgbClr val="000000"/>
          </a:solidFill>
          <a:miter lim="800000"/>
          <a:headEnd/>
          <a:tailEnd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1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square" lIns="36000" tIns="0" rIns="36000" bIns="0">
        <a:spAutoFit/>
      </a:bodyPr>
      <a:lstStyle>
        <a:defPPr>
          <a:defRPr sz="2000" b="1" dirty="0" smtClean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sym typeface="Symbol" pitchFamily="18" charset="2"/>
          </a:defRPr>
        </a:defPPr>
      </a:lstStyle>
    </a:tx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562</Words>
  <Application>Microsoft Office PowerPoint</Application>
  <PresentationFormat>Apresentação no Ecrã (4:3)</PresentationFormat>
  <Paragraphs>168</Paragraphs>
  <Slides>50</Slides>
  <Notes>50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dos diapositivos</vt:lpstr>
      </vt:variant>
      <vt:variant>
        <vt:i4>50</vt:i4>
      </vt:variant>
    </vt:vector>
  </HeadingPairs>
  <TitlesOfParts>
    <vt:vector size="52" baseType="lpstr">
      <vt:lpstr>TitelseiteDPG</vt:lpstr>
      <vt:lpstr>VortragDPG</vt:lpstr>
      <vt:lpstr>MVD TDR Workshop Torino, Mai 23-25, 2011  Thomas Würschig   TDR Status</vt:lpstr>
      <vt:lpstr>TDR contributions</vt:lpstr>
      <vt:lpstr>TDR contributions</vt:lpstr>
      <vt:lpstr>MVD layout (TDR intro part)</vt:lpstr>
      <vt:lpstr>MVD layout (TDR intro part)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Mechanics (Update strip part)</vt:lpstr>
      <vt:lpstr>Mechanics (Update strip part)</vt:lpstr>
      <vt:lpstr>Mechanics (Update strip part)</vt:lpstr>
      <vt:lpstr>Mechanics (Update strip part)</vt:lpstr>
      <vt:lpstr>Diapositivo 20</vt:lpstr>
      <vt:lpstr>Cooling concept</vt:lpstr>
      <vt:lpstr>Mechanics (Update strip part)</vt:lpstr>
      <vt:lpstr>Mechanics (Update strip part)</vt:lpstr>
      <vt:lpstr>Mechanics (Update strip part)</vt:lpstr>
      <vt:lpstr>Mechanics (TDR part)</vt:lpstr>
      <vt:lpstr>Mechanics (TDR part)</vt:lpstr>
      <vt:lpstr>Diapositivo 27</vt:lpstr>
      <vt:lpstr>Simulation: Coverage</vt:lpstr>
      <vt:lpstr>Simulation: Coverage</vt:lpstr>
      <vt:lpstr>Simulation: Coverage</vt:lpstr>
      <vt:lpstr>Simulation: Coverage</vt:lpstr>
      <vt:lpstr>Simulation: Coverage</vt:lpstr>
      <vt:lpstr>Simulation: Coverage</vt:lpstr>
      <vt:lpstr>Simulation: Particle distribution (DPM)</vt:lpstr>
      <vt:lpstr>Simulation: Particle distribution (DPM)</vt:lpstr>
      <vt:lpstr>Simulation: Particle distribution (UrQMD)</vt:lpstr>
      <vt:lpstr>Simulation: Particle distribution (DPM+UrQMD)</vt:lpstr>
      <vt:lpstr>Diapositivo 38</vt:lpstr>
      <vt:lpstr>Simulation: Material budget</vt:lpstr>
      <vt:lpstr>Simulation: Material budget</vt:lpstr>
      <vt:lpstr>Simulation: Material budget</vt:lpstr>
      <vt:lpstr>Simulation: Material budget</vt:lpstr>
      <vt:lpstr>Simulation: Material budget</vt:lpstr>
      <vt:lpstr>Simulation: Material budget</vt:lpstr>
      <vt:lpstr>Simulation: Material budget</vt:lpstr>
      <vt:lpstr>Simulation: Count rates</vt:lpstr>
      <vt:lpstr>Simulation: Count rates</vt:lpstr>
      <vt:lpstr>Simulation: Count rates</vt:lpstr>
      <vt:lpstr>Simulation: Count rates</vt:lpstr>
      <vt:lpstr>New model: Forward part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RitaThomas</dc:creator>
  <cp:lastModifiedBy>RitaThomas</cp:lastModifiedBy>
  <cp:revision>1755</cp:revision>
  <dcterms:modified xsi:type="dcterms:W3CDTF">2011-05-24T14:22:20Z</dcterms:modified>
</cp:coreProperties>
</file>