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56" r:id="rId5"/>
    <p:sldId id="267" r:id="rId6"/>
    <p:sldId id="268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A52B-2C42-4B76-BCFD-FC39EC6C5B13}" type="datetimeFigureOut">
              <a:rPr lang="en-GB" smtClean="0"/>
              <a:pPr/>
              <a:t>24/05/2011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E99E-18C2-43FE-97A8-EFA0A2F2CF3C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A52B-2C42-4B76-BCFD-FC39EC6C5B13}" type="datetimeFigureOut">
              <a:rPr lang="en-GB" smtClean="0"/>
              <a:pPr/>
              <a:t>24/05/2011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E99E-18C2-43FE-97A8-EFA0A2F2CF3C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A52B-2C42-4B76-BCFD-FC39EC6C5B13}" type="datetimeFigureOut">
              <a:rPr lang="en-GB" smtClean="0"/>
              <a:pPr/>
              <a:t>24/05/2011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E99E-18C2-43FE-97A8-EFA0A2F2CF3C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A52B-2C42-4B76-BCFD-FC39EC6C5B13}" type="datetimeFigureOut">
              <a:rPr lang="en-GB" smtClean="0"/>
              <a:pPr/>
              <a:t>24/05/2011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E99E-18C2-43FE-97A8-EFA0A2F2CF3C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A52B-2C42-4B76-BCFD-FC39EC6C5B13}" type="datetimeFigureOut">
              <a:rPr lang="en-GB" smtClean="0"/>
              <a:pPr/>
              <a:t>24/05/2011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E99E-18C2-43FE-97A8-EFA0A2F2CF3C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A52B-2C42-4B76-BCFD-FC39EC6C5B13}" type="datetimeFigureOut">
              <a:rPr lang="en-GB" smtClean="0"/>
              <a:pPr/>
              <a:t>24/05/2011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E99E-18C2-43FE-97A8-EFA0A2F2CF3C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A52B-2C42-4B76-BCFD-FC39EC6C5B13}" type="datetimeFigureOut">
              <a:rPr lang="en-GB" smtClean="0"/>
              <a:pPr/>
              <a:t>24/05/2011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E99E-18C2-43FE-97A8-EFA0A2F2CF3C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A52B-2C42-4B76-BCFD-FC39EC6C5B13}" type="datetimeFigureOut">
              <a:rPr lang="en-GB" smtClean="0"/>
              <a:pPr/>
              <a:t>24/05/2011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E99E-18C2-43FE-97A8-EFA0A2F2CF3C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A52B-2C42-4B76-BCFD-FC39EC6C5B13}" type="datetimeFigureOut">
              <a:rPr lang="en-GB" smtClean="0"/>
              <a:pPr/>
              <a:t>24/05/2011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E99E-18C2-43FE-97A8-EFA0A2F2CF3C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A52B-2C42-4B76-BCFD-FC39EC6C5B13}" type="datetimeFigureOut">
              <a:rPr lang="en-GB" smtClean="0"/>
              <a:pPr/>
              <a:t>24/05/2011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E99E-18C2-43FE-97A8-EFA0A2F2CF3C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A52B-2C42-4B76-BCFD-FC39EC6C5B13}" type="datetimeFigureOut">
              <a:rPr lang="en-GB" smtClean="0"/>
              <a:pPr/>
              <a:t>24/05/2011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E99E-18C2-43FE-97A8-EFA0A2F2CF3C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DA52B-2C42-4B76-BCFD-FC39EC6C5B13}" type="datetimeFigureOut">
              <a:rPr lang="en-GB" smtClean="0"/>
              <a:pPr/>
              <a:t>24/05/2011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DE99E-18C2-43FE-97A8-EFA0A2F2CF3C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33656" t="7626" r="54858" b="83408"/>
          <a:stretch>
            <a:fillRect/>
          </a:stretch>
        </p:blipFill>
        <p:spPr bwMode="auto">
          <a:xfrm>
            <a:off x="8099425" y="0"/>
            <a:ext cx="1044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395536" y="1124744"/>
            <a:ext cx="8277009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cap="small" dirty="0" smtClean="0"/>
              <a:t>MVD Assembly</a:t>
            </a:r>
            <a:endParaRPr lang="en-US" sz="2800" b="1" u="sng" cap="small" dirty="0" smtClean="0"/>
          </a:p>
          <a:p>
            <a:pPr lvl="1">
              <a:lnSpc>
                <a:spcPct val="150000"/>
              </a:lnSpc>
            </a:pPr>
            <a:r>
              <a:rPr lang="en-US" sz="2000" b="1" cap="small" dirty="0" smtClean="0"/>
              <a:t>Two half frame </a:t>
            </a:r>
            <a:r>
              <a:rPr lang="en-US" sz="2000" b="1" u="sng" cap="small" dirty="0" smtClean="0"/>
              <a:t>done</a:t>
            </a:r>
            <a:r>
              <a:rPr lang="en-US" sz="2000" b="1" cap="small" dirty="0" smtClean="0"/>
              <a:t> – Dimension Tested</a:t>
            </a:r>
          </a:p>
          <a:p>
            <a:pPr lvl="1">
              <a:lnSpc>
                <a:spcPct val="150000"/>
              </a:lnSpc>
            </a:pPr>
            <a:r>
              <a:rPr lang="en-US" sz="2000" b="1" cap="small" dirty="0" smtClean="0"/>
              <a:t>Ancillaries for Frames </a:t>
            </a:r>
            <a:r>
              <a:rPr lang="en-US" sz="2000" b="1" u="sng" cap="small" dirty="0" smtClean="0"/>
              <a:t>done</a:t>
            </a:r>
            <a:r>
              <a:rPr lang="en-US" sz="2000" b="1" cap="small" dirty="0" smtClean="0"/>
              <a:t> – Dimension Tested</a:t>
            </a:r>
          </a:p>
          <a:p>
            <a:pPr lvl="1">
              <a:lnSpc>
                <a:spcPct val="150000"/>
              </a:lnSpc>
            </a:pPr>
            <a:r>
              <a:rPr lang="en-US" sz="2000" b="1" cap="small" dirty="0" smtClean="0"/>
              <a:t>		Frame Assembly &amp; Final Machining – </a:t>
            </a:r>
            <a:r>
              <a:rPr lang="en-US" sz="2000" b="1" cap="small" dirty="0" smtClean="0">
                <a:solidFill>
                  <a:srgbClr val="FF0000"/>
                </a:solidFill>
              </a:rPr>
              <a:t>must be done </a:t>
            </a:r>
          </a:p>
          <a:p>
            <a:pPr lvl="1">
              <a:lnSpc>
                <a:spcPct val="150000"/>
              </a:lnSpc>
            </a:pPr>
            <a:r>
              <a:rPr lang="en-US" sz="2000" b="1" cap="small" dirty="0" smtClean="0">
                <a:solidFill>
                  <a:srgbClr val="FF0000"/>
                </a:solidFill>
              </a:rPr>
              <a:t>		</a:t>
            </a:r>
            <a:r>
              <a:rPr lang="en-US" sz="2000" b="1" cap="small" dirty="0" smtClean="0"/>
              <a:t>Special &amp; Precision</a:t>
            </a:r>
            <a:r>
              <a:rPr lang="en-US" sz="2000" b="1" cap="small" dirty="0" smtClean="0">
                <a:solidFill>
                  <a:srgbClr val="FF0000"/>
                </a:solidFill>
              </a:rPr>
              <a:t> </a:t>
            </a:r>
            <a:r>
              <a:rPr lang="en-US" sz="2000" b="1" cap="small" dirty="0" smtClean="0"/>
              <a:t>Screws - </a:t>
            </a:r>
            <a:r>
              <a:rPr lang="en-US" sz="2000" b="1" cap="small" dirty="0" smtClean="0">
                <a:solidFill>
                  <a:srgbClr val="FF0000"/>
                </a:solidFill>
              </a:rPr>
              <a:t>must be done</a:t>
            </a:r>
          </a:p>
          <a:p>
            <a:pPr lvl="1">
              <a:lnSpc>
                <a:spcPct val="150000"/>
              </a:lnSpc>
            </a:pPr>
            <a:r>
              <a:rPr lang="en-US" sz="2000" b="1" cap="small" dirty="0" smtClean="0"/>
              <a:t>Fixing Point of the Sub-Structures – Defined</a:t>
            </a:r>
          </a:p>
          <a:p>
            <a:pPr lvl="1">
              <a:lnSpc>
                <a:spcPct val="150000"/>
              </a:lnSpc>
            </a:pPr>
            <a:r>
              <a:rPr lang="en-US" sz="2000" b="1" cap="small" dirty="0" smtClean="0"/>
              <a:t>		Fixing Point for Strip Disk </a:t>
            </a:r>
            <a:r>
              <a:rPr lang="en-US" sz="2000" b="1" cap="small" dirty="0" smtClean="0">
                <a:solidFill>
                  <a:srgbClr val="FF0000"/>
                </a:solidFill>
              </a:rPr>
              <a:t>must be defined</a:t>
            </a:r>
          </a:p>
          <a:p>
            <a:pPr lvl="1">
              <a:lnSpc>
                <a:spcPct val="150000"/>
              </a:lnSpc>
            </a:pPr>
            <a:r>
              <a:rPr lang="en-US" sz="2000" b="1" cap="small" dirty="0" smtClean="0"/>
              <a:t>MVD Assembly Sequence – Defined </a:t>
            </a:r>
          </a:p>
          <a:p>
            <a:pPr lvl="1">
              <a:lnSpc>
                <a:spcPct val="150000"/>
              </a:lnSpc>
            </a:pPr>
            <a:r>
              <a:rPr lang="en-US" sz="2000" b="1" cap="small" dirty="0" smtClean="0"/>
              <a:t>		Open Items: Services Routing, Patch Panels</a:t>
            </a:r>
          </a:p>
        </p:txBody>
      </p:sp>
      <p:pic>
        <p:nvPicPr>
          <p:cNvPr id="1027" name="Picture 3" descr="C:\Programmi\Microsoft Office\MEDIA\OFFICE12\Bullets\BD21301_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83568" y="1772816"/>
            <a:ext cx="195833" cy="19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C:\Programmi\Microsoft Office\MEDIA\OFFICE12\Bullets\BD21301_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83568" y="2204864"/>
            <a:ext cx="195833" cy="19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ccia a destra 11"/>
          <p:cNvSpPr/>
          <p:nvPr/>
        </p:nvSpPr>
        <p:spPr>
          <a:xfrm>
            <a:off x="1547664" y="2636912"/>
            <a:ext cx="57606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ccia a destra 12"/>
          <p:cNvSpPr/>
          <p:nvPr/>
        </p:nvSpPr>
        <p:spPr>
          <a:xfrm>
            <a:off x="1547664" y="3068960"/>
            <a:ext cx="57606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C:\Programmi\Microsoft Office\MEDIA\OFFICE12\Bullets\BD21301_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83568" y="3573016"/>
            <a:ext cx="195833" cy="19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reccia a destra 14"/>
          <p:cNvSpPr/>
          <p:nvPr/>
        </p:nvSpPr>
        <p:spPr>
          <a:xfrm>
            <a:off x="1547664" y="3933056"/>
            <a:ext cx="57606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C:\Programmi\Microsoft Office\MEDIA\OFFICE12\Bullets\BD21301_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83568" y="4509120"/>
            <a:ext cx="195833" cy="19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reccia a destra 16"/>
          <p:cNvSpPr/>
          <p:nvPr/>
        </p:nvSpPr>
        <p:spPr>
          <a:xfrm>
            <a:off x="1547664" y="4869160"/>
            <a:ext cx="57606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iraudo\panda\mvd\FEM\telaiocentrale\telaio_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455343" cy="4667726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07504" y="476672"/>
            <a:ext cx="8903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CENTRAL FRAME DESIGN – TARGET RIGIDITY </a:t>
            </a:r>
            <a:r>
              <a:rPr lang="en-GB" dirty="0" smtClean="0">
                <a:sym typeface="Wingdings" pitchFamily="2" charset="2"/>
              </a:rPr>
              <a:t> TARGET DEFORMATION &lt; 50</a:t>
            </a:r>
            <a:r>
              <a:rPr lang="el-GR" dirty="0" smtClean="0">
                <a:sym typeface="Wingdings" pitchFamily="2" charset="2"/>
              </a:rPr>
              <a:t>μ</a:t>
            </a:r>
            <a:r>
              <a:rPr lang="en-US" dirty="0" smtClean="0">
                <a:sym typeface="Wingdings" pitchFamily="2" charset="2"/>
              </a:rPr>
              <a:t>m</a:t>
            </a:r>
            <a:endParaRPr lang="en-GB" dirty="0" smtClean="0"/>
          </a:p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STEP – </a:t>
            </a:r>
            <a:r>
              <a:rPr lang="en-GB" b="1" dirty="0" smtClean="0">
                <a:solidFill>
                  <a:srgbClr val="FF0000"/>
                </a:solidFill>
              </a:rPr>
              <a:t>ALL WINDOWS REMOVED</a:t>
            </a:r>
            <a:r>
              <a:rPr lang="en-GB" dirty="0" smtClean="0">
                <a:sym typeface="Wingdings" pitchFamily="2" charset="2"/>
              </a:rPr>
              <a:t> 104 </a:t>
            </a:r>
            <a:r>
              <a:rPr lang="el-GR" dirty="0" smtClean="0">
                <a:sym typeface="Wingdings" pitchFamily="2" charset="2"/>
              </a:rPr>
              <a:t>μ</a:t>
            </a:r>
            <a:r>
              <a:rPr lang="en-US" dirty="0" smtClean="0">
                <a:sym typeface="Wingdings" pitchFamily="2" charset="2"/>
              </a:rPr>
              <a:t>m MVD SUPPORT AREA</a:t>
            </a:r>
          </a:p>
          <a:p>
            <a:r>
              <a:rPr lang="en-GB" dirty="0" smtClean="0"/>
              <a:t>STATIC LOAD (CROSS PIPE+MVD+STT)</a:t>
            </a:r>
          </a:p>
          <a:p>
            <a:r>
              <a:rPr lang="it-IT" dirty="0" smtClean="0"/>
              <a:t>M55J/ROHACELL/M55J+TITANIUM (CONNECTING PART )</a:t>
            </a:r>
            <a:endParaRPr lang="en-GB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2780928"/>
            <a:ext cx="76302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NEXT STEPS</a:t>
            </a:r>
            <a:r>
              <a:rPr lang="it-IT" dirty="0" smtClean="0"/>
              <a:t>: RIBS EMBEDDED INTO THE STRUCTURE</a:t>
            </a:r>
          </a:p>
          <a:p>
            <a:r>
              <a:rPr lang="it-IT" dirty="0" smtClean="0"/>
              <a:t>	         STRESS INDUCED TO THE CROSS-PIPE</a:t>
            </a:r>
          </a:p>
          <a:p>
            <a:r>
              <a:rPr lang="it-IT" dirty="0" smtClean="0"/>
              <a:t>	         CONNECTING PARTS MADE BY EPM203 (EPOXY/GLASS)</a:t>
            </a:r>
          </a:p>
          <a:p>
            <a:r>
              <a:rPr lang="it-IT" dirty="0" smtClean="0"/>
              <a:t>	         OR CYANATE/CARBON FIBRE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699792" y="908720"/>
            <a:ext cx="345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CENTRAL FRAME DEFINITION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31640" y="332656"/>
            <a:ext cx="61206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Mechanics TDR</a:t>
            </a:r>
          </a:p>
          <a:p>
            <a:pPr algn="ctr"/>
            <a:endParaRPr lang="en-GB" dirty="0" smtClean="0"/>
          </a:p>
          <a:p>
            <a:pPr algn="just"/>
            <a:r>
              <a:rPr lang="en-GB" sz="1400" dirty="0" smtClean="0"/>
              <a:t>		</a:t>
            </a:r>
            <a:r>
              <a:rPr lang="en-GB" sz="1400" dirty="0" smtClean="0">
                <a:solidFill>
                  <a:srgbClr val="00B050"/>
                </a:solidFill>
              </a:rPr>
              <a:t>DONE &amp; WRITTEN</a:t>
            </a:r>
          </a:p>
          <a:p>
            <a:pPr marL="342900" indent="-342900" algn="just">
              <a:buAutoNum type="arabicParenR"/>
            </a:pPr>
            <a:r>
              <a:rPr lang="en-GB" sz="1400" dirty="0" smtClean="0"/>
              <a:t>Frame: 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1400" dirty="0" smtClean="0"/>
              <a:t>Geometry, description.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1400" dirty="0" smtClean="0"/>
              <a:t>Structural constraint.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it-IT" sz="1400" dirty="0" smtClean="0"/>
              <a:t>Feasibility.</a:t>
            </a:r>
          </a:p>
          <a:p>
            <a:pPr marL="342900" indent="-342900" algn="just"/>
            <a:endParaRPr lang="en-GB" sz="1400" dirty="0" smtClean="0"/>
          </a:p>
          <a:p>
            <a:pPr marL="342900" indent="-342900" algn="just">
              <a:buAutoNum type="arabicParenR"/>
            </a:pPr>
            <a:r>
              <a:rPr lang="en-GB" sz="1400" dirty="0" smtClean="0"/>
              <a:t>Barrel: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1400" dirty="0" smtClean="0"/>
              <a:t>Geometry (sensors distribution)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1400" dirty="0" smtClean="0"/>
              <a:t>Physical constraint.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1400" dirty="0" smtClean="0"/>
              <a:t>Support and frame connection.</a:t>
            </a:r>
          </a:p>
          <a:p>
            <a:pPr marL="800100" lvl="1" indent="-342900" algn="just"/>
            <a:endParaRPr lang="en-GB" sz="1400" dirty="0" smtClean="0"/>
          </a:p>
          <a:p>
            <a:pPr marL="342900" indent="-342900" algn="just">
              <a:buAutoNum type="arabicParenR"/>
            </a:pPr>
            <a:r>
              <a:rPr lang="en-GB" sz="1400" dirty="0" smtClean="0"/>
              <a:t>Disks: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1400" dirty="0" smtClean="0"/>
              <a:t>Geometry (sensors distribution)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1400" dirty="0" smtClean="0"/>
              <a:t>Physical constraint.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1400" dirty="0" smtClean="0"/>
              <a:t>Frame connection.</a:t>
            </a:r>
          </a:p>
          <a:p>
            <a:pPr marL="800100" lvl="1" indent="-342900" algn="just"/>
            <a:endParaRPr lang="en-GB" sz="1400" dirty="0" smtClean="0"/>
          </a:p>
          <a:p>
            <a:pPr marL="2171700" lvl="4" indent="-342900" algn="just"/>
            <a:r>
              <a:rPr lang="en-GB" sz="1400" dirty="0" smtClean="0">
                <a:solidFill>
                  <a:srgbClr val="FF0000"/>
                </a:solidFill>
              </a:rPr>
              <a:t>TO BE DONE</a:t>
            </a:r>
          </a:p>
          <a:p>
            <a:pPr marL="354013" lvl="4" indent="-342900" algn="just">
              <a:buAutoNum type="alphaUcParenR"/>
            </a:pPr>
            <a:r>
              <a:rPr lang="en-GB" sz="1400" dirty="0" smtClean="0"/>
              <a:t>Assembly sequence.</a:t>
            </a:r>
          </a:p>
          <a:p>
            <a:pPr marL="354013" lvl="4" indent="-342900" algn="just">
              <a:buAutoNum type="alphaUcParenR"/>
            </a:pPr>
            <a:r>
              <a:rPr lang="en-GB" sz="1400" dirty="0" smtClean="0"/>
              <a:t> Assembly tools.</a:t>
            </a:r>
          </a:p>
          <a:p>
            <a:pPr marL="354013" lvl="4" indent="-342900" algn="just">
              <a:buAutoNum type="alphaUcParenR"/>
            </a:pPr>
            <a:r>
              <a:rPr lang="en-GB" sz="1400" dirty="0" smtClean="0"/>
              <a:t> End stave electronics boards support definition.</a:t>
            </a:r>
          </a:p>
          <a:p>
            <a:pPr marL="354013" lvl="4" indent="-342900" algn="just">
              <a:buAutoNum type="alphaUcParenR"/>
            </a:pPr>
            <a:r>
              <a:rPr lang="en-GB" sz="1400" dirty="0" smtClean="0"/>
              <a:t> Mechanical integration with strip parts (barrel </a:t>
            </a:r>
            <a:r>
              <a:rPr lang="en-GB" sz="1400" smtClean="0"/>
              <a:t>&amp; disks)</a:t>
            </a:r>
            <a:endParaRPr lang="en-GB" sz="1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33656" t="7626" r="54858" b="83408"/>
          <a:stretch>
            <a:fillRect/>
          </a:stretch>
        </p:blipFill>
        <p:spPr bwMode="auto">
          <a:xfrm>
            <a:off x="8099425" y="0"/>
            <a:ext cx="1044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179512" y="1412776"/>
            <a:ext cx="8419036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cap="small" dirty="0" smtClean="0"/>
              <a:t>MVD Pixel-cooling</a:t>
            </a:r>
          </a:p>
          <a:p>
            <a:pPr>
              <a:lnSpc>
                <a:spcPct val="150000"/>
              </a:lnSpc>
            </a:pPr>
            <a:r>
              <a:rPr lang="en-GB" sz="2000" b="1" cap="small" dirty="0" smtClean="0"/>
              <a:t>	carbon foam </a:t>
            </a:r>
            <a:r>
              <a:rPr lang="en-GB" sz="2000" b="1" cap="small" dirty="0" smtClean="0">
                <a:solidFill>
                  <a:srgbClr val="00B050"/>
                </a:solidFill>
              </a:rPr>
              <a:t>tested</a:t>
            </a:r>
          </a:p>
          <a:p>
            <a:pPr>
              <a:lnSpc>
                <a:spcPct val="150000"/>
              </a:lnSpc>
            </a:pPr>
            <a:r>
              <a:rPr lang="en-GB" sz="2000" b="1" cap="small" dirty="0" smtClean="0">
                <a:solidFill>
                  <a:srgbClr val="FF0000"/>
                </a:solidFill>
              </a:rPr>
              <a:t>	</a:t>
            </a:r>
            <a:r>
              <a:rPr lang="en-GB" sz="2000" b="1" cap="small" dirty="0" smtClean="0"/>
              <a:t>disks cooling </a:t>
            </a:r>
            <a:r>
              <a:rPr lang="en-GB" sz="2000" b="1" cap="small" dirty="0" smtClean="0">
                <a:solidFill>
                  <a:srgbClr val="00B050"/>
                </a:solidFill>
              </a:rPr>
              <a:t>Defined &amp; tested, </a:t>
            </a:r>
            <a:r>
              <a:rPr lang="en-GB" sz="2000" b="1" cap="small" dirty="0" smtClean="0"/>
              <a:t>small disks </a:t>
            </a:r>
            <a:r>
              <a:rPr lang="en-GB" sz="2000" b="1" cap="small" dirty="0" smtClean="0">
                <a:solidFill>
                  <a:srgbClr val="FF0000"/>
                </a:solidFill>
              </a:rPr>
              <a:t>to be optimized</a:t>
            </a:r>
          </a:p>
          <a:p>
            <a:pPr>
              <a:lnSpc>
                <a:spcPct val="150000"/>
              </a:lnSpc>
            </a:pPr>
            <a:r>
              <a:rPr lang="en-GB" sz="2000" b="1" cap="small" dirty="0" smtClean="0"/>
              <a:t>	barrel cooling </a:t>
            </a:r>
            <a:r>
              <a:rPr lang="en-GB" sz="2000" b="1" cap="small" dirty="0" smtClean="0">
                <a:solidFill>
                  <a:srgbClr val="00B050"/>
                </a:solidFill>
              </a:rPr>
              <a:t>Defined &amp;tested,</a:t>
            </a:r>
            <a:r>
              <a:rPr lang="en-GB" sz="2000" b="1" cap="small" dirty="0" smtClean="0"/>
              <a:t> </a:t>
            </a:r>
            <a:r>
              <a:rPr lang="en-GB" sz="2000" b="1" cap="small" dirty="0" smtClean="0">
                <a:solidFill>
                  <a:srgbClr val="FF0000"/>
                </a:solidFill>
              </a:rPr>
              <a:t>to be optimized</a:t>
            </a:r>
          </a:p>
          <a:p>
            <a:pPr>
              <a:lnSpc>
                <a:spcPct val="150000"/>
              </a:lnSpc>
            </a:pPr>
            <a:r>
              <a:rPr lang="en-GB" sz="2000" b="1" cap="small" dirty="0" smtClean="0">
                <a:solidFill>
                  <a:srgbClr val="FF0000"/>
                </a:solidFill>
              </a:rPr>
              <a:t>		</a:t>
            </a:r>
            <a:r>
              <a:rPr lang="en-GB" sz="2000" b="1" cap="small" dirty="0" smtClean="0"/>
              <a:t>Open Item: test with master bond glue</a:t>
            </a:r>
          </a:p>
          <a:p>
            <a:pPr>
              <a:lnSpc>
                <a:spcPct val="150000"/>
              </a:lnSpc>
            </a:pPr>
            <a:r>
              <a:rPr lang="en-GB" sz="2000" b="1" cap="small" dirty="0" smtClean="0">
                <a:solidFill>
                  <a:srgbClr val="FF0000"/>
                </a:solidFill>
              </a:rPr>
              <a:t>	 </a:t>
            </a:r>
            <a:r>
              <a:rPr lang="en-GB" sz="2000" b="1" cap="small" dirty="0" err="1" smtClean="0"/>
              <a:t>cfd</a:t>
            </a:r>
            <a:r>
              <a:rPr lang="en-GB" sz="2000" b="1" cap="small" dirty="0" smtClean="0"/>
              <a:t> simulation</a:t>
            </a:r>
            <a:endParaRPr lang="en-GB" sz="2000" b="1" cap="small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000" b="1" cap="small" dirty="0" smtClean="0">
                <a:solidFill>
                  <a:srgbClr val="FF0000"/>
                </a:solidFill>
              </a:rPr>
              <a:t>	 </a:t>
            </a:r>
            <a:r>
              <a:rPr lang="en-GB" sz="2000" b="1" cap="small" dirty="0" smtClean="0"/>
              <a:t>cooling plant-first </a:t>
            </a:r>
            <a:r>
              <a:rPr lang="en-GB" sz="2000" b="1" cap="small" dirty="0" err="1" smtClean="0"/>
              <a:t>drafs</a:t>
            </a:r>
            <a:r>
              <a:rPr lang="en-GB" sz="2000" b="1" cap="small" dirty="0" smtClean="0"/>
              <a:t> of pixel parts</a:t>
            </a:r>
          </a:p>
          <a:p>
            <a:pPr>
              <a:lnSpc>
                <a:spcPct val="150000"/>
              </a:lnSpc>
            </a:pPr>
            <a:endParaRPr lang="en-GB" sz="2000" b="1" cap="small" dirty="0" smtClean="0"/>
          </a:p>
          <a:p>
            <a:pPr>
              <a:lnSpc>
                <a:spcPct val="150000"/>
              </a:lnSpc>
            </a:pPr>
            <a:endParaRPr lang="en-GB" sz="2000" b="1" cap="small" dirty="0" smtClean="0">
              <a:solidFill>
                <a:srgbClr val="FF0000"/>
              </a:solidFill>
            </a:endParaRPr>
          </a:p>
        </p:txBody>
      </p:sp>
      <p:pic>
        <p:nvPicPr>
          <p:cNvPr id="9" name="Picture 3" descr="C:\Programmi\Microsoft Office\MEDIA\OFFICE12\Bullets\BD21301_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899592" y="2276872"/>
            <a:ext cx="195833" cy="19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Programmi\Microsoft Office\MEDIA\OFFICE12\Bullets\BD21301_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971600" y="4149080"/>
            <a:ext cx="195833" cy="19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 descr="C:\Programmi\Microsoft Office\MEDIA\OFFICE12\Bullets\BD21301_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971600" y="4581128"/>
            <a:ext cx="195833" cy="19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3" descr="C:\Programmi\Microsoft Office\MEDIA\OFFICE12\Bullets\BD21301_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899592" y="2708920"/>
            <a:ext cx="195833" cy="19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Freccia a destra 17"/>
          <p:cNvSpPr/>
          <p:nvPr/>
        </p:nvSpPr>
        <p:spPr>
          <a:xfrm>
            <a:off x="1403648" y="3573016"/>
            <a:ext cx="57606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C:\Programmi\Microsoft Office\MEDIA\OFFICE12\Bullets\BD21301_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899592" y="3212976"/>
            <a:ext cx="195833" cy="19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31640" y="332656"/>
            <a:ext cx="748883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Cooling TDR</a:t>
            </a:r>
          </a:p>
          <a:p>
            <a:pPr algn="ctr"/>
            <a:endParaRPr lang="en-GB" dirty="0" smtClean="0"/>
          </a:p>
          <a:p>
            <a:pPr algn="just"/>
            <a:r>
              <a:rPr lang="en-GB" sz="1400" dirty="0" smtClean="0"/>
              <a:t>		</a:t>
            </a:r>
            <a:r>
              <a:rPr lang="en-GB" sz="1400" dirty="0" smtClean="0">
                <a:solidFill>
                  <a:srgbClr val="00B050"/>
                </a:solidFill>
              </a:rPr>
              <a:t>DONE &amp; WRITTEN</a:t>
            </a:r>
          </a:p>
          <a:p>
            <a:pPr marL="342900" indent="-342900" algn="just">
              <a:buAutoNum type="arabicParenR"/>
            </a:pPr>
            <a:r>
              <a:rPr lang="en-GB" sz="1400" dirty="0" smtClean="0"/>
              <a:t>Pixel cooling system: 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1400" dirty="0" smtClean="0"/>
              <a:t>Pixel power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1400" dirty="0" smtClean="0"/>
              <a:t>Thermal request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1400" dirty="0" smtClean="0"/>
              <a:t>Working condition</a:t>
            </a:r>
            <a:endParaRPr lang="it-IT" sz="1400" dirty="0" smtClean="0"/>
          </a:p>
          <a:p>
            <a:pPr marL="342900" indent="-342900" algn="just">
              <a:buAutoNum type="arabicParenR"/>
            </a:pPr>
            <a:r>
              <a:rPr lang="en-GB" sz="1400" dirty="0" smtClean="0"/>
              <a:t>Test on carbon foam (Young modulus and thermal conductivity at different radiation fields)</a:t>
            </a:r>
          </a:p>
          <a:p>
            <a:pPr marL="342900" indent="-342900" algn="just">
              <a:buAutoNum type="arabicParenR"/>
            </a:pPr>
            <a:r>
              <a:rPr lang="en-GB" sz="1400" dirty="0" smtClean="0"/>
              <a:t>Disks cooling system: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1400" dirty="0" smtClean="0"/>
              <a:t>Description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1400" dirty="0" smtClean="0"/>
              <a:t>Fem analyses and test results on prototype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1400" dirty="0" smtClean="0"/>
              <a:t>Pressure drop</a:t>
            </a:r>
          </a:p>
          <a:p>
            <a:pPr marL="342900" indent="-342900" algn="just">
              <a:buAutoNum type="arabicParenR"/>
            </a:pPr>
            <a:r>
              <a:rPr lang="en-GB" sz="1400" dirty="0" smtClean="0"/>
              <a:t>Barrel cooling system: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1400" dirty="0" smtClean="0"/>
              <a:t>Description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1400" dirty="0" smtClean="0"/>
              <a:t>Fem analyses and test results on prototype</a:t>
            </a:r>
          </a:p>
          <a:p>
            <a:pPr marL="342900" indent="-342900" algn="just">
              <a:buAutoNum type="arabicParenR"/>
            </a:pPr>
            <a:r>
              <a:rPr lang="en-GB" sz="1400" dirty="0" smtClean="0"/>
              <a:t>CFD simulation</a:t>
            </a:r>
          </a:p>
          <a:p>
            <a:pPr marL="342900" indent="-342900" algn="just">
              <a:buAutoNum type="arabicParenR"/>
            </a:pPr>
            <a:r>
              <a:rPr lang="en-GB" sz="1400" dirty="0" smtClean="0"/>
              <a:t>Cooling plant: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1400" dirty="0" smtClean="0"/>
              <a:t>Description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1400" dirty="0" smtClean="0"/>
              <a:t>Pixel modularity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1400" dirty="0" smtClean="0"/>
              <a:t>First drafts</a:t>
            </a:r>
          </a:p>
          <a:p>
            <a:pPr marL="800100" lvl="1" indent="-342900" algn="just"/>
            <a:endParaRPr lang="en-GB" sz="1400" dirty="0" smtClean="0"/>
          </a:p>
          <a:p>
            <a:pPr marL="2171700" lvl="4" indent="-342900" algn="just"/>
            <a:r>
              <a:rPr lang="en-GB" sz="1400" dirty="0" smtClean="0">
                <a:solidFill>
                  <a:srgbClr val="FF0000"/>
                </a:solidFill>
              </a:rPr>
              <a:t>TO BE DONE</a:t>
            </a:r>
          </a:p>
          <a:p>
            <a:pPr marL="354013" lvl="4" indent="-342900" algn="just">
              <a:buAutoNum type="alphaUcParenR"/>
            </a:pPr>
            <a:r>
              <a:rPr lang="en-GB" sz="1400" dirty="0" smtClean="0"/>
              <a:t>Tests with Master Bond glue</a:t>
            </a:r>
          </a:p>
          <a:p>
            <a:pPr marL="354013" lvl="4" indent="-342900" algn="just">
              <a:buAutoNum type="alphaUcParenR"/>
            </a:pPr>
            <a:r>
              <a:rPr lang="en-GB" sz="1400" dirty="0" smtClean="0"/>
              <a:t>Cooling for the End stave electronics boards</a:t>
            </a:r>
          </a:p>
          <a:p>
            <a:pPr marL="354013" lvl="4" indent="-342900" algn="just">
              <a:buAutoNum type="alphaUcParenR"/>
            </a:pPr>
            <a:r>
              <a:rPr lang="en-GB" sz="1400" dirty="0" smtClean="0"/>
              <a:t>Strip part integration in the cooling plant</a:t>
            </a:r>
          </a:p>
          <a:p>
            <a:pPr marL="354013" lvl="4" indent="-342900" algn="just">
              <a:buAutoNum type="alphaUcParenR"/>
            </a:pPr>
            <a:r>
              <a:rPr lang="en-GB" sz="1400" dirty="0" smtClean="0"/>
              <a:t>Final design of the cooling plant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33656" t="7626" r="54858" b="83408"/>
          <a:stretch>
            <a:fillRect/>
          </a:stretch>
        </p:blipFill>
        <p:spPr bwMode="auto">
          <a:xfrm>
            <a:off x="8099425" y="0"/>
            <a:ext cx="1044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395536" y="1124744"/>
            <a:ext cx="8094845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cap="small" dirty="0" smtClean="0"/>
              <a:t>MVD Integration</a:t>
            </a:r>
            <a:endParaRPr lang="en-US" sz="2800" b="1" u="sng" cap="small" dirty="0" smtClean="0"/>
          </a:p>
          <a:p>
            <a:pPr lvl="1">
              <a:lnSpc>
                <a:spcPct val="150000"/>
              </a:lnSpc>
            </a:pPr>
            <a:r>
              <a:rPr lang="en-US" sz="2000" b="1" cap="small" dirty="0" smtClean="0"/>
              <a:t>MVD Aligned &amp; Fixed on Central Frame</a:t>
            </a:r>
          </a:p>
          <a:p>
            <a:pPr lvl="1">
              <a:lnSpc>
                <a:spcPct val="150000"/>
              </a:lnSpc>
            </a:pPr>
            <a:r>
              <a:rPr lang="en-US" sz="2000" b="1" cap="small" dirty="0" smtClean="0"/>
              <a:t>		Ref. Bosses: two options </a:t>
            </a:r>
            <a:r>
              <a:rPr lang="en-US" sz="2000" b="1" cap="small" dirty="0" smtClean="0">
                <a:sym typeface="Wingdings" pitchFamily="2" charset="2"/>
              </a:rPr>
              <a:t> gluing/machining</a:t>
            </a:r>
          </a:p>
          <a:p>
            <a:pPr lvl="1">
              <a:lnSpc>
                <a:spcPct val="150000"/>
              </a:lnSpc>
            </a:pPr>
            <a:r>
              <a:rPr lang="en-US" sz="2000" b="1" cap="small" dirty="0" smtClean="0">
                <a:sym typeface="Wingdings" pitchFamily="2" charset="2"/>
              </a:rPr>
              <a:t>		</a:t>
            </a:r>
            <a:r>
              <a:rPr lang="en-US" sz="2000" b="1" cap="small" dirty="0" smtClean="0"/>
              <a:t> Open Item: Central Frame Definition </a:t>
            </a:r>
            <a:endParaRPr lang="en-US" sz="2000" b="1" cap="small" dirty="0" smtClean="0">
              <a:sym typeface="Wingdings" pitchFamily="2" charset="2"/>
            </a:endParaRPr>
          </a:p>
          <a:p>
            <a:pPr lvl="1">
              <a:lnSpc>
                <a:spcPct val="150000"/>
              </a:lnSpc>
            </a:pPr>
            <a:r>
              <a:rPr lang="en-US" sz="2000" b="1" cap="small" dirty="0" smtClean="0">
                <a:sym typeface="Wingdings" pitchFamily="2" charset="2"/>
              </a:rPr>
              <a:t>		Critical Point: Cross Pipe Position/Geometry</a:t>
            </a:r>
          </a:p>
          <a:p>
            <a:pPr lvl="1">
              <a:lnSpc>
                <a:spcPct val="150000"/>
              </a:lnSpc>
            </a:pPr>
            <a:r>
              <a:rPr lang="en-US" sz="2000" b="1" cap="small" dirty="0" smtClean="0">
                <a:sym typeface="Wingdings" pitchFamily="2" charset="2"/>
              </a:rPr>
              <a:t>MVD Final Survey</a:t>
            </a:r>
          </a:p>
          <a:p>
            <a:pPr lvl="1">
              <a:lnSpc>
                <a:spcPct val="150000"/>
              </a:lnSpc>
            </a:pPr>
            <a:r>
              <a:rPr lang="en-US" sz="2000" b="1" cap="small" dirty="0" smtClean="0">
                <a:sym typeface="Wingdings" pitchFamily="2" charset="2"/>
              </a:rPr>
              <a:t>		Position of target point </a:t>
            </a:r>
            <a:r>
              <a:rPr lang="en-US" sz="2000" b="1" cap="small" dirty="0" smtClean="0">
                <a:solidFill>
                  <a:srgbClr val="FF0000"/>
                </a:solidFill>
                <a:sym typeface="Wingdings" pitchFamily="2" charset="2"/>
              </a:rPr>
              <a:t>must be defined</a:t>
            </a:r>
          </a:p>
          <a:p>
            <a:pPr lvl="1">
              <a:lnSpc>
                <a:spcPct val="150000"/>
              </a:lnSpc>
            </a:pPr>
            <a:r>
              <a:rPr lang="en-US" sz="2000" b="1" cap="small" dirty="0" smtClean="0"/>
              <a:t>MVD Services Routing</a:t>
            </a:r>
          </a:p>
          <a:p>
            <a:pPr lvl="1">
              <a:lnSpc>
                <a:spcPct val="150000"/>
              </a:lnSpc>
            </a:pPr>
            <a:r>
              <a:rPr lang="en-US" sz="2000" b="1" cap="small" dirty="0" smtClean="0"/>
              <a:t>		Tests </a:t>
            </a:r>
            <a:r>
              <a:rPr lang="en-US" sz="2000" b="1" cap="small" dirty="0" smtClean="0">
                <a:solidFill>
                  <a:srgbClr val="FF0000"/>
                </a:solidFill>
              </a:rPr>
              <a:t>must be defined</a:t>
            </a:r>
          </a:p>
          <a:p>
            <a:pPr lvl="1">
              <a:lnSpc>
                <a:spcPct val="150000"/>
              </a:lnSpc>
            </a:pPr>
            <a:r>
              <a:rPr lang="en-US" sz="2000" b="1" cap="small" dirty="0" smtClean="0">
                <a:solidFill>
                  <a:srgbClr val="FF0000"/>
                </a:solidFill>
              </a:rPr>
              <a:t>		</a:t>
            </a:r>
            <a:r>
              <a:rPr lang="en-US" sz="2000" b="1" cap="small" dirty="0" smtClean="0"/>
              <a:t>Patch Panel Position </a:t>
            </a:r>
            <a:r>
              <a:rPr lang="en-US" sz="2000" b="1" cap="small" dirty="0" smtClean="0">
                <a:solidFill>
                  <a:srgbClr val="FF0000"/>
                </a:solidFill>
              </a:rPr>
              <a:t>must be defined</a:t>
            </a:r>
            <a:endParaRPr lang="en-US" sz="2000" b="1" cap="small" dirty="0" smtClean="0"/>
          </a:p>
          <a:p>
            <a:pPr lvl="1">
              <a:lnSpc>
                <a:spcPct val="150000"/>
              </a:lnSpc>
            </a:pPr>
            <a:r>
              <a:rPr lang="en-US" sz="2000" b="1" cap="small" dirty="0" smtClean="0"/>
              <a:t>		Open Item: Services Routing Outside the Magnet</a:t>
            </a:r>
          </a:p>
        </p:txBody>
      </p:sp>
      <p:pic>
        <p:nvPicPr>
          <p:cNvPr id="1027" name="Picture 3" descr="C:\Programmi\Microsoft Office\MEDIA\OFFICE12\Bullets\BD21301_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83568" y="1772816"/>
            <a:ext cx="195833" cy="19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ccia a destra 11"/>
          <p:cNvSpPr/>
          <p:nvPr/>
        </p:nvSpPr>
        <p:spPr>
          <a:xfrm>
            <a:off x="1547664" y="2564904"/>
            <a:ext cx="57606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ccia a destra 12"/>
          <p:cNvSpPr/>
          <p:nvPr/>
        </p:nvSpPr>
        <p:spPr>
          <a:xfrm>
            <a:off x="1547664" y="3068960"/>
            <a:ext cx="57606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C:\Programmi\Microsoft Office\MEDIA\OFFICE12\Bullets\BD21301_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83568" y="3573016"/>
            <a:ext cx="195833" cy="19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reccia a destra 14"/>
          <p:cNvSpPr/>
          <p:nvPr/>
        </p:nvSpPr>
        <p:spPr>
          <a:xfrm>
            <a:off x="1547664" y="5805264"/>
            <a:ext cx="57606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C:\Programmi\Microsoft Office\MEDIA\OFFICE12\Bullets\BD21301_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83568" y="4509120"/>
            <a:ext cx="195833" cy="19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reccia a destra 16"/>
          <p:cNvSpPr/>
          <p:nvPr/>
        </p:nvSpPr>
        <p:spPr>
          <a:xfrm>
            <a:off x="1547664" y="4869160"/>
            <a:ext cx="57606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ccia a destra 17"/>
          <p:cNvSpPr/>
          <p:nvPr/>
        </p:nvSpPr>
        <p:spPr>
          <a:xfrm>
            <a:off x="1547664" y="5373216"/>
            <a:ext cx="57606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ccia a destra 14"/>
          <p:cNvSpPr/>
          <p:nvPr/>
        </p:nvSpPr>
        <p:spPr>
          <a:xfrm>
            <a:off x="1547664" y="4005064"/>
            <a:ext cx="57606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33656" t="7626" r="54858" b="83408"/>
          <a:stretch>
            <a:fillRect/>
          </a:stretch>
        </p:blipFill>
        <p:spPr bwMode="auto">
          <a:xfrm>
            <a:off x="8099425" y="0"/>
            <a:ext cx="1044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179512" y="1412776"/>
            <a:ext cx="8750281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cap="small" dirty="0" smtClean="0"/>
              <a:t>MVD Pixel-Mechanics</a:t>
            </a:r>
          </a:p>
          <a:p>
            <a:pPr>
              <a:lnSpc>
                <a:spcPct val="150000"/>
              </a:lnSpc>
            </a:pPr>
            <a:r>
              <a:rPr lang="en-GB" sz="2000" b="1" cap="small" dirty="0" smtClean="0"/>
              <a:t>	Barrel &amp; Disks Geometry </a:t>
            </a:r>
            <a:r>
              <a:rPr lang="en-GB" sz="2000" b="1" cap="small" dirty="0" smtClean="0">
                <a:solidFill>
                  <a:srgbClr val="00B050"/>
                </a:solidFill>
              </a:rPr>
              <a:t>Defined</a:t>
            </a:r>
          </a:p>
          <a:p>
            <a:pPr>
              <a:lnSpc>
                <a:spcPct val="150000"/>
              </a:lnSpc>
            </a:pPr>
            <a:r>
              <a:rPr lang="en-GB" sz="2000" b="1" cap="small" dirty="0" smtClean="0"/>
              <a:t>	Barrel &amp; Disks Assembly Procedure </a:t>
            </a:r>
            <a:r>
              <a:rPr lang="en-GB" sz="2000" b="1" cap="small" dirty="0" smtClean="0">
                <a:solidFill>
                  <a:srgbClr val="00B050"/>
                </a:solidFill>
              </a:rPr>
              <a:t>Defined</a:t>
            </a:r>
            <a:r>
              <a:rPr lang="en-GB" sz="2000" b="1" cap="small" dirty="0" smtClean="0"/>
              <a:t> but </a:t>
            </a:r>
            <a:r>
              <a:rPr lang="en-GB" sz="2000" b="1" cap="small" dirty="0" smtClean="0">
                <a:solidFill>
                  <a:srgbClr val="FF0000"/>
                </a:solidFill>
              </a:rPr>
              <a:t>NOT TESTED</a:t>
            </a:r>
          </a:p>
          <a:p>
            <a:pPr>
              <a:lnSpc>
                <a:spcPct val="150000"/>
              </a:lnSpc>
            </a:pPr>
            <a:r>
              <a:rPr lang="en-GB" sz="2000" b="1" cap="small" dirty="0" smtClean="0">
                <a:solidFill>
                  <a:srgbClr val="FF0000"/>
                </a:solidFill>
              </a:rPr>
              <a:t>	</a:t>
            </a:r>
            <a:r>
              <a:rPr lang="en-GB" sz="2000" b="1" cap="small" dirty="0" smtClean="0"/>
              <a:t>Barrel &amp; Disks Cooling Tubes Assembly </a:t>
            </a:r>
            <a:r>
              <a:rPr lang="en-GB" sz="2000" b="1" cap="small" dirty="0" smtClean="0">
                <a:solidFill>
                  <a:srgbClr val="00B050"/>
                </a:solidFill>
              </a:rPr>
              <a:t>Defined</a:t>
            </a:r>
            <a:r>
              <a:rPr lang="en-GB" sz="2000" b="1" cap="small" dirty="0" smtClean="0"/>
              <a:t> &amp; </a:t>
            </a:r>
            <a:r>
              <a:rPr lang="en-GB" sz="2000" b="1" cap="small" dirty="0" smtClean="0">
                <a:solidFill>
                  <a:srgbClr val="00B050"/>
                </a:solidFill>
              </a:rPr>
              <a:t>Tested</a:t>
            </a:r>
            <a:r>
              <a:rPr lang="en-GB" sz="2000" b="1" cap="small" dirty="0" smtClean="0">
                <a:solidFill>
                  <a:srgbClr val="FF0000"/>
                </a:solidFill>
              </a:rPr>
              <a:t> </a:t>
            </a:r>
            <a:br>
              <a:rPr lang="en-GB" sz="2000" b="1" cap="small" dirty="0" smtClean="0">
                <a:solidFill>
                  <a:srgbClr val="FF0000"/>
                </a:solidFill>
              </a:rPr>
            </a:br>
            <a:r>
              <a:rPr lang="it-IT" sz="2000" b="1" cap="small" dirty="0" smtClean="0">
                <a:solidFill>
                  <a:srgbClr val="FF0000"/>
                </a:solidFill>
              </a:rPr>
              <a:t>	</a:t>
            </a:r>
            <a:r>
              <a:rPr lang="en-GB" sz="2000" b="1" cap="small" dirty="0" smtClean="0"/>
              <a:t>Assembly</a:t>
            </a:r>
            <a:r>
              <a:rPr lang="it-IT" sz="2000" b="1" cap="small" dirty="0" smtClean="0"/>
              <a:t> </a:t>
            </a:r>
            <a:r>
              <a:rPr lang="en-GB" sz="2000" b="1" cap="small" dirty="0" smtClean="0"/>
              <a:t>Tooling </a:t>
            </a:r>
            <a:r>
              <a:rPr lang="en-GB" sz="2000" b="1" cap="all" dirty="0" smtClean="0">
                <a:solidFill>
                  <a:srgbClr val="FF0000"/>
                </a:solidFill>
              </a:rPr>
              <a:t>to be defined </a:t>
            </a:r>
          </a:p>
          <a:p>
            <a:pPr>
              <a:lnSpc>
                <a:spcPct val="150000"/>
              </a:lnSpc>
            </a:pPr>
            <a:r>
              <a:rPr lang="en-GB" sz="2000" b="1" cap="all" dirty="0" smtClean="0">
                <a:solidFill>
                  <a:srgbClr val="FF0000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endParaRPr lang="en-GB" sz="2000" b="1" cap="all" dirty="0" smtClean="0">
              <a:solidFill>
                <a:srgbClr val="FF0000"/>
              </a:solidFill>
            </a:endParaRPr>
          </a:p>
        </p:txBody>
      </p:sp>
      <p:pic>
        <p:nvPicPr>
          <p:cNvPr id="9" name="Picture 3" descr="C:\Programmi\Microsoft Office\MEDIA\OFFICE12\Bullets\BD21301_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899592" y="2276872"/>
            <a:ext cx="195833" cy="19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C:\Programmi\Microsoft Office\MEDIA\OFFICE12\Bullets\BD21301_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899592" y="2708920"/>
            <a:ext cx="195833" cy="19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Programmi\Microsoft Office\MEDIA\OFFICE12\Bullets\BD21301_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899592" y="3140968"/>
            <a:ext cx="195833" cy="19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 descr="C:\Programmi\Microsoft Office\MEDIA\OFFICE12\Bullets\BD21301_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899592" y="3645024"/>
            <a:ext cx="195833" cy="1958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iraudo\panda\presentazioni\24052011_torino\patchpan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3148136" cy="2981952"/>
          </a:xfrm>
          <a:prstGeom prst="rect">
            <a:avLst/>
          </a:prstGeom>
          <a:noFill/>
        </p:spPr>
      </p:pic>
      <p:pic>
        <p:nvPicPr>
          <p:cNvPr id="1027" name="Picture 3" descr="D:\giraudo\panda\presentazioni\24052011_torino\patchpane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08605"/>
            <a:ext cx="5652120" cy="3990788"/>
          </a:xfrm>
          <a:prstGeom prst="rect">
            <a:avLst/>
          </a:prstGeom>
          <a:noFill/>
        </p:spPr>
      </p:pic>
      <p:pic>
        <p:nvPicPr>
          <p:cNvPr id="1029" name="Picture 5" descr="D:\giraudo\panda\presentazioni\24052011_torino\patchpanel4.jpg"/>
          <p:cNvPicPr>
            <a:picLocks noChangeAspect="1" noChangeArrowheads="1"/>
          </p:cNvPicPr>
          <p:nvPr/>
        </p:nvPicPr>
        <p:blipFill>
          <a:blip r:embed="rId4" cstate="print"/>
          <a:srcRect r="4660"/>
          <a:stretch>
            <a:fillRect/>
          </a:stretch>
        </p:blipFill>
        <p:spPr bwMode="auto">
          <a:xfrm>
            <a:off x="2339752" y="3800286"/>
            <a:ext cx="4006397" cy="3057714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699792" y="0"/>
            <a:ext cx="5726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dirty="0" smtClean="0"/>
              <a:t>Services Routing - Patch Panels </a:t>
            </a:r>
            <a:r>
              <a:rPr lang="en-US" b="1" cap="small" dirty="0" smtClean="0">
                <a:solidFill>
                  <a:srgbClr val="FF0000"/>
                </a:solidFill>
              </a:rPr>
              <a:t>Very preliminary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95736" y="1052736"/>
            <a:ext cx="5150769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PATCH PANELS OUTSIDE STT/TPC VOLUME – PIXEL DISKS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9" name="Connettore 2 8"/>
          <p:cNvCxnSpPr>
            <a:endCxn id="7" idx="2"/>
          </p:cNvCxnSpPr>
          <p:nvPr/>
        </p:nvCxnSpPr>
        <p:spPr>
          <a:xfrm flipV="1">
            <a:off x="1331640" y="1360513"/>
            <a:ext cx="3439481" cy="484312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endCxn id="7" idx="2"/>
          </p:cNvCxnSpPr>
          <p:nvPr/>
        </p:nvCxnSpPr>
        <p:spPr>
          <a:xfrm rot="16200000" flipV="1">
            <a:off x="4681427" y="1450207"/>
            <a:ext cx="1204418" cy="102502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987824" y="3429000"/>
            <a:ext cx="5762860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PATCH PANELS INSIDE STT/TPC VOLUME – BARREL (PIXEL+STRIP)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15" name="Connettore 2 14"/>
          <p:cNvCxnSpPr>
            <a:endCxn id="14" idx="0"/>
          </p:cNvCxnSpPr>
          <p:nvPr/>
        </p:nvCxnSpPr>
        <p:spPr>
          <a:xfrm>
            <a:off x="2339752" y="2348880"/>
            <a:ext cx="3529502" cy="108012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endCxn id="14" idx="0"/>
          </p:cNvCxnSpPr>
          <p:nvPr/>
        </p:nvCxnSpPr>
        <p:spPr>
          <a:xfrm rot="10800000" flipV="1">
            <a:off x="5869254" y="2924944"/>
            <a:ext cx="1151062" cy="504056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arrotondato 20"/>
          <p:cNvSpPr/>
          <p:nvPr/>
        </p:nvSpPr>
        <p:spPr>
          <a:xfrm>
            <a:off x="3059832" y="4581128"/>
            <a:ext cx="57606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asellaDiTesto 22"/>
          <p:cNvSpPr txBox="1"/>
          <p:nvPr/>
        </p:nvSpPr>
        <p:spPr>
          <a:xfrm>
            <a:off x="467544" y="4581128"/>
            <a:ext cx="155683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CRITICITY!!!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6" name="Connettore 2 25"/>
          <p:cNvCxnSpPr>
            <a:endCxn id="23" idx="3"/>
          </p:cNvCxnSpPr>
          <p:nvPr/>
        </p:nvCxnSpPr>
        <p:spPr>
          <a:xfrm rot="10800000" flipV="1">
            <a:off x="2024380" y="4725144"/>
            <a:ext cx="1035452" cy="4065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5076056" y="4293096"/>
            <a:ext cx="2905667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DIFFERENT PATH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FOR CABLES </a:t>
            </a:r>
            <a:r>
              <a:rPr lang="en-GB" dirty="0" smtClean="0">
                <a:solidFill>
                  <a:schemeClr val="bg1"/>
                </a:solidFill>
              </a:rPr>
              <a:t>AND </a:t>
            </a:r>
            <a:r>
              <a:rPr lang="en-GB" dirty="0" smtClean="0">
                <a:solidFill>
                  <a:schemeClr val="bg1"/>
                </a:solidFill>
              </a:rPr>
              <a:t>TUBES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iraudo\panda\presentazioni\24052011_torino\patchpan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5"/>
            <a:ext cx="7632848" cy="6616063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699792" y="0"/>
            <a:ext cx="5726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dirty="0" smtClean="0"/>
              <a:t>Services Routing - Patch Panels </a:t>
            </a:r>
            <a:r>
              <a:rPr lang="en-US" b="1" cap="small" dirty="0" smtClean="0">
                <a:solidFill>
                  <a:srgbClr val="FF0000"/>
                </a:solidFill>
              </a:rPr>
              <a:t>Very preliminary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giraudo\panda\presentazioni\24052011_torino\patchpane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68952" cy="6050274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699792" y="0"/>
            <a:ext cx="5726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dirty="0" smtClean="0"/>
              <a:t>Services Routing - Patch Panels </a:t>
            </a:r>
            <a:r>
              <a:rPr lang="en-US" b="1" cap="small" dirty="0" smtClean="0">
                <a:solidFill>
                  <a:srgbClr val="FF0000"/>
                </a:solidFill>
              </a:rPr>
              <a:t>Very preliminary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giraudo\panda\presentazioni\24052011_torino\patchpanel4.jpg"/>
          <p:cNvPicPr>
            <a:picLocks noChangeAspect="1" noChangeArrowheads="1"/>
          </p:cNvPicPr>
          <p:nvPr/>
        </p:nvPicPr>
        <p:blipFill>
          <a:blip r:embed="rId2" cstate="print"/>
          <a:srcRect r="4660"/>
          <a:stretch>
            <a:fillRect/>
          </a:stretch>
        </p:blipFill>
        <p:spPr bwMode="auto">
          <a:xfrm>
            <a:off x="395536" y="332656"/>
            <a:ext cx="8362373" cy="638223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699792" y="0"/>
            <a:ext cx="5726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dirty="0" smtClean="0"/>
              <a:t>Services Routing - Patch Panels </a:t>
            </a:r>
            <a:r>
              <a:rPr lang="en-US" b="1" cap="small" dirty="0" smtClean="0">
                <a:solidFill>
                  <a:srgbClr val="FF0000"/>
                </a:solidFill>
              </a:rPr>
              <a:t>Very preliminary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giraudo\Desktop\CSF\ps\telai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486394" cy="4752594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07504" y="476672"/>
            <a:ext cx="85482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CENTRAL FRAME DESIGN – TARGET: RIGIDITY </a:t>
            </a:r>
            <a:r>
              <a:rPr lang="en-GB" sz="1600" dirty="0" smtClean="0">
                <a:sym typeface="Wingdings" pitchFamily="2" charset="2"/>
              </a:rPr>
              <a:t> TARGET: MAX DEFORMATION &lt; 50</a:t>
            </a:r>
            <a:r>
              <a:rPr lang="el-GR" sz="1600" dirty="0" smtClean="0">
                <a:sym typeface="Wingdings" pitchFamily="2" charset="2"/>
              </a:rPr>
              <a:t>μ</a:t>
            </a:r>
            <a:r>
              <a:rPr lang="en-US" sz="1600" dirty="0" smtClean="0">
                <a:sym typeface="Wingdings" pitchFamily="2" charset="2"/>
              </a:rPr>
              <a:t>m</a:t>
            </a:r>
            <a:endParaRPr lang="en-GB" sz="1600" dirty="0" smtClean="0"/>
          </a:p>
          <a:p>
            <a:r>
              <a:rPr lang="en-GB" sz="1600" dirty="0" smtClean="0"/>
              <a:t>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STEP – </a:t>
            </a:r>
            <a:r>
              <a:rPr lang="en-GB" sz="1600" b="1" dirty="0" smtClean="0">
                <a:solidFill>
                  <a:srgbClr val="FF0000"/>
                </a:solidFill>
              </a:rPr>
              <a:t>CURRENT DESIGN </a:t>
            </a:r>
            <a:r>
              <a:rPr lang="en-GB" sz="1600" dirty="0" smtClean="0">
                <a:sym typeface="Wingdings" pitchFamily="2" charset="2"/>
              </a:rPr>
              <a:t> 142 </a:t>
            </a:r>
            <a:r>
              <a:rPr lang="el-GR" sz="1600" dirty="0" smtClean="0">
                <a:sym typeface="Wingdings" pitchFamily="2" charset="2"/>
              </a:rPr>
              <a:t>μ</a:t>
            </a:r>
            <a:r>
              <a:rPr lang="en-US" sz="1600" dirty="0" smtClean="0">
                <a:sym typeface="Wingdings" pitchFamily="2" charset="2"/>
              </a:rPr>
              <a:t>m MVD SUPPORT AREA</a:t>
            </a:r>
          </a:p>
          <a:p>
            <a:r>
              <a:rPr lang="en-GB" sz="1600" dirty="0" smtClean="0"/>
              <a:t>STATIC LOAD (CROSS PIPE+MVD+STT)</a:t>
            </a:r>
          </a:p>
          <a:p>
            <a:r>
              <a:rPr lang="it-IT" sz="1600" dirty="0" smtClean="0"/>
              <a:t>M55J/ROHACELL/M55J+TITANIUM (CONNECTING PART )</a:t>
            </a:r>
            <a:endParaRPr lang="en-GB" sz="1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771800" y="0"/>
            <a:ext cx="345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CENTRAL FRAME DEFINITION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iraudo\Desktop\CSF\ps\telaio_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8334851" cy="4667726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07504" y="476672"/>
            <a:ext cx="8903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CENTRAL FRAME DESIGN – TARGET RIGIDITY </a:t>
            </a:r>
            <a:r>
              <a:rPr lang="en-GB" dirty="0" smtClean="0">
                <a:sym typeface="Wingdings" pitchFamily="2" charset="2"/>
              </a:rPr>
              <a:t> TARGET DEFORMATION &lt; 50</a:t>
            </a:r>
            <a:r>
              <a:rPr lang="el-GR" dirty="0" smtClean="0">
                <a:sym typeface="Wingdings" pitchFamily="2" charset="2"/>
              </a:rPr>
              <a:t>μ</a:t>
            </a:r>
            <a:r>
              <a:rPr lang="en-US" dirty="0" smtClean="0">
                <a:sym typeface="Wingdings" pitchFamily="2" charset="2"/>
              </a:rPr>
              <a:t>m</a:t>
            </a:r>
            <a:endParaRPr lang="en-GB" dirty="0" smtClean="0"/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STEP – </a:t>
            </a:r>
            <a:r>
              <a:rPr lang="en-GB" b="1" dirty="0" smtClean="0">
                <a:solidFill>
                  <a:srgbClr val="FF0000"/>
                </a:solidFill>
              </a:rPr>
              <a:t>CENTRAL WINDOWS REMOVED</a:t>
            </a:r>
            <a:r>
              <a:rPr lang="en-GB" dirty="0" smtClean="0">
                <a:sym typeface="Wingdings" pitchFamily="2" charset="2"/>
              </a:rPr>
              <a:t> 124 </a:t>
            </a:r>
            <a:r>
              <a:rPr lang="el-GR" dirty="0" smtClean="0">
                <a:sym typeface="Wingdings" pitchFamily="2" charset="2"/>
              </a:rPr>
              <a:t>μ</a:t>
            </a:r>
            <a:r>
              <a:rPr lang="en-US" dirty="0" smtClean="0">
                <a:sym typeface="Wingdings" pitchFamily="2" charset="2"/>
              </a:rPr>
              <a:t>m MVD SUPPORT AREA</a:t>
            </a:r>
          </a:p>
          <a:p>
            <a:r>
              <a:rPr lang="en-GB" dirty="0" smtClean="0"/>
              <a:t>STATIC LOAD (CROSS PIPE+MVD+STT)</a:t>
            </a:r>
          </a:p>
          <a:p>
            <a:r>
              <a:rPr lang="it-IT" dirty="0" smtClean="0"/>
              <a:t>M55J/ROHACELL/M55J+TITANIUM (CONNECTING PART )</a:t>
            </a:r>
            <a:endParaRPr lang="en-GB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214</Words>
  <Application>Microsoft Office PowerPoint</Application>
  <PresentationFormat>Presentazione su schermo (4:3)</PresentationFormat>
  <Paragraphs>108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giraudo</dc:creator>
  <cp:lastModifiedBy>marcello</cp:lastModifiedBy>
  <cp:revision>32</cp:revision>
  <dcterms:created xsi:type="dcterms:W3CDTF">2011-05-20T09:07:58Z</dcterms:created>
  <dcterms:modified xsi:type="dcterms:W3CDTF">2011-05-24T11:05:19Z</dcterms:modified>
</cp:coreProperties>
</file>