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277" r:id="rId3"/>
    <p:sldId id="283" r:id="rId4"/>
    <p:sldId id="278" r:id="rId5"/>
    <p:sldId id="279" r:id="rId6"/>
    <p:sldId id="280" r:id="rId7"/>
    <p:sldId id="281" r:id="rId8"/>
  </p:sldIdLst>
  <p:sldSz cx="9699625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 userDrawn="1">
          <p15:clr>
            <a:srgbClr val="A4A3A4"/>
          </p15:clr>
        </p15:guide>
        <p15:guide id="2" pos="2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629" autoAdjust="0"/>
    <p:restoredTop sz="94685" autoAdjust="0"/>
  </p:normalViewPr>
  <p:slideViewPr>
    <p:cSldViewPr showGuides="1">
      <p:cViewPr varScale="1">
        <p:scale>
          <a:sx n="152" d="100"/>
          <a:sy n="152" d="100"/>
        </p:scale>
        <p:origin x="-1620" y="-102"/>
      </p:cViewPr>
      <p:guideLst>
        <p:guide orient="horz" pos="1026"/>
        <p:guide pos="2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5" d="100"/>
          <a:sy n="125" d="100"/>
        </p:scale>
        <p:origin x="-104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05.03.2018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05.03.2018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39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80576"/>
            <a:ext cx="9699625" cy="502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9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9614" y="537344"/>
            <a:ext cx="8280398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Headline der </a:t>
            </a:r>
            <a:r>
              <a:rPr lang="en-GB" noProof="0" dirty="0" err="1" smtClean="0"/>
              <a:t>Präsentation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9614" y="2660216"/>
            <a:ext cx="8280397" cy="516756"/>
          </a:xfrm>
        </p:spPr>
        <p:txBody>
          <a:bodyPr/>
          <a:lstStyle>
            <a:lvl1pPr marL="0" indent="0" algn="l">
              <a:buNone/>
              <a:defRPr sz="1600" cap="all" spc="64" baseline="0">
                <a:solidFill>
                  <a:schemeClr val="bg1"/>
                </a:solidFill>
              </a:defRPr>
            </a:lvl1pPr>
            <a:lvl2pPr marL="484998" indent="0" algn="ctr">
              <a:buNone/>
              <a:defRPr sz="2122"/>
            </a:lvl2pPr>
            <a:lvl3pPr marL="969996" indent="0" algn="ctr">
              <a:buNone/>
              <a:defRPr sz="1909"/>
            </a:lvl3pPr>
            <a:lvl4pPr marL="1454993" indent="0" algn="ctr">
              <a:buNone/>
              <a:defRPr sz="1697"/>
            </a:lvl4pPr>
            <a:lvl5pPr marL="1939991" indent="0" algn="ctr">
              <a:buNone/>
              <a:defRPr sz="1697"/>
            </a:lvl5pPr>
            <a:lvl6pPr marL="2424989" indent="0" algn="ctr">
              <a:buNone/>
              <a:defRPr sz="1697"/>
            </a:lvl6pPr>
            <a:lvl7pPr marL="2909987" indent="0" algn="ctr">
              <a:buNone/>
              <a:defRPr sz="1697"/>
            </a:lvl7pPr>
            <a:lvl8pPr marL="3394984" indent="0" algn="ctr">
              <a:buNone/>
              <a:defRPr sz="1697"/>
            </a:lvl8pPr>
            <a:lvl9pPr marL="3879982" indent="0" algn="ctr">
              <a:buNone/>
              <a:defRPr sz="1697"/>
            </a:lvl9pPr>
          </a:lstStyle>
          <a:p>
            <a:r>
              <a:rPr lang="en-GB" noProof="0" dirty="0" smtClean="0"/>
              <a:t>Datum  |  Name</a:t>
            </a:r>
            <a:endParaRPr lang="en-GB" noProof="0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614" y="1160748"/>
            <a:ext cx="8288458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err="1" smtClean="0"/>
              <a:t>Subline</a:t>
            </a:r>
            <a:r>
              <a:rPr lang="en-GB" noProof="0" dirty="0" smtClean="0"/>
              <a:t> der </a:t>
            </a:r>
            <a:r>
              <a:rPr lang="en-GB" noProof="0" dirty="0" err="1" smtClean="0"/>
              <a:t>Präsentation</a:t>
            </a:r>
            <a:endParaRPr lang="en-GB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316" y="6424762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12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 </a:t>
            </a:r>
            <a:endParaRPr lang="en-GB" noProof="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87CC5494-E51D-4809-993C-76CA7BF2B3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100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47" userDrawn="1">
          <p15:clr>
            <a:srgbClr val="FBAE40"/>
          </p15:clr>
        </p15:guide>
        <p15:guide id="2" pos="566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576" y="1578310"/>
            <a:ext cx="8938474" cy="4190666"/>
          </a:xfrm>
        </p:spPr>
        <p:txBody>
          <a:bodyPr/>
          <a:lstStyle>
            <a:lvl1pPr marL="188610" indent="-188610">
              <a:defRPr sz="1800"/>
            </a:lvl1pPr>
            <a:lvl2pPr marL="383957" indent="-195346">
              <a:defRPr sz="1800"/>
            </a:lvl2pPr>
            <a:lvl3pPr marL="572567" indent="-188610">
              <a:defRPr sz="1800"/>
            </a:lvl3pPr>
            <a:lvl4pPr marL="761177" indent="-188610">
              <a:defRPr sz="1800"/>
            </a:lvl4pPr>
            <a:lvl5pPr marL="949787" indent="-188610"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697684" y="6381329"/>
            <a:ext cx="1644180" cy="22110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938786"/>
            <a:ext cx="8938474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1563144"/>
            <a:ext cx="8927015" cy="4205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2286" y="6381329"/>
            <a:ext cx="106770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763" y="322022"/>
            <a:ext cx="8927015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EC992909-6F9B-419B-9262-5C65DEB9E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100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97D0F0F-F3AE-4D27-825F-F8FE6AA56E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6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69996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2499" indent="-242499" algn="l" defTabSz="969996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78262" indent="-249235" algn="l" defTabSz="969996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07288" indent="-229027" algn="l" defTabSz="969996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949787" indent="-229027" algn="l" defTabSz="969996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85550" indent="-229027" algn="l" defTabSz="969996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488" indent="-242499" algn="l" defTabSz="969996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3152485" indent="-242499" algn="l" defTabSz="969996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637483" indent="-242499" algn="l" defTabSz="969996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4122481" indent="-242499" algn="l" defTabSz="969996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1pPr>
      <a:lvl2pPr marL="484998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969996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3pPr>
      <a:lvl4pPr marL="1454993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4pPr>
      <a:lvl5pPr marL="1939991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5pPr>
      <a:lvl6pPr marL="2424989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2909987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394984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2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26" userDrawn="1">
          <p15:clr>
            <a:srgbClr val="F26B43"/>
          </p15:clr>
        </p15:guide>
        <p15:guide id="2" pos="243" userDrawn="1">
          <p15:clr>
            <a:srgbClr val="F26B43"/>
          </p15:clr>
        </p15:guide>
        <p15:guide id="3" pos="5867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874" userDrawn="1">
          <p15:clr>
            <a:srgbClr val="F26B43"/>
          </p15:clr>
        </p15:guide>
        <p15:guide id="7" pos="3236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MVD - PANDA</a:t>
            </a:r>
            <a:endParaRPr lang="en-GB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 smtClean="0"/>
              <a:t>28.02.2018I  E. Rosenthal, R. </a:t>
            </a:r>
            <a:r>
              <a:rPr lang="en-GB" dirty="0" smtClean="0"/>
              <a:t>Schmitz, D</a:t>
            </a:r>
            <a:r>
              <a:rPr lang="en-GB" dirty="0"/>
              <a:t>. </a:t>
            </a:r>
            <a:r>
              <a:rPr lang="en-GB" dirty="0" err="1" smtClean="0"/>
              <a:t>grunwald</a:t>
            </a:r>
            <a:endParaRPr lang="en-GB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smtClean="0"/>
              <a:t>Status of work at ZEA-1</a:t>
            </a:r>
            <a:endParaRPr lang="en-GB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C98449CF-D4AE-4A06-BC5E-E494EB6A79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5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MVD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Vacuum system </a:t>
            </a:r>
            <a:r>
              <a:rPr lang="en-GB" dirty="0"/>
              <a:t>at PANDA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36" y="2420888"/>
            <a:ext cx="6207300" cy="34264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45356" y="1778390"/>
            <a:ext cx="813690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Working group in ZEA-1 start working – Ralf Schmitz and Herbert Schneider</a:t>
            </a:r>
          </a:p>
        </p:txBody>
      </p:sp>
    </p:spTree>
    <p:extLst>
      <p:ext uri="{BB962C8B-B14F-4D97-AF65-F5344CB8AC3E}">
        <p14:creationId xmlns:p14="http://schemas.microsoft.com/office/powerpoint/2010/main" val="37042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MVD</a:t>
            </a:r>
            <a:endParaRPr lang="en-GB" noProof="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6" y="1556792"/>
            <a:ext cx="6388483" cy="352644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Collision between GBT </a:t>
            </a:r>
            <a:r>
              <a:rPr lang="en-US" dirty="0" smtClean="0"/>
              <a:t>latest version and </a:t>
            </a:r>
            <a:r>
              <a:rPr lang="en-US" dirty="0"/>
              <a:t>STT</a:t>
            </a:r>
            <a:endParaRPr lang="en-US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889372" y="5229199"/>
            <a:ext cx="3104376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/>
              <a:t>STT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d300mm</a:t>
            </a:r>
          </a:p>
          <a:p>
            <a:pPr algn="l">
              <a:lnSpc>
                <a:spcPct val="95000"/>
              </a:lnSpc>
            </a:pPr>
            <a:r>
              <a:rPr lang="de-DE" dirty="0" smtClean="0"/>
              <a:t>GBT d310 </a:t>
            </a:r>
            <a:r>
              <a:rPr lang="de-DE" dirty="0" err="1" smtClean="0"/>
              <a:t>to</a:t>
            </a:r>
            <a:r>
              <a:rPr lang="de-DE" dirty="0" smtClean="0"/>
              <a:t> d340mm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129732" y="5308476"/>
            <a:ext cx="525130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 smtClean="0">
                <a:solidFill>
                  <a:srgbClr val="00B050"/>
                </a:solidFill>
              </a:rPr>
              <a:t>Anmerkung:</a:t>
            </a:r>
          </a:p>
          <a:p>
            <a:pPr algn="l">
              <a:lnSpc>
                <a:spcPct val="95000"/>
              </a:lnSpc>
            </a:pPr>
            <a:r>
              <a:rPr lang="de-DE" sz="1200" dirty="0" smtClean="0">
                <a:solidFill>
                  <a:srgbClr val="00B050"/>
                </a:solidFill>
              </a:rPr>
              <a:t>Daniela geht von einer Änderung des Durchmessers am STT-Flansch aus!</a:t>
            </a:r>
            <a:endParaRPr lang="de-DE" sz="12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MVD</a:t>
            </a:r>
            <a:endParaRPr lang="en-GB" noProof="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7" y="1577975"/>
            <a:ext cx="7592391" cy="41910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smtClean="0"/>
              <a:t>Collision between GBT older version and STT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13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44" y="4293096"/>
            <a:ext cx="2256983" cy="13246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68" y="3933056"/>
            <a:ext cx="3560763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MVD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smtClean="0"/>
              <a:t>BL 4 - Layout Flex PCB</a:t>
            </a:r>
            <a:endParaRPr lang="en-GB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12" y="1634375"/>
            <a:ext cx="2126144" cy="179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321420" y="2542788"/>
            <a:ext cx="1672253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dirty="0"/>
              <a:t>Front-end </a:t>
            </a:r>
            <a:r>
              <a:rPr lang="de-DE" dirty="0" err="1"/>
              <a:t>chip</a:t>
            </a:r>
            <a:endParaRPr lang="de-DE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64" y="1634375"/>
            <a:ext cx="3048000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956906" y="991691"/>
            <a:ext cx="127470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dirty="0" err="1"/>
              <a:t>bend</a:t>
            </a:r>
            <a:r>
              <a:rPr lang="de-DE" dirty="0"/>
              <a:t> </a:t>
            </a:r>
            <a:r>
              <a:rPr lang="de-DE" dirty="0" err="1"/>
              <a:t>edge</a:t>
            </a:r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07" y="3814103"/>
            <a:ext cx="2653085" cy="15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443248" y="5495929"/>
            <a:ext cx="127470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/>
              <a:t>MDC -chip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443248" y="1739091"/>
            <a:ext cx="1479892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</a:lvl1pPr>
          </a:lstStyle>
          <a:p>
            <a:r>
              <a:rPr lang="de-DE" dirty="0" smtClean="0"/>
              <a:t>Pich </a:t>
            </a:r>
            <a:r>
              <a:rPr lang="de-DE" dirty="0" err="1"/>
              <a:t>adapter</a:t>
            </a:r>
            <a:endParaRPr lang="de-DE" dirty="0"/>
          </a:p>
        </p:txBody>
      </p:sp>
      <p:cxnSp>
        <p:nvCxnSpPr>
          <p:cNvPr id="11" name="Gerade Verbindung 10"/>
          <p:cNvCxnSpPr>
            <a:stCxn id="3" idx="3"/>
          </p:cNvCxnSpPr>
          <p:nvPr/>
        </p:nvCxnSpPr>
        <p:spPr>
          <a:xfrm>
            <a:off x="2923140" y="1916832"/>
            <a:ext cx="702536" cy="28803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stCxn id="6" idx="3"/>
          </p:cNvCxnSpPr>
          <p:nvPr/>
        </p:nvCxnSpPr>
        <p:spPr>
          <a:xfrm flipV="1">
            <a:off x="2993673" y="2564904"/>
            <a:ext cx="457200" cy="155625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472785" y="3367749"/>
            <a:ext cx="1479892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</a:lvl1pPr>
          </a:lstStyle>
          <a:p>
            <a:r>
              <a:rPr lang="de-DE" dirty="0" smtClean="0"/>
              <a:t>Pich </a:t>
            </a:r>
            <a:r>
              <a:rPr lang="de-DE" dirty="0" err="1"/>
              <a:t>adapter</a:t>
            </a:r>
            <a:endParaRPr lang="de-DE" dirty="0"/>
          </a:p>
        </p:txBody>
      </p:sp>
      <p:cxnSp>
        <p:nvCxnSpPr>
          <p:cNvPr id="17" name="Gerade Verbindung 16"/>
          <p:cNvCxnSpPr>
            <a:stCxn id="21" idx="1"/>
          </p:cNvCxnSpPr>
          <p:nvPr/>
        </p:nvCxnSpPr>
        <p:spPr>
          <a:xfrm flipH="1">
            <a:off x="961381" y="3545490"/>
            <a:ext cx="511404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8" idx="1"/>
          </p:cNvCxnSpPr>
          <p:nvPr/>
        </p:nvCxnSpPr>
        <p:spPr>
          <a:xfrm flipH="1" flipV="1">
            <a:off x="1105396" y="4509120"/>
            <a:ext cx="337852" cy="116455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stCxn id="7" idx="3"/>
          </p:cNvCxnSpPr>
          <p:nvPr/>
        </p:nvCxnSpPr>
        <p:spPr>
          <a:xfrm>
            <a:off x="5231614" y="1169432"/>
            <a:ext cx="1882817" cy="7474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94807" y="5877272"/>
            <a:ext cx="4329647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 smtClean="0">
                <a:solidFill>
                  <a:srgbClr val="00B050"/>
                </a:solidFill>
              </a:rPr>
              <a:t>Anmerkung:</a:t>
            </a:r>
          </a:p>
          <a:p>
            <a:pPr algn="l">
              <a:lnSpc>
                <a:spcPct val="95000"/>
              </a:lnSpc>
            </a:pPr>
            <a:r>
              <a:rPr lang="de-DE" sz="1200" dirty="0" smtClean="0">
                <a:solidFill>
                  <a:srgbClr val="00B050"/>
                </a:solidFill>
              </a:rPr>
              <a:t>Ziel für PASTA- Chip: 4,2 x 5mm  vielleicht auch 4,2x3,4?mm</a:t>
            </a:r>
            <a:endParaRPr lang="de-DE" sz="12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MVD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smtClean="0"/>
              <a:t>BL 4 - Connector</a:t>
            </a:r>
            <a:endParaRPr lang="en-GB" noProof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6" y="2204864"/>
            <a:ext cx="476191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785916" y="2204864"/>
            <a:ext cx="3217547" cy="2460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Prototype for PCB layout</a:t>
            </a:r>
          </a:p>
          <a:p>
            <a:pPr algn="l">
              <a:lnSpc>
                <a:spcPct val="95000"/>
              </a:lnSpc>
            </a:pPr>
            <a:endParaRPr lang="en-US" dirty="0" smtClean="0"/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en-US" dirty="0" smtClean="0"/>
              <a:t>layout </a:t>
            </a:r>
            <a:r>
              <a:rPr lang="en-US" dirty="0"/>
              <a:t>for the PCB </a:t>
            </a:r>
            <a:endParaRPr lang="en-US" dirty="0" smtClean="0"/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en-US" dirty="0"/>
              <a:t>external </a:t>
            </a:r>
            <a:r>
              <a:rPr lang="en-US" dirty="0" smtClean="0"/>
              <a:t>fabrication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en-US" dirty="0"/>
              <a:t>final assembly </a:t>
            </a:r>
            <a:endParaRPr lang="en-US" dirty="0" smtClean="0"/>
          </a:p>
          <a:p>
            <a:pPr marL="285750" indent="-285750">
              <a:lnSpc>
                <a:spcPct val="95000"/>
              </a:lnSpc>
              <a:buFontTx/>
              <a:buChar char="-"/>
            </a:pPr>
            <a:r>
              <a:rPr lang="en-US" dirty="0" smtClean="0"/>
              <a:t>electrical </a:t>
            </a:r>
            <a:r>
              <a:rPr lang="en-US" dirty="0"/>
              <a:t>and thermal </a:t>
            </a:r>
            <a:r>
              <a:rPr lang="en-US" dirty="0" smtClean="0"/>
              <a:t>tests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 smtClean="0"/>
              <a:t>work </a:t>
            </a:r>
            <a:r>
              <a:rPr lang="en-US" dirty="0"/>
              <a:t>in progress</a:t>
            </a:r>
          </a:p>
          <a:p>
            <a:pPr marL="285750" indent="-285750">
              <a:lnSpc>
                <a:spcPct val="95000"/>
              </a:lnSpc>
              <a:buFontTx/>
              <a:buChar char="-"/>
            </a:pPr>
            <a:endParaRPr lang="en-US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457324" y="5434074"/>
            <a:ext cx="5080237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 smtClean="0">
                <a:solidFill>
                  <a:srgbClr val="00B050"/>
                </a:solidFill>
              </a:rPr>
              <a:t>Anmerkung:</a:t>
            </a:r>
          </a:p>
          <a:p>
            <a:pPr algn="l">
              <a:lnSpc>
                <a:spcPct val="95000"/>
              </a:lnSpc>
            </a:pPr>
            <a:r>
              <a:rPr lang="de-DE" sz="1200" dirty="0" smtClean="0">
                <a:solidFill>
                  <a:srgbClr val="00B050"/>
                </a:solidFill>
              </a:rPr>
              <a:t>OK für einen Prototyp, Änderungen der Strombelastungen noch möglich!</a:t>
            </a:r>
            <a:endParaRPr lang="de-DE" sz="12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MVD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smtClean="0"/>
              <a:t>BL4 – </a:t>
            </a:r>
            <a:r>
              <a:rPr lang="en-GB" dirty="0" smtClean="0"/>
              <a:t>Detector Orientation And Gluing</a:t>
            </a:r>
            <a:endParaRPr lang="en-GB" noProof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2" y="1772816"/>
            <a:ext cx="279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129732" y="2204864"/>
            <a:ext cx="4401095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2400" dirty="0"/>
              <a:t>Orientation of the </a:t>
            </a:r>
            <a:r>
              <a:rPr lang="en-GB" sz="2400" dirty="0" smtClean="0"/>
              <a:t>detectors during the gluing process</a:t>
            </a:r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r>
              <a:rPr lang="en-GB" sz="2400" dirty="0" smtClean="0"/>
              <a:t>Optical Sensor is </a:t>
            </a:r>
            <a:r>
              <a:rPr lang="en-GB" sz="2400" dirty="0"/>
              <a:t>for our machine</a:t>
            </a:r>
          </a:p>
          <a:p>
            <a:pPr>
              <a:lnSpc>
                <a:spcPct val="95000"/>
              </a:lnSpc>
            </a:pPr>
            <a:r>
              <a:rPr lang="en-GB" sz="2400" dirty="0" smtClean="0"/>
              <a:t>not available! </a:t>
            </a:r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r>
              <a:rPr lang="en-GB" sz="2400" dirty="0" smtClean="0"/>
              <a:t>Marks on the detector?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97684" y="5229200"/>
            <a:ext cx="5350567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 smtClean="0">
                <a:solidFill>
                  <a:srgbClr val="00B050"/>
                </a:solidFill>
              </a:rPr>
              <a:t>Anmerkung:</a:t>
            </a:r>
          </a:p>
          <a:p>
            <a:pPr algn="l">
              <a:lnSpc>
                <a:spcPct val="95000"/>
              </a:lnSpc>
            </a:pPr>
            <a:r>
              <a:rPr lang="de-DE" sz="1200" dirty="0" smtClean="0">
                <a:solidFill>
                  <a:srgbClr val="00B050"/>
                </a:solidFill>
              </a:rPr>
              <a:t>Daniela fragt bei Ihnen in Turin nach und schickt Infos.</a:t>
            </a:r>
          </a:p>
          <a:p>
            <a:pPr algn="l">
              <a:lnSpc>
                <a:spcPct val="95000"/>
              </a:lnSpc>
            </a:pPr>
            <a:r>
              <a:rPr lang="de-DE" sz="1200" dirty="0" smtClean="0">
                <a:solidFill>
                  <a:srgbClr val="00B050"/>
                </a:solidFill>
              </a:rPr>
              <a:t>Hans-Georg schickt Bilder von den Markierungen. Sie haben von Tommaso </a:t>
            </a:r>
          </a:p>
          <a:p>
            <a:pPr algn="l">
              <a:lnSpc>
                <a:spcPct val="95000"/>
              </a:lnSpc>
            </a:pPr>
            <a:r>
              <a:rPr lang="de-DE" sz="1200" dirty="0" smtClean="0">
                <a:solidFill>
                  <a:srgbClr val="00B050"/>
                </a:solidFill>
              </a:rPr>
              <a:t>noch eine Vorrichtung, vielleicht kann man die noch gebrauchen.</a:t>
            </a:r>
            <a:r>
              <a:rPr lang="de-DE" sz="1200" dirty="0" smtClean="0">
                <a:solidFill>
                  <a:srgbClr val="00B050"/>
                </a:solidFill>
              </a:rPr>
              <a:t> </a:t>
            </a:r>
            <a:endParaRPr lang="de-DE" sz="12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elich_PowerPoint_A4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ülich_PowerPoint_A4.potx" id="{F33889CA-09A8-4889-B221-0CA4B8B3F552}" vid="{AC5FC6C5-12A6-42BC-88CA-3538C2168900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Juelich_PowerPoint_A4</Template>
  <TotalTime>0</TotalTime>
  <Words>219</Words>
  <Application>Microsoft Office PowerPoint</Application>
  <PresentationFormat>Benutzerdefiniert</PresentationFormat>
  <Paragraphs>54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Juelich_PowerPoint_A4</vt:lpstr>
      <vt:lpstr>MVD - PANDA</vt:lpstr>
      <vt:lpstr>MVD</vt:lpstr>
      <vt:lpstr>MVD</vt:lpstr>
      <vt:lpstr>MVD</vt:lpstr>
      <vt:lpstr>MVD</vt:lpstr>
      <vt:lpstr>MVD</vt:lpstr>
      <vt:lpstr>MVD</vt:lpstr>
    </vt:vector>
  </TitlesOfParts>
  <Company>Forschungszentrum Jülich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Grunwald, Dirk</dc:creator>
  <cp:lastModifiedBy>Grunwald, Dirk</cp:lastModifiedBy>
  <cp:revision>103</cp:revision>
  <cp:lastPrinted>2018-02-21T12:32:08Z</cp:lastPrinted>
  <dcterms:created xsi:type="dcterms:W3CDTF">2018-02-15T08:27:46Z</dcterms:created>
  <dcterms:modified xsi:type="dcterms:W3CDTF">2018-03-05T08:34:43Z</dcterms:modified>
</cp:coreProperties>
</file>