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62" r:id="rId3"/>
    <p:sldId id="361" r:id="rId4"/>
    <p:sldId id="360" r:id="rId5"/>
    <p:sldId id="367" r:id="rId6"/>
    <p:sldId id="294" r:id="rId7"/>
    <p:sldId id="295" r:id="rId8"/>
    <p:sldId id="301" r:id="rId9"/>
    <p:sldId id="374" r:id="rId10"/>
    <p:sldId id="368" r:id="rId11"/>
    <p:sldId id="375" r:id="rId12"/>
    <p:sldId id="349" r:id="rId13"/>
    <p:sldId id="379" r:id="rId14"/>
    <p:sldId id="358" r:id="rId15"/>
    <p:sldId id="383" r:id="rId16"/>
    <p:sldId id="384" r:id="rId17"/>
    <p:sldId id="386" r:id="rId18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5B82"/>
    <a:srgbClr val="B9B9B9"/>
    <a:srgbClr val="9C9C9C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7" autoAdjust="0"/>
    <p:restoredTop sz="94628" autoAdjust="0"/>
  </p:normalViewPr>
  <p:slideViewPr>
    <p:cSldViewPr>
      <p:cViewPr>
        <p:scale>
          <a:sx n="100" d="100"/>
          <a:sy n="100" d="100"/>
        </p:scale>
        <p:origin x="-672" y="582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13.06.2013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3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99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39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Unsere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Ziele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</a:t>
            </a:r>
            <a:r>
              <a:rPr lang="en-US" noProof="0" dirty="0" err="1" smtClean="0"/>
              <a:t>Forschungszentrum</a:t>
            </a:r>
            <a:r>
              <a:rPr lang="de-DE" dirty="0" smtClean="0"/>
              <a:t>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Grafik 3" descr="Panda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249053"/>
            <a:ext cx="3096344" cy="6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2" descr="Panda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4023" y="266891"/>
            <a:ext cx="1438656" cy="3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8136904" cy="1440805"/>
          </a:xfrm>
        </p:spPr>
        <p:txBody>
          <a:bodyPr/>
          <a:lstStyle/>
          <a:p>
            <a:r>
              <a:rPr lang="en-US" sz="4400" dirty="0" smtClean="0"/>
              <a:t>The </a:t>
            </a:r>
            <a:r>
              <a:rPr lang="en-US" sz="4400" dirty="0"/>
              <a:t>Central Straw Tube Tracker In The PANDA Experiment</a:t>
            </a:r>
            <a:endParaRPr lang="de-DE" sz="44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4" y="4868863"/>
            <a:ext cx="8064896" cy="576262"/>
          </a:xfrm>
        </p:spPr>
        <p:txBody>
          <a:bodyPr/>
          <a:lstStyle/>
          <a:p>
            <a:r>
              <a:rPr lang="de-DE" sz="1800" b="1" dirty="0" smtClean="0"/>
              <a:t>Peter Wintz (IKP - FZ Jülich), </a:t>
            </a:r>
            <a:r>
              <a:rPr lang="de-DE" sz="1800" b="1" dirty="0" err="1"/>
              <a:t>for</a:t>
            </a:r>
            <a:r>
              <a:rPr lang="de-DE" sz="1800" b="1" dirty="0"/>
              <a:t> </a:t>
            </a:r>
            <a:r>
              <a:rPr lang="de-DE" sz="1800" b="1" dirty="0" err="1"/>
              <a:t>the</a:t>
            </a:r>
            <a:r>
              <a:rPr lang="de-DE" sz="1800" b="1" dirty="0"/>
              <a:t> </a:t>
            </a:r>
            <a:r>
              <a:rPr lang="de-DE" sz="1800" b="1" dirty="0" smtClean="0"/>
              <a:t>PANDA </a:t>
            </a:r>
            <a:r>
              <a:rPr lang="de-DE" sz="1800" b="1" dirty="0" err="1" smtClean="0"/>
              <a:t>collaboration</a:t>
            </a:r>
            <a:endParaRPr lang="de-DE" sz="1800" b="1" dirty="0"/>
          </a:p>
          <a:p>
            <a:endParaRPr lang="de-DE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828078" y="6093296"/>
            <a:ext cx="6331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DE" b="1" dirty="0" smtClean="0">
                <a:solidFill>
                  <a:srgbClr val="FFFF00"/>
                </a:solidFill>
              </a:rPr>
              <a:t>11</a:t>
            </a:r>
            <a:r>
              <a:rPr lang="de-DE" b="1" baseline="30000" dirty="0" smtClean="0">
                <a:solidFill>
                  <a:srgbClr val="FFFF00"/>
                </a:solidFill>
              </a:rPr>
              <a:t>th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International Conference on Low Energy Antiproton Physics</a:t>
            </a:r>
            <a:r>
              <a:rPr lang="de-DE" b="1" dirty="0">
                <a:solidFill>
                  <a:srgbClr val="FFFF00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b="1" dirty="0">
                <a:solidFill>
                  <a:srgbClr val="FFFF00"/>
                </a:solidFill>
              </a:rPr>
              <a:t>June 10-15, 2013, Uppsala, </a:t>
            </a:r>
            <a:r>
              <a:rPr lang="de-DE" b="1" dirty="0" err="1" smtClean="0">
                <a:solidFill>
                  <a:srgbClr val="FFFF00"/>
                </a:solidFill>
              </a:rPr>
              <a:t>Sweden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Mechanical</a:t>
            </a:r>
            <a:r>
              <a:rPr lang="de-DE" dirty="0" smtClean="0"/>
              <a:t> Frame </a:t>
            </a:r>
            <a:r>
              <a:rPr lang="de-DE" dirty="0" err="1" smtClean="0"/>
              <a:t>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Picture 2" descr="C:\Users\orecchini\LNF_JOBS\9_PANDA February_2011\STRAW TRACKER\Straw Tracker Assembly June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243591" cy="4043970"/>
          </a:xfrm>
          <a:prstGeom prst="rect">
            <a:avLst/>
          </a:prstGeom>
          <a:noFill/>
        </p:spPr>
      </p:pic>
      <p:sp>
        <p:nvSpPr>
          <p:cNvPr id="9" name="CasellaDiTesto 4"/>
          <p:cNvSpPr txBox="1"/>
          <p:nvPr/>
        </p:nvSpPr>
        <p:spPr>
          <a:xfrm>
            <a:off x="467544" y="2403192"/>
            <a:ext cx="22812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CABLE  ROUTING  TRAY SUPPORT  STRUCTURE (CRFP) </a:t>
            </a:r>
            <a:endParaRPr lang="it-IT" sz="105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CasellaDiTesto 5"/>
          <p:cNvSpPr txBox="1"/>
          <p:nvPr/>
        </p:nvSpPr>
        <p:spPr>
          <a:xfrm>
            <a:off x="2026613" y="5877272"/>
            <a:ext cx="20413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MAIN  GAS  PIPES (</a:t>
            </a:r>
            <a:r>
              <a:rPr lang="it-IT" sz="1050" i="1" dirty="0" err="1" smtClean="0">
                <a:solidFill>
                  <a:srgbClr val="0070C0"/>
                </a:solidFill>
                <a:latin typeface="Comic Sans MS" pitchFamily="66" charset="0"/>
              </a:rPr>
              <a:t>Rilsan</a:t>
            </a:r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1" name="CasellaDiTesto 6"/>
          <p:cNvSpPr txBox="1"/>
          <p:nvPr/>
        </p:nvSpPr>
        <p:spPr>
          <a:xfrm>
            <a:off x="2197223" y="5575233"/>
            <a:ext cx="36303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ELECTRONICS  PATCH  PANELS (</a:t>
            </a:r>
            <a:r>
              <a:rPr lang="it-IT" sz="1050" i="1" dirty="0" err="1" smtClean="0">
                <a:solidFill>
                  <a:srgbClr val="0070C0"/>
                </a:solidFill>
                <a:latin typeface="Comic Sans MS" pitchFamily="66" charset="0"/>
              </a:rPr>
              <a:t>Aluminum</a:t>
            </a:r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it-IT" sz="105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CasellaDiTesto 7"/>
          <p:cNvSpPr txBox="1"/>
          <p:nvPr/>
        </p:nvSpPr>
        <p:spPr>
          <a:xfrm>
            <a:off x="2022917" y="1997875"/>
            <a:ext cx="1210947" cy="182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ELECTRONICS  CARDS</a:t>
            </a:r>
            <a:endParaRPr lang="it-IT" sz="105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CasellaDiTesto 8"/>
          <p:cNvSpPr txBox="1"/>
          <p:nvPr/>
        </p:nvSpPr>
        <p:spPr>
          <a:xfrm>
            <a:off x="3747429" y="1833698"/>
            <a:ext cx="4199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ELECTRONICS  CARDS  PROTECTION  SKIN (Kevlar)</a:t>
            </a:r>
            <a:endParaRPr lang="it-IT" sz="105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CasellaDiTesto 9"/>
          <p:cNvSpPr txBox="1"/>
          <p:nvPr/>
        </p:nvSpPr>
        <p:spPr>
          <a:xfrm>
            <a:off x="6247372" y="2204864"/>
            <a:ext cx="2429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STRAW TRACKER OUTER </a:t>
            </a:r>
          </a:p>
          <a:p>
            <a:pPr defTabSz="457153"/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PROTECTION  SKIN  (Kevlar)</a:t>
            </a:r>
            <a:endParaRPr lang="it-IT" sz="105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CasellaDiTesto 10"/>
          <p:cNvSpPr txBox="1"/>
          <p:nvPr/>
        </p:nvSpPr>
        <p:spPr>
          <a:xfrm>
            <a:off x="2771800" y="5208141"/>
            <a:ext cx="26564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CABLES ROUTING  TRAY (</a:t>
            </a:r>
            <a:r>
              <a:rPr lang="it-IT" sz="1050" i="1" dirty="0" err="1" smtClean="0">
                <a:solidFill>
                  <a:srgbClr val="0070C0"/>
                </a:solidFill>
                <a:latin typeface="Comic Sans MS" pitchFamily="66" charset="0"/>
              </a:rPr>
              <a:t>Aluminum</a:t>
            </a:r>
            <a:r>
              <a:rPr lang="it-IT" sz="1050" i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it-IT" sz="105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6" name="Forma 12"/>
          <p:cNvCxnSpPr>
            <a:stCxn id="14" idx="1"/>
          </p:cNvCxnSpPr>
          <p:nvPr/>
        </p:nvCxnSpPr>
        <p:spPr>
          <a:xfrm rot="10800000" flipV="1">
            <a:off x="5562032" y="2412612"/>
            <a:ext cx="685340" cy="181297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36"/>
          <p:cNvCxnSpPr/>
          <p:nvPr/>
        </p:nvCxnSpPr>
        <p:spPr>
          <a:xfrm flipH="1">
            <a:off x="3837518" y="2180695"/>
            <a:ext cx="103693" cy="106147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38"/>
          <p:cNvCxnSpPr/>
          <p:nvPr/>
        </p:nvCxnSpPr>
        <p:spPr>
          <a:xfrm>
            <a:off x="3163525" y="2276874"/>
            <a:ext cx="207381" cy="11208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41"/>
          <p:cNvCxnSpPr/>
          <p:nvPr/>
        </p:nvCxnSpPr>
        <p:spPr>
          <a:xfrm>
            <a:off x="2022917" y="2818690"/>
            <a:ext cx="985070" cy="88064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45"/>
          <p:cNvCxnSpPr/>
          <p:nvPr/>
        </p:nvCxnSpPr>
        <p:spPr>
          <a:xfrm flipH="1" flipV="1">
            <a:off x="1971073" y="5056777"/>
            <a:ext cx="259227" cy="51845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47"/>
          <p:cNvCxnSpPr/>
          <p:nvPr/>
        </p:nvCxnSpPr>
        <p:spPr>
          <a:xfrm flipH="1" flipV="1">
            <a:off x="2748758" y="4590164"/>
            <a:ext cx="518457" cy="5670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49"/>
          <p:cNvCxnSpPr/>
          <p:nvPr/>
        </p:nvCxnSpPr>
        <p:spPr>
          <a:xfrm flipH="1" flipV="1">
            <a:off x="1662878" y="5306974"/>
            <a:ext cx="388842" cy="5702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11"/>
          <p:cNvSpPr txBox="1">
            <a:spLocks/>
          </p:cNvSpPr>
          <p:nvPr/>
        </p:nvSpPr>
        <p:spPr>
          <a:xfrm>
            <a:off x="6749468" y="3429000"/>
            <a:ext cx="2394531" cy="3833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Sketch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frontend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part</a:t>
            </a:r>
            <a:endParaRPr lang="de-DE" sz="16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14"/>
          <p:cNvSpPr txBox="1"/>
          <p:nvPr/>
        </p:nvSpPr>
        <p:spPr bwMode="auto">
          <a:xfrm>
            <a:off x="467544" y="5877272"/>
            <a:ext cx="13083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de-DE" sz="1600" b="1" kern="0" noProof="0" dirty="0" smtClean="0">
                <a:solidFill>
                  <a:srgbClr val="FF0000"/>
                </a:solidFill>
              </a:rPr>
              <a:t>INFN </a:t>
            </a:r>
            <a:r>
              <a:rPr lang="de-DE" sz="1600" b="1" kern="0" noProof="0" dirty="0" err="1" smtClean="0">
                <a:solidFill>
                  <a:srgbClr val="FF0000"/>
                </a:solidFill>
              </a:rPr>
              <a:t>Frascati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292080" y="3691664"/>
            <a:ext cx="3657597" cy="2761672"/>
            <a:chOff x="0" y="-128412"/>
            <a:chExt cx="9144000" cy="6904181"/>
          </a:xfrm>
        </p:grpSpPr>
        <p:pic>
          <p:nvPicPr>
            <p:cNvPr id="25" name="Picture 24" descr="C:\Users\orecchini\Desktop\2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9110" t="2590" r="16667" b="11940"/>
            <a:stretch/>
          </p:blipFill>
          <p:spPr bwMode="auto">
            <a:xfrm flipH="1">
              <a:off x="0" y="0"/>
              <a:ext cx="9144000" cy="67757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softEdge rad="63500"/>
            </a:effectLst>
          </p:spPr>
        </p:pic>
        <p:sp>
          <p:nvSpPr>
            <p:cNvPr id="26" name="Rounded Rectangle 25"/>
            <p:cNvSpPr/>
            <p:nvPr/>
          </p:nvSpPr>
          <p:spPr>
            <a:xfrm>
              <a:off x="7315201" y="5795999"/>
              <a:ext cx="1576399" cy="7572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 smtClean="0">
                  <a:solidFill>
                    <a:srgbClr val="FFFF00"/>
                  </a:solidFill>
                  <a:latin typeface="Arial" pitchFamily="34" charset="0"/>
                  <a:ea typeface="ＭＳ Ｐゴシック" pitchFamily="-72" charset="-128"/>
                  <a:cs typeface="Arial" pitchFamily="34" charset="0"/>
                </a:rPr>
                <a:t>STRAW MODULE</a:t>
              </a:r>
              <a:endParaRPr lang="en-US" sz="600" b="1" dirty="0">
                <a:solidFill>
                  <a:srgbClr val="FFFF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endParaRPr>
            </a:p>
          </p:txBody>
        </p:sp>
        <p:cxnSp>
          <p:nvCxnSpPr>
            <p:cNvPr id="27" name="Connettore 2 14"/>
            <p:cNvCxnSpPr/>
            <p:nvPr/>
          </p:nvCxnSpPr>
          <p:spPr>
            <a:xfrm flipH="1" flipV="1">
              <a:off x="6770948" y="5254939"/>
              <a:ext cx="544252" cy="5988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15"/>
            <p:cNvCxnSpPr/>
            <p:nvPr/>
          </p:nvCxnSpPr>
          <p:spPr>
            <a:xfrm flipV="1">
              <a:off x="1066800" y="4043232"/>
              <a:ext cx="653952" cy="726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13"/>
            <p:cNvSpPr/>
            <p:nvPr/>
          </p:nvSpPr>
          <p:spPr>
            <a:xfrm>
              <a:off x="180020" y="4789226"/>
              <a:ext cx="1945049" cy="10573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 smtClean="0">
                  <a:solidFill>
                    <a:srgbClr val="FFFF00"/>
                  </a:solidFill>
                  <a:latin typeface="Arial" pitchFamily="34" charset="0"/>
                  <a:ea typeface="ＭＳ Ｐゴシック" pitchFamily="-72" charset="-128"/>
                  <a:cs typeface="Arial" pitchFamily="34" charset="0"/>
                </a:rPr>
                <a:t>MECHANICAL FRAME (UPSTREAM)</a:t>
              </a:r>
              <a:endParaRPr lang="en-US" sz="600" b="1" dirty="0">
                <a:solidFill>
                  <a:srgbClr val="FFFF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endParaRPr>
            </a:p>
          </p:txBody>
        </p:sp>
        <p:sp>
          <p:nvSpPr>
            <p:cNvPr id="30" name="Rounded Rectangle 13"/>
            <p:cNvSpPr/>
            <p:nvPr/>
          </p:nvSpPr>
          <p:spPr>
            <a:xfrm>
              <a:off x="347960" y="665168"/>
              <a:ext cx="1594996" cy="95942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 smtClean="0">
                  <a:solidFill>
                    <a:srgbClr val="FFFF00"/>
                  </a:solidFill>
                  <a:latin typeface="Arial" pitchFamily="34" charset="0"/>
                  <a:ea typeface="ＭＳ Ｐゴシック" pitchFamily="-72" charset="-128"/>
                  <a:cs typeface="Arial" pitchFamily="34" charset="0"/>
                </a:rPr>
                <a:t>ANALOG READOUT</a:t>
              </a:r>
            </a:p>
            <a:p>
              <a:pPr algn="ctr"/>
              <a:r>
                <a:rPr lang="en-US" sz="600" b="1" dirty="0" smtClean="0">
                  <a:solidFill>
                    <a:srgbClr val="FFFF00"/>
                  </a:solidFill>
                  <a:latin typeface="Arial" pitchFamily="34" charset="0"/>
                  <a:ea typeface="ＭＳ Ｐゴシック" pitchFamily="-72" charset="-128"/>
                  <a:cs typeface="Arial" pitchFamily="34" charset="0"/>
                </a:rPr>
                <a:t>CARD</a:t>
              </a:r>
              <a:endParaRPr lang="en-US" sz="600" b="1" dirty="0">
                <a:solidFill>
                  <a:srgbClr val="FFFF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endParaRPr>
            </a:p>
          </p:txBody>
        </p:sp>
        <p:cxnSp>
          <p:nvCxnSpPr>
            <p:cNvPr id="31" name="Connettore 2 18"/>
            <p:cNvCxnSpPr>
              <a:stCxn id="30" idx="2"/>
            </p:cNvCxnSpPr>
            <p:nvPr/>
          </p:nvCxnSpPr>
          <p:spPr>
            <a:xfrm>
              <a:off x="1145458" y="1624596"/>
              <a:ext cx="2705057" cy="21191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13"/>
            <p:cNvSpPr/>
            <p:nvPr/>
          </p:nvSpPr>
          <p:spPr>
            <a:xfrm>
              <a:off x="7315200" y="1905192"/>
              <a:ext cx="1576400" cy="94808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 smtClean="0">
                  <a:solidFill>
                    <a:srgbClr val="FFFF00"/>
                  </a:solidFill>
                  <a:latin typeface="Arial" pitchFamily="34" charset="0"/>
                  <a:ea typeface="ＭＳ Ｐゴシック" pitchFamily="-72" charset="-128"/>
                  <a:cs typeface="Arial" pitchFamily="34" charset="0"/>
                </a:rPr>
                <a:t>STRAW MODULE</a:t>
              </a:r>
              <a:endParaRPr lang="en-US" sz="600" b="1" dirty="0">
                <a:solidFill>
                  <a:srgbClr val="FFFF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endParaRPr>
            </a:p>
            <a:p>
              <a:pPr algn="ctr"/>
              <a:r>
                <a:rPr lang="en-US" sz="600" b="1" dirty="0" smtClean="0">
                  <a:solidFill>
                    <a:srgbClr val="FFFF00"/>
                  </a:solidFill>
                  <a:latin typeface="Arial" pitchFamily="34" charset="0"/>
                  <a:ea typeface="ＭＳ Ｐゴシック" pitchFamily="-72" charset="-128"/>
                  <a:cs typeface="Arial" pitchFamily="34" charset="0"/>
                </a:rPr>
                <a:t>SUPPORT</a:t>
              </a:r>
              <a:endParaRPr lang="en-US" sz="600" b="1" dirty="0">
                <a:solidFill>
                  <a:srgbClr val="FFFF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endParaRPr>
            </a:p>
          </p:txBody>
        </p:sp>
        <p:cxnSp>
          <p:nvCxnSpPr>
            <p:cNvPr id="33" name="Connettore 2 20"/>
            <p:cNvCxnSpPr/>
            <p:nvPr/>
          </p:nvCxnSpPr>
          <p:spPr>
            <a:xfrm flipH="1">
              <a:off x="6338456" y="2379232"/>
              <a:ext cx="976744" cy="5859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3099956" y="5866058"/>
              <a:ext cx="2157844" cy="76334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 smtClean="0">
                  <a:solidFill>
                    <a:srgbClr val="FFFF00"/>
                  </a:solidFill>
                  <a:latin typeface="Arial" pitchFamily="34" charset="0"/>
                  <a:ea typeface="ＭＳ Ｐゴシック" pitchFamily="-72" charset="-128"/>
                  <a:cs typeface="Arial" pitchFamily="34" charset="0"/>
                </a:rPr>
                <a:t>HIGH VOLTAGE     DISTRIBUTION  </a:t>
              </a:r>
              <a:endParaRPr lang="en-US" sz="600" b="1" dirty="0">
                <a:solidFill>
                  <a:srgbClr val="FFFF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endParaRPr>
            </a:p>
          </p:txBody>
        </p:sp>
        <p:cxnSp>
          <p:nvCxnSpPr>
            <p:cNvPr id="35" name="Connettore 2 24"/>
            <p:cNvCxnSpPr/>
            <p:nvPr/>
          </p:nvCxnSpPr>
          <p:spPr>
            <a:xfrm flipV="1">
              <a:off x="3510032" y="4267200"/>
              <a:ext cx="680968" cy="15865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" descr="C:\Users\orecchini\Desktop\1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2455" t="2542" r="11432" b="6749"/>
            <a:stretch/>
          </p:blipFill>
          <p:spPr bwMode="auto">
            <a:xfrm>
              <a:off x="2163694" y="-128412"/>
              <a:ext cx="3224830" cy="2856868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  <a:effectLst>
              <a:softEdge rad="127000"/>
            </a:effectLst>
          </p:spPr>
        </p:pic>
        <p:cxnSp>
          <p:nvCxnSpPr>
            <p:cNvPr id="38" name="Connettore 2 24"/>
            <p:cNvCxnSpPr/>
            <p:nvPr/>
          </p:nvCxnSpPr>
          <p:spPr>
            <a:xfrm flipH="1">
              <a:off x="5657281" y="1520795"/>
              <a:ext cx="1113667" cy="13324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6777168" y="965720"/>
              <a:ext cx="1728192" cy="75182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 smtClean="0">
                  <a:solidFill>
                    <a:srgbClr val="FFFF00"/>
                  </a:solidFill>
                  <a:latin typeface="Arial" pitchFamily="34" charset="0"/>
                  <a:ea typeface="ＭＳ Ｐゴシック" pitchFamily="-72" charset="-128"/>
                  <a:cs typeface="Arial" pitchFamily="34" charset="0"/>
                </a:rPr>
                <a:t>GAS MANIFOLD   </a:t>
              </a:r>
              <a:endParaRPr lang="en-US" sz="600" b="1" dirty="0">
                <a:solidFill>
                  <a:srgbClr val="FFFF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5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Final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Picture 2" descr="C:\Users\orecchini\Desktop\Immag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70601"/>
            <a:ext cx="5212080" cy="3654743"/>
          </a:xfrm>
          <a:prstGeom prst="rect">
            <a:avLst/>
          </a:prstGeom>
          <a:noFill/>
          <a:effectLst>
            <a:softEdge rad="190500"/>
          </a:effectLst>
        </p:spPr>
      </p:pic>
      <p:pic>
        <p:nvPicPr>
          <p:cNvPr id="8" name="Picture 4" descr="C:\Users\orecchini\Desktop\Immagin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755" y="2929259"/>
            <a:ext cx="2643188" cy="182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orecchini\Desktop\P1000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049259" y="4669427"/>
            <a:ext cx="2074233" cy="155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feld 16"/>
          <p:cNvSpPr txBox="1"/>
          <p:nvPr/>
        </p:nvSpPr>
        <p:spPr bwMode="auto">
          <a:xfrm>
            <a:off x="755576" y="3049215"/>
            <a:ext cx="1824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Frascati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Torino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1772816"/>
            <a:ext cx="8249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005B82"/>
              </a:buClr>
              <a:buSzPct val="80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Central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rame structure to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support all central components </a:t>
            </a:r>
          </a:p>
          <a:p>
            <a:pPr marL="742950" lvl="1" indent="-285750" fontAlgn="base">
              <a:spcBef>
                <a:spcPts val="600"/>
              </a:spcBef>
              <a:spcAft>
                <a:spcPct val="0"/>
              </a:spcAft>
              <a:buClr>
                <a:srgbClr val="005B82"/>
              </a:buClr>
              <a:buSzPct val="80000"/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beam pipe +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MVD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+ STT semi-barrels</a:t>
            </a:r>
          </a:p>
          <a:p>
            <a:pPr marL="285750" lvl="0" indent="-285750" fontAlgn="base">
              <a:spcBef>
                <a:spcPts val="600"/>
              </a:spcBef>
              <a:spcAft>
                <a:spcPct val="0"/>
              </a:spcAft>
              <a:buClr>
                <a:srgbClr val="005B82"/>
              </a:buClr>
              <a:buSzPct val="80000"/>
              <a:buFont typeface="Wingdings" pitchFamily="2" charset="2"/>
              <a:buChar char="§"/>
            </a:pPr>
            <a:r>
              <a:rPr lang="en-US" dirty="0">
                <a:latin typeface="Arial"/>
                <a:cs typeface="Arial"/>
              </a:rPr>
              <a:t>Rail system for insertion </a:t>
            </a:r>
            <a:r>
              <a:rPr lang="en-US" dirty="0" smtClean="0">
                <a:latin typeface="Arial"/>
                <a:cs typeface="Arial"/>
              </a:rPr>
              <a:t>into </a:t>
            </a:r>
            <a:r>
              <a:rPr lang="en-US" dirty="0">
                <a:latin typeface="Arial"/>
                <a:cs typeface="Arial"/>
              </a:rPr>
              <a:t>the PANDA target spectrometer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3"/>
          <a:stretch/>
        </p:blipFill>
        <p:spPr bwMode="auto">
          <a:xfrm>
            <a:off x="6156176" y="3861048"/>
            <a:ext cx="2946765" cy="97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1988840"/>
            <a:ext cx="8172480" cy="410445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oncepts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drift</a:t>
            </a:r>
            <a:r>
              <a:rPr lang="de-DE" dirty="0"/>
              <a:t> </a:t>
            </a:r>
            <a:r>
              <a:rPr lang="de-DE" dirty="0" smtClean="0"/>
              <a:t>time +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</a:t>
            </a:r>
            <a:r>
              <a:rPr lang="de-DE" dirty="0" smtClean="0"/>
              <a:t>/dx)</a:t>
            </a:r>
            <a:r>
              <a:rPr lang="de-DE" sz="1600" dirty="0" smtClean="0">
                <a:sym typeface="Symbol"/>
              </a:rPr>
              <a:t> </a:t>
            </a:r>
            <a:endParaRPr lang="de-DE" sz="1600" dirty="0">
              <a:sym typeface="Symbol"/>
            </a:endParaRP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mplitude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sampling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:  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LE-Time + 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Q</a:t>
            </a:r>
            <a:endParaRPr lang="de-DE" sz="1800" dirty="0" smtClean="0"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err="1" smtClean="0">
                <a:sym typeface="Symbol"/>
              </a:rPr>
              <a:t>Amplifier-shaper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boards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frontend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at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detector</a:t>
            </a:r>
            <a:endParaRPr lang="de-DE" sz="1600" dirty="0" smtClean="0"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smtClean="0">
                <a:sym typeface="Symbol"/>
              </a:rPr>
              <a:t>Pulse </a:t>
            </a:r>
            <a:r>
              <a:rPr lang="de-DE" sz="1600" dirty="0" err="1" smtClean="0">
                <a:sym typeface="Symbol"/>
              </a:rPr>
              <a:t>sampling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by</a:t>
            </a:r>
            <a:r>
              <a:rPr lang="de-DE" sz="1600" dirty="0" smtClean="0">
                <a:sym typeface="Symbol"/>
              </a:rPr>
              <a:t> FADC </a:t>
            </a:r>
            <a:r>
              <a:rPr lang="de-DE" sz="1600" dirty="0">
                <a:sym typeface="Symbol"/>
              </a:rPr>
              <a:t>(</a:t>
            </a:r>
            <a:r>
              <a:rPr lang="de-DE" sz="1600" dirty="0" smtClean="0">
                <a:sym typeface="Symbol"/>
              </a:rPr>
              <a:t>240 MHz), pulse </a:t>
            </a:r>
            <a:r>
              <a:rPr lang="de-DE" sz="1600" dirty="0" err="1" smtClean="0">
                <a:sym typeface="Symbol"/>
              </a:rPr>
              <a:t>analysis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and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readout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by</a:t>
            </a:r>
            <a:r>
              <a:rPr lang="de-DE" sz="1600" dirty="0" smtClean="0">
                <a:sym typeface="Symbol"/>
              </a:rPr>
              <a:t> FPGA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mplitude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by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time-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over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threshold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*: LE-Time 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+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ToT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(Q)</a:t>
            </a:r>
            <a:endParaRPr lang="de-DE" sz="1600" dirty="0" smtClean="0"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err="1">
                <a:sym typeface="Symbol"/>
              </a:rPr>
              <a:t>Ampl</a:t>
            </a:r>
            <a:r>
              <a:rPr lang="de-DE" sz="1600" dirty="0">
                <a:sym typeface="Symbol"/>
              </a:rPr>
              <a:t>.-</a:t>
            </a:r>
            <a:r>
              <a:rPr lang="de-DE" sz="1600" dirty="0" err="1">
                <a:sym typeface="Symbol"/>
              </a:rPr>
              <a:t>Shaper</a:t>
            </a:r>
            <a:r>
              <a:rPr lang="de-DE" sz="1600" dirty="0">
                <a:sym typeface="Symbol"/>
              </a:rPr>
              <a:t>-</a:t>
            </a:r>
            <a:r>
              <a:rPr lang="de-DE" sz="1600" dirty="0" err="1">
                <a:sym typeface="Symbol"/>
              </a:rPr>
              <a:t>Discr</a:t>
            </a:r>
            <a:r>
              <a:rPr lang="de-DE" sz="1600" dirty="0">
                <a:sym typeface="Symbol"/>
              </a:rPr>
              <a:t>. (</a:t>
            </a:r>
            <a:r>
              <a:rPr lang="de-DE" sz="1600" dirty="0" smtClean="0">
                <a:sym typeface="Symbol"/>
              </a:rPr>
              <a:t>ASIC-chip) </a:t>
            </a:r>
            <a:r>
              <a:rPr lang="de-DE" sz="1600" dirty="0" err="1">
                <a:sym typeface="Symbol"/>
              </a:rPr>
              <a:t>frontend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at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detector</a:t>
            </a:r>
            <a:r>
              <a:rPr lang="de-DE" sz="1600" dirty="0">
                <a:sym typeface="Symbol"/>
              </a:rPr>
              <a:t> </a:t>
            </a:r>
            <a:endParaRPr lang="de-DE" sz="1600" dirty="0" smtClean="0"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smtClean="0">
                <a:sym typeface="Symbol"/>
              </a:rPr>
              <a:t>Time </a:t>
            </a:r>
            <a:r>
              <a:rPr lang="de-DE" sz="1600" dirty="0" err="1" smtClean="0">
                <a:sym typeface="Symbol"/>
              </a:rPr>
              <a:t>Readout</a:t>
            </a:r>
            <a:r>
              <a:rPr lang="de-DE" sz="1600" dirty="0" smtClean="0">
                <a:sym typeface="Symbol"/>
              </a:rPr>
              <a:t> Boards (TRB), TDC in FPGA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Requirements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smtClean="0">
                <a:sym typeface="Symbol"/>
              </a:rPr>
              <a:t>~ 2fC </a:t>
            </a:r>
            <a:r>
              <a:rPr lang="de-DE" sz="1600" dirty="0" err="1" smtClean="0">
                <a:sym typeface="Symbol"/>
              </a:rPr>
              <a:t>sensitivity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thresh</a:t>
            </a:r>
            <a:r>
              <a:rPr lang="de-DE" sz="1600" dirty="0" smtClean="0"/>
              <a:t>. ~ 1.2</a:t>
            </a:r>
            <a:r>
              <a:rPr lang="de-DE" sz="1600" dirty="0">
                <a:sym typeface="Symbol"/>
              </a:rPr>
              <a:t>10</a:t>
            </a:r>
            <a:r>
              <a:rPr lang="de-DE" sz="1600" baseline="30000" dirty="0">
                <a:sym typeface="Symbol"/>
              </a:rPr>
              <a:t>4</a:t>
            </a:r>
            <a:r>
              <a:rPr lang="de-DE" sz="1600" dirty="0">
                <a:sym typeface="Symbol"/>
              </a:rPr>
              <a:t> e</a:t>
            </a:r>
            <a:r>
              <a:rPr lang="de-DE" sz="1600" baseline="30000" dirty="0">
                <a:sym typeface="Symbol"/>
              </a:rPr>
              <a:t>-</a:t>
            </a:r>
            <a:r>
              <a:rPr lang="de-DE" sz="1600" dirty="0" smtClean="0">
                <a:sym typeface="Symbol"/>
              </a:rPr>
              <a:t>)</a:t>
            </a:r>
            <a:endParaRPr lang="de-DE" sz="1600" dirty="0"/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smtClean="0">
                <a:sym typeface="Symbol"/>
              </a:rPr>
              <a:t>~ 1ns time </a:t>
            </a:r>
            <a:r>
              <a:rPr lang="de-DE" sz="1600" dirty="0" err="1" smtClean="0">
                <a:sym typeface="Symbol"/>
              </a:rPr>
              <a:t>resolution</a:t>
            </a:r>
            <a:r>
              <a:rPr lang="de-DE" sz="1600" dirty="0" smtClean="0">
                <a:sym typeface="Symbol"/>
              </a:rPr>
              <a:t>, ~ 200ns </a:t>
            </a:r>
            <a:r>
              <a:rPr lang="de-DE" sz="1600" dirty="0" err="1" smtClean="0">
                <a:sym typeface="Symbol"/>
              </a:rPr>
              <a:t>drift</a:t>
            </a:r>
            <a:r>
              <a:rPr lang="de-DE" sz="1600" dirty="0" smtClean="0">
                <a:sym typeface="Symbol"/>
              </a:rPr>
              <a:t> time </a:t>
            </a:r>
            <a:r>
              <a:rPr lang="de-DE" sz="1600" dirty="0" err="1" smtClean="0">
                <a:sym typeface="Symbol"/>
              </a:rPr>
              <a:t>range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for</a:t>
            </a:r>
            <a:r>
              <a:rPr lang="de-DE" sz="1600" dirty="0" smtClean="0">
                <a:sym typeface="Symbol"/>
              </a:rPr>
              <a:t> Ar/CO</a:t>
            </a:r>
            <a:r>
              <a:rPr lang="de-DE" sz="1600" baseline="-25000" dirty="0" smtClean="0">
                <a:sym typeface="Symbol"/>
              </a:rPr>
              <a:t>2</a:t>
            </a:r>
            <a:r>
              <a:rPr lang="de-DE" sz="1600" dirty="0" smtClean="0">
                <a:sym typeface="Symbol"/>
              </a:rPr>
              <a:t>(10%) </a:t>
            </a:r>
            <a:r>
              <a:rPr lang="de-DE" sz="1600" dirty="0" err="1" smtClean="0">
                <a:sym typeface="Symbol"/>
              </a:rPr>
              <a:t>at</a:t>
            </a:r>
            <a:r>
              <a:rPr lang="de-DE" sz="1600" dirty="0" smtClean="0">
                <a:sym typeface="Symbol"/>
              </a:rPr>
              <a:t> 2 T </a:t>
            </a:r>
            <a:r>
              <a:rPr lang="de-DE" sz="1600" dirty="0" err="1" smtClean="0">
                <a:sym typeface="Symbol"/>
              </a:rPr>
              <a:t>field</a:t>
            </a:r>
            <a:endParaRPr lang="de-DE" sz="1600" dirty="0" smtClean="0"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smtClean="0">
                <a:sym typeface="Symbol"/>
              </a:rPr>
              <a:t>&lt; 10% </a:t>
            </a:r>
            <a:r>
              <a:rPr lang="de-DE" sz="1600" dirty="0" err="1" smtClean="0">
                <a:sym typeface="Symbol"/>
              </a:rPr>
              <a:t>dE</a:t>
            </a:r>
            <a:r>
              <a:rPr lang="de-DE" sz="1600" dirty="0" smtClean="0">
                <a:sym typeface="Symbol"/>
              </a:rPr>
              <a:t>/dx </a:t>
            </a:r>
            <a:r>
              <a:rPr lang="de-DE" sz="1600" dirty="0" err="1" smtClean="0">
                <a:sym typeface="Symbol"/>
              </a:rPr>
              <a:t>resolution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for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smtClean="0">
                <a:sym typeface="Symbol"/>
              </a:rPr>
              <a:t>PID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smtClean="0">
                <a:sym typeface="Symbol"/>
              </a:rPr>
              <a:t>Hit </a:t>
            </a:r>
            <a:r>
              <a:rPr lang="de-DE" sz="1600" dirty="0" err="1">
                <a:sym typeface="Symbol"/>
              </a:rPr>
              <a:t>rates</a:t>
            </a:r>
            <a:r>
              <a:rPr lang="de-DE" sz="1600" dirty="0">
                <a:sym typeface="Symbol"/>
              </a:rPr>
              <a:t>: ~ 800 </a:t>
            </a:r>
            <a:r>
              <a:rPr lang="de-DE" sz="1600" dirty="0" smtClean="0">
                <a:sym typeface="Symbol"/>
              </a:rPr>
              <a:t>kHz/</a:t>
            </a:r>
            <a:r>
              <a:rPr lang="de-DE" sz="1600" dirty="0" err="1" smtClean="0">
                <a:sym typeface="Symbol"/>
              </a:rPr>
              <a:t>straw</a:t>
            </a:r>
            <a:r>
              <a:rPr lang="de-DE" sz="1600" dirty="0" smtClean="0">
                <a:sym typeface="Symbol"/>
              </a:rPr>
              <a:t> (</a:t>
            </a:r>
            <a:r>
              <a:rPr lang="de-DE" sz="1600" dirty="0" err="1" smtClean="0">
                <a:sym typeface="Symbol"/>
              </a:rPr>
              <a:t>max</a:t>
            </a:r>
            <a:r>
              <a:rPr lang="de-DE" sz="1600" dirty="0" smtClean="0">
                <a:sym typeface="Symbol"/>
              </a:rPr>
              <a:t>), ~ 400 kHz (</a:t>
            </a:r>
            <a:r>
              <a:rPr lang="de-DE" sz="1600" dirty="0" err="1" smtClean="0">
                <a:sym typeface="Symbol"/>
              </a:rPr>
              <a:t>avg</a:t>
            </a:r>
            <a:r>
              <a:rPr lang="de-DE" sz="1600" dirty="0" smtClean="0">
                <a:sym typeface="Symbol"/>
              </a:rPr>
              <a:t>.) </a:t>
            </a:r>
            <a:r>
              <a:rPr lang="de-DE" sz="1600" dirty="0" err="1" smtClean="0">
                <a:sym typeface="Symbol"/>
              </a:rPr>
              <a:t>at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full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luminosity</a:t>
            </a:r>
            <a:endParaRPr lang="de-DE" sz="1600" dirty="0" smtClean="0">
              <a:sym typeface="Symbol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FEE must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radiation-hard</a:t>
            </a:r>
            <a:r>
              <a:rPr lang="de-DE" dirty="0" smtClean="0">
                <a:sym typeface="Symbol"/>
              </a:rPr>
              <a:t>, </a:t>
            </a:r>
            <a:r>
              <a:rPr lang="de-DE" dirty="0" err="1" smtClean="0">
                <a:sym typeface="Symbol"/>
              </a:rPr>
              <a:t>low</a:t>
            </a:r>
            <a:r>
              <a:rPr lang="de-DE" dirty="0" smtClean="0">
                <a:sym typeface="Symbol"/>
              </a:rPr>
              <a:t> power </a:t>
            </a:r>
            <a:r>
              <a:rPr lang="de-DE" dirty="0" err="1" smtClean="0">
                <a:sym typeface="Symbol"/>
              </a:rPr>
              <a:t>consumption</a:t>
            </a:r>
            <a:r>
              <a:rPr lang="de-DE" dirty="0" smtClean="0">
                <a:sym typeface="Symbol"/>
              </a:rPr>
              <a:t>, </a:t>
            </a:r>
            <a:r>
              <a:rPr lang="de-DE" dirty="0" err="1" smtClean="0">
                <a:sym typeface="Symbol"/>
              </a:rPr>
              <a:t>minimum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space</a:t>
            </a:r>
            <a:endParaRPr lang="de-DE" dirty="0" smtClean="0">
              <a:sym typeface="Symbo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</a:t>
            </a:r>
            <a:r>
              <a:rPr lang="de-DE" dirty="0" err="1" smtClean="0"/>
              <a:t>Readout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Jun-13,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Peter Wintz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p. </a:t>
            </a: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0482" y="4437112"/>
            <a:ext cx="1557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de-DE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AGH </a:t>
            </a:r>
            <a:r>
              <a:rPr lang="de-DE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Krakov</a:t>
            </a:r>
            <a:endParaRPr lang="de-DE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(CMOS 0.35µm)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948264" y="340983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ym typeface="Symbol"/>
              </a:rPr>
              <a:t>*</a:t>
            </a:r>
            <a:r>
              <a:rPr lang="de-DE" sz="1400" dirty="0" err="1" smtClean="0">
                <a:sym typeface="Symbol"/>
              </a:rPr>
              <a:t>ToT</a:t>
            </a:r>
            <a:r>
              <a:rPr lang="de-DE" sz="1400" dirty="0" smtClean="0">
                <a:sym typeface="Symbol"/>
              </a:rPr>
              <a:t> </a:t>
            </a:r>
            <a:r>
              <a:rPr lang="de-DE" sz="1400" dirty="0" err="1" smtClean="0">
                <a:sym typeface="Symbol"/>
              </a:rPr>
              <a:t>used</a:t>
            </a:r>
            <a:r>
              <a:rPr lang="de-DE" sz="1400" dirty="0" smtClean="0">
                <a:sym typeface="Symbol"/>
              </a:rPr>
              <a:t> </a:t>
            </a:r>
            <a:r>
              <a:rPr lang="de-DE" sz="1400" dirty="0" err="1" smtClean="0">
                <a:sym typeface="Symbol"/>
              </a:rPr>
              <a:t>for</a:t>
            </a:r>
            <a:r>
              <a:rPr lang="de-DE" sz="1400" dirty="0" smtClean="0">
                <a:sym typeface="Symbol"/>
              </a:rPr>
              <a:t> PID </a:t>
            </a:r>
            <a:r>
              <a:rPr lang="de-DE" sz="1400" dirty="0" err="1" smtClean="0">
                <a:sym typeface="Symbol"/>
              </a:rPr>
              <a:t>at</a:t>
            </a:r>
            <a:endParaRPr lang="de-DE" sz="1400" dirty="0" smtClean="0">
              <a:sym typeface="Symbol"/>
            </a:endParaRPr>
          </a:p>
          <a:p>
            <a:r>
              <a:rPr lang="de-DE" sz="1400" dirty="0" smtClean="0">
                <a:sym typeface="Symbol"/>
              </a:rPr>
              <a:t> </a:t>
            </a:r>
            <a:r>
              <a:rPr lang="de-DE" sz="1400" dirty="0">
                <a:sym typeface="Symbol"/>
              </a:rPr>
              <a:t>ATLAS-TRT &amp; HADES-MDC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841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STT semi-barrel (1:1) </a:t>
            </a:r>
            <a:r>
              <a:rPr lang="de-DE" kern="0" dirty="0" err="1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  <a:cs typeface="Arial"/>
              </a:rPr>
              <a:t>assembly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  <a:cs typeface="Arial"/>
              </a:rPr>
              <a:t>techniques</a:t>
            </a:r>
            <a:endParaRPr lang="de-DE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Mechanical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central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frame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structure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  <a:cs typeface="Arial"/>
              </a:rPr>
              <a:t>rail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endParaRPr lang="de-DE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endParaRPr lang="de-DE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endParaRPr lang="de-DE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STT </a:t>
            </a:r>
            <a:r>
              <a:rPr lang="de-DE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detector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in COSY-TOF </a:t>
            </a:r>
            <a:r>
              <a:rPr lang="de-DE" kern="0" dirty="0" err="1">
                <a:solidFill>
                  <a:srgbClr val="000000"/>
                </a:solidFill>
                <a:latin typeface="Arial"/>
                <a:cs typeface="Arial"/>
              </a:rPr>
              <a:t>experiment</a:t>
            </a:r>
            <a:endParaRPr lang="de-DE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“Global“ </a:t>
            </a:r>
            <a:r>
              <a:rPr lang="de-DE" sz="1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test</a:t>
            </a:r>
            <a:r>
              <a:rPr lang="de-DE" sz="1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system</a:t>
            </a:r>
            <a:r>
              <a:rPr lang="de-DE" sz="1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lang="de-DE" sz="16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PANDA-STT (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straw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technique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de-DE" sz="1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de-DE" sz="1600" kern="0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patial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 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~ 140µm (2700 </a:t>
            </a:r>
            <a:r>
              <a:rPr lang="de-DE" sz="1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straws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  <a:endParaRPr lang="de-DE" sz="1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de-DE" sz="1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Operated</a:t>
            </a:r>
            <a:r>
              <a:rPr lang="de-DE" sz="1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(4 </a:t>
            </a:r>
            <a:r>
              <a:rPr lang="de-DE" sz="1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yr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in </a:t>
            </a:r>
            <a:r>
              <a:rPr lang="de-DE" sz="1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evacuated</a:t>
            </a:r>
            <a:r>
              <a:rPr lang="de-DE" sz="1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time-</a:t>
            </a:r>
            <a:r>
              <a:rPr lang="de-DE" sz="1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of</a:t>
            </a:r>
            <a:r>
              <a:rPr lang="de-DE" sz="1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lang="de-DE" sz="1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flight</a:t>
            </a:r>
            <a:r>
              <a:rPr lang="de-DE" sz="1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barrel</a:t>
            </a:r>
            <a:r>
              <a:rPr lang="de-DE" sz="1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25m</a:t>
            </a:r>
            <a:r>
              <a:rPr lang="de-DE" sz="1600" kern="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</a:t>
            </a: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de-DE" sz="1600" kern="0" dirty="0" err="1" smtClean="0">
                <a:latin typeface="Arial"/>
                <a:cs typeface="Arial"/>
              </a:rPr>
              <a:t>Leakage</a:t>
            </a:r>
            <a:r>
              <a:rPr lang="de-DE" sz="1600" kern="0" dirty="0" smtClean="0">
                <a:latin typeface="Arial"/>
                <a:cs typeface="Arial"/>
              </a:rPr>
              <a:t> on </a:t>
            </a:r>
            <a:r>
              <a:rPr lang="de-DE" sz="1600" kern="0" dirty="0" err="1" smtClean="0">
                <a:latin typeface="Arial"/>
                <a:cs typeface="Arial"/>
              </a:rPr>
              <a:t>permeation</a:t>
            </a:r>
            <a:r>
              <a:rPr lang="de-DE" sz="1600" kern="0" dirty="0" smtClean="0">
                <a:latin typeface="Arial"/>
                <a:cs typeface="Arial"/>
              </a:rPr>
              <a:t> </a:t>
            </a:r>
            <a:r>
              <a:rPr lang="de-DE" sz="1600" kern="0" dirty="0" err="1" smtClean="0">
                <a:latin typeface="Arial"/>
                <a:cs typeface="Arial"/>
              </a:rPr>
              <a:t>level</a:t>
            </a:r>
            <a:r>
              <a:rPr lang="de-DE" sz="1600" kern="0" dirty="0" smtClean="0">
                <a:latin typeface="Arial"/>
                <a:cs typeface="Arial"/>
              </a:rPr>
              <a:t> (</a:t>
            </a:r>
            <a:r>
              <a:rPr lang="de-DE" sz="1600" kern="0" dirty="0" err="1" smtClean="0">
                <a:latin typeface="Arial"/>
                <a:cs typeface="Arial"/>
              </a:rPr>
              <a:t>molecular</a:t>
            </a:r>
            <a:r>
              <a:rPr lang="de-DE" sz="1600" kern="0" dirty="0" smtClean="0">
                <a:latin typeface="Arial"/>
                <a:cs typeface="Arial"/>
              </a:rPr>
              <a:t> </a:t>
            </a:r>
            <a:r>
              <a:rPr lang="de-DE" sz="1600" kern="0" dirty="0" err="1" smtClean="0">
                <a:latin typeface="Arial"/>
                <a:cs typeface="Arial"/>
              </a:rPr>
              <a:t>flow</a:t>
            </a:r>
            <a:r>
              <a:rPr lang="de-DE" sz="1600" kern="0" dirty="0" smtClean="0">
                <a:latin typeface="Arial"/>
                <a:cs typeface="Arial"/>
              </a:rPr>
              <a:t> </a:t>
            </a:r>
            <a:r>
              <a:rPr lang="de-DE" sz="1600" kern="0" dirty="0" err="1" smtClean="0">
                <a:latin typeface="Arial"/>
                <a:cs typeface="Arial"/>
              </a:rPr>
              <a:t>thru</a:t>
            </a:r>
            <a:r>
              <a:rPr lang="de-DE" sz="1600" kern="0" dirty="0" smtClean="0">
                <a:latin typeface="Arial"/>
                <a:cs typeface="Arial"/>
              </a:rPr>
              <a:t> </a:t>
            </a:r>
            <a:r>
              <a:rPr lang="de-DE" sz="1600" kern="0" dirty="0" err="1" smtClean="0">
                <a:latin typeface="Arial"/>
                <a:cs typeface="Arial"/>
              </a:rPr>
              <a:t>mylar</a:t>
            </a:r>
            <a:r>
              <a:rPr lang="de-DE" sz="1600" kern="0" dirty="0" smtClean="0">
                <a:latin typeface="Arial"/>
                <a:cs typeface="Arial"/>
              </a:rPr>
              <a:t>)</a:t>
            </a:r>
          </a:p>
          <a:p>
            <a:pPr marL="285750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85750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Straw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setups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in-beam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tests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(p/d-beam)</a:t>
            </a: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de-DE" sz="1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Aging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tests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done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1600" kern="0" dirty="0" smtClean="0">
                <a:latin typeface="Arial"/>
                <a:cs typeface="Arial"/>
              </a:rPr>
              <a:t>charge loads ~1.2 C/cm</a:t>
            </a:r>
            <a:r>
              <a:rPr lang="en-US" sz="1600" kern="0" dirty="0">
                <a:latin typeface="Arial"/>
                <a:cs typeface="Arial"/>
              </a:rPr>
              <a:t> </a:t>
            </a:r>
            <a:r>
              <a:rPr lang="en-US" sz="1600" kern="0" dirty="0" smtClean="0">
                <a:latin typeface="Arial"/>
                <a:cs typeface="Arial"/>
              </a:rPr>
              <a:t>(~ 5yrs PANDA)</a:t>
            </a: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High-rate </a:t>
            </a:r>
            <a:r>
              <a:rPr lang="de-DE" sz="1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readout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tests</a:t>
            </a:r>
            <a:r>
              <a:rPr lang="de-DE" sz="1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600" kern="0" dirty="0" err="1" smtClean="0">
                <a:latin typeface="Arial"/>
                <a:cs typeface="Arial"/>
              </a:rPr>
              <a:t>ongoing</a:t>
            </a:r>
            <a:r>
              <a:rPr lang="de-DE" sz="1600" kern="0" dirty="0" smtClean="0">
                <a:latin typeface="Arial"/>
                <a:cs typeface="Arial"/>
              </a:rPr>
              <a:t>, 1-2 MHz/</a:t>
            </a:r>
            <a:r>
              <a:rPr lang="de-DE" sz="1600" kern="0" dirty="0" err="1" smtClean="0">
                <a:latin typeface="Arial"/>
                <a:cs typeface="Arial"/>
              </a:rPr>
              <a:t>straw</a:t>
            </a:r>
            <a:endParaRPr lang="de-DE" sz="1600" kern="0" dirty="0" smtClean="0">
              <a:latin typeface="Arial"/>
              <a:cs typeface="Aria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de-DE" sz="1600" dirty="0"/>
              <a:t>B</a:t>
            </a:r>
            <a:r>
              <a:rPr lang="de-DE" sz="1600" dirty="0" smtClean="0"/>
              <a:t>eam </a:t>
            </a:r>
            <a:r>
              <a:rPr lang="de-DE" sz="1600" dirty="0" err="1" smtClean="0"/>
              <a:t>momentum</a:t>
            </a:r>
            <a:r>
              <a:rPr lang="de-DE" sz="1600" dirty="0" smtClean="0"/>
              <a:t> 0.6 - 3 </a:t>
            </a:r>
            <a:r>
              <a:rPr lang="de-DE" sz="1600" dirty="0" err="1"/>
              <a:t>GeV</a:t>
            </a:r>
            <a:r>
              <a:rPr lang="de-DE" sz="1600" dirty="0"/>
              <a:t>/c</a:t>
            </a:r>
            <a:r>
              <a:rPr lang="en-US" sz="1600" dirty="0"/>
              <a:t> (</a:t>
            </a:r>
            <a:r>
              <a:rPr lang="en-US" sz="1600" dirty="0" err="1"/>
              <a:t>dE</a:t>
            </a:r>
            <a:r>
              <a:rPr lang="en-US" sz="1600" dirty="0"/>
              <a:t>/dx </a:t>
            </a:r>
            <a:r>
              <a:rPr lang="en-US" sz="1600" dirty="0" smtClean="0"/>
              <a:t>range ~ 3</a:t>
            </a:r>
            <a:r>
              <a:rPr lang="en-US" sz="1600" dirty="0" smtClean="0">
                <a:sym typeface="Symbol"/>
              </a:rPr>
              <a:t> </a:t>
            </a:r>
            <a:r>
              <a:rPr lang="en-US" sz="1600" dirty="0" err="1" smtClean="0">
                <a:sym typeface="Symbol"/>
              </a:rPr>
              <a:t>mips</a:t>
            </a:r>
            <a:r>
              <a:rPr lang="en-US" sz="1600" dirty="0" smtClean="0">
                <a:sym typeface="Symbol"/>
              </a:rPr>
              <a:t>)</a:t>
            </a:r>
            <a:endParaRPr lang="de-DE" sz="1600" kern="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Test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r="2712"/>
          <a:stretch/>
        </p:blipFill>
        <p:spPr>
          <a:xfrm>
            <a:off x="6516216" y="908720"/>
            <a:ext cx="2618420" cy="2327564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softEdge rad="254000"/>
          </a:effectLst>
        </p:spPr>
      </p:pic>
      <p:pic>
        <p:nvPicPr>
          <p:cNvPr id="8" name="Picture 2" descr="D:\StrawPics\STT_mounting\STT_Mounting.jpg"/>
          <p:cNvPicPr>
            <a:picLocks noChangeAspect="1" noChangeArrowheads="1"/>
          </p:cNvPicPr>
          <p:nvPr/>
        </p:nvPicPr>
        <p:blipFill rotWithShape="1">
          <a:blip r:embed="rId3" cstate="print"/>
          <a:srcRect l="7166" r="4109" b="4950"/>
          <a:stretch/>
        </p:blipFill>
        <p:spPr bwMode="auto">
          <a:xfrm>
            <a:off x="6654810" y="3098862"/>
            <a:ext cx="2381686" cy="1914314"/>
          </a:xfrm>
          <a:prstGeom prst="rect">
            <a:avLst/>
          </a:prstGeom>
          <a:noFill/>
          <a:effectLst>
            <a:softEdge rad="76200"/>
          </a:effectLst>
        </p:spPr>
      </p:pic>
      <p:pic>
        <p:nvPicPr>
          <p:cNvPr id="9" name="Picture 2" descr="C:\Users\Wintz\Documents\PANDA_STT_Pics\Proto_Dec2011\DSCF19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22879" r="3613"/>
          <a:stretch/>
        </p:blipFill>
        <p:spPr bwMode="auto">
          <a:xfrm>
            <a:off x="6612880" y="4951444"/>
            <a:ext cx="2423616" cy="16459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3200400" cy="2240280"/>
          </a:xfrm>
          <a:prstGeom prst="rect">
            <a:avLst/>
          </a:prstGeom>
        </p:spPr>
      </p:pic>
      <p:pic>
        <p:nvPicPr>
          <p:cNvPr id="8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"/>
          <a:stretch/>
        </p:blipFill>
        <p:spPr>
          <a:xfrm>
            <a:off x="6250485" y="2441005"/>
            <a:ext cx="2641995" cy="1930216"/>
          </a:xfrm>
          <a:prstGeom prst="rect">
            <a:avLst/>
          </a:prstGeom>
        </p:spPr>
      </p:pic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"/>
          <a:stretch/>
        </p:blipFill>
        <p:spPr>
          <a:xfrm>
            <a:off x="6250485" y="4379104"/>
            <a:ext cx="2641995" cy="19302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</a:t>
            </a:r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/dx resolutions measured </a:t>
            </a:r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beam with FADC </a:t>
            </a:r>
            <a:endParaRPr lang="en-US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</a:t>
            </a:r>
            <a:r>
              <a:rPr lang="en-US" sz="1800" kern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dE</a:t>
            </a:r>
            <a:r>
              <a:rPr lang="en-US" sz="1800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/dx</a:t>
            </a:r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 </a:t>
            </a:r>
            <a:r>
              <a:rPr lang="en-US" sz="1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= </a:t>
            </a:r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7.0% - 9.3% </a:t>
            </a:r>
            <a:r>
              <a:rPr lang="en-US" sz="1600" kern="0" dirty="0" smtClean="0">
                <a:latin typeface="Arial"/>
                <a:cs typeface="Arial"/>
                <a:sym typeface="Symbol"/>
              </a:rPr>
              <a:t>(0.6, 1.0, 2.9 </a:t>
            </a:r>
            <a:r>
              <a:rPr lang="en-US" sz="1600" kern="0" dirty="0" err="1" smtClean="0">
                <a:latin typeface="Arial"/>
                <a:cs typeface="Arial"/>
                <a:sym typeface="Symbol"/>
              </a:rPr>
              <a:t>GeV</a:t>
            </a:r>
            <a:r>
              <a:rPr lang="en-US" sz="1600" kern="0" dirty="0" smtClean="0">
                <a:latin typeface="Arial"/>
                <a:cs typeface="Arial"/>
                <a:sym typeface="Symbol"/>
              </a:rPr>
              <a:t>/c protons)</a:t>
            </a: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kern="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30%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  <a:cs typeface="Arial"/>
                <a:sym typeface="Symbol"/>
              </a:rPr>
              <a:t>truncation</a:t>
            </a:r>
            <a:r>
              <a:rPr lang="de-DE" sz="1600" kern="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  <a:cs typeface="Arial"/>
                <a:sym typeface="Symbol"/>
              </a:rPr>
              <a:t>factor</a:t>
            </a:r>
            <a:r>
              <a:rPr lang="de-DE" sz="1600" kern="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(Landau-</a:t>
            </a:r>
            <a:r>
              <a:rPr lang="de-DE" sz="1600" kern="0" dirty="0" err="1">
                <a:solidFill>
                  <a:srgbClr val="000000"/>
                </a:solidFill>
                <a:latin typeface="Arial"/>
                <a:cs typeface="Arial"/>
                <a:sym typeface="Symbol"/>
              </a:rPr>
              <a:t>tail</a:t>
            </a:r>
            <a:r>
              <a:rPr lang="de-DE" sz="1600" kern="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)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&lt; 19 straw hits per track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 25 layers at PANDA-STT</a:t>
            </a:r>
          </a:p>
          <a:p>
            <a:pPr marL="285750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</a:t>
            </a:r>
            <a:r>
              <a:rPr lang="en-US" kern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dE</a:t>
            </a:r>
            <a:r>
              <a:rPr lang="en-US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/dx</a:t>
            </a:r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 ~ </a:t>
            </a:r>
            <a:r>
              <a:rPr 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7.0 % </a:t>
            </a:r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feasible with PANDA-STT</a:t>
            </a:r>
          </a:p>
          <a:p>
            <a:pPr marL="285750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 ~ 150µm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spatial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resolution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measured</a:t>
            </a:r>
            <a:endParaRPr lang="de-DE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Symbol"/>
            </a:endParaRPr>
          </a:p>
          <a:p>
            <a:pPr marL="285750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kern="0" dirty="0" smtClean="0">
                <a:latin typeface="Arial"/>
                <a:cs typeface="Arial"/>
                <a:sym typeface="Symbol"/>
              </a:rPr>
              <a:t>High-rate FPGA </a:t>
            </a:r>
            <a:r>
              <a:rPr lang="de-DE" kern="0" dirty="0" err="1" smtClean="0">
                <a:latin typeface="Arial"/>
                <a:cs typeface="Arial"/>
                <a:sym typeface="Symbol"/>
              </a:rPr>
              <a:t>analysis</a:t>
            </a:r>
            <a:r>
              <a:rPr lang="de-DE" kern="0" dirty="0" smtClean="0">
                <a:latin typeface="Arial"/>
                <a:cs typeface="Arial"/>
                <a:sym typeface="Symbol"/>
              </a:rPr>
              <a:t> &amp; </a:t>
            </a:r>
            <a:r>
              <a:rPr lang="de-DE" kern="0" dirty="0" err="1" smtClean="0">
                <a:latin typeface="Arial"/>
                <a:cs typeface="Arial"/>
                <a:sym typeface="Symbol"/>
              </a:rPr>
              <a:t>readout</a:t>
            </a:r>
            <a:r>
              <a:rPr lang="de-DE" kern="0" dirty="0" smtClean="0">
                <a:latin typeface="Arial"/>
                <a:cs typeface="Arial"/>
                <a:sym typeface="Symbol"/>
              </a:rPr>
              <a:t> </a:t>
            </a:r>
            <a:r>
              <a:rPr lang="de-DE" kern="0" dirty="0" err="1" smtClean="0">
                <a:latin typeface="Arial"/>
                <a:cs typeface="Arial"/>
                <a:sym typeface="Symbol"/>
              </a:rPr>
              <a:t>ongoing</a:t>
            </a:r>
            <a:endParaRPr lang="en-US" kern="0" dirty="0" smtClean="0">
              <a:latin typeface="Arial"/>
              <a:cs typeface="Arial"/>
              <a:sym typeface="Symbo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endParaRPr lang="en-US" sz="1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Symbol"/>
            </a:endParaRPr>
          </a:p>
          <a:p>
            <a:pPr fontAlgn="base">
              <a:spcAft>
                <a:spcPct val="0"/>
              </a:spcAft>
              <a:buClr>
                <a:srgbClr val="3A6F8A"/>
              </a:buClr>
              <a:buSzTx/>
            </a:pPr>
            <a:r>
              <a:rPr lang="en-US" sz="1800" kern="0" dirty="0" smtClean="0">
                <a:solidFill>
                  <a:prstClr val="black"/>
                </a:solidFill>
                <a:latin typeface="Arial"/>
                <a:cs typeface="Arial"/>
                <a:sym typeface="Symbol"/>
              </a:rPr>
              <a:t> </a:t>
            </a:r>
            <a:endParaRPr lang="en-US" sz="1800" kern="0" dirty="0">
              <a:solidFill>
                <a:prstClr val="black"/>
              </a:solidFill>
              <a:latin typeface="Arial"/>
              <a:cs typeface="Arial"/>
              <a:sym typeface="Symbol"/>
            </a:endParaRPr>
          </a:p>
          <a:p>
            <a:pPr marL="800100" lvl="1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</a:pPr>
            <a:endParaRPr lang="en-US" sz="2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Symbol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FADC </a:t>
            </a:r>
            <a:r>
              <a:rPr lang="de-DE" dirty="0" err="1" smtClean="0"/>
              <a:t>Energy</a:t>
            </a:r>
            <a:r>
              <a:rPr lang="de-DE" dirty="0" smtClean="0"/>
              <a:t>-Loss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Jun-13,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Peter Wintz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p. </a:t>
            </a: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2710" y="4530606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1-2 MHz/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straw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Jun-13,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92777" y="4338143"/>
            <a:ext cx="3071711" cy="2259209"/>
            <a:chOff x="395537" y="4316169"/>
            <a:chExt cx="3071711" cy="225920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6979" r="9503" b="-1"/>
            <a:stretch/>
          </p:blipFill>
          <p:spPr bwMode="auto">
            <a:xfrm>
              <a:off x="467544" y="4316169"/>
              <a:ext cx="2999704" cy="20910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" name="Inhaltsplatzhalter 11"/>
            <p:cNvSpPr txBox="1">
              <a:spLocks/>
            </p:cNvSpPr>
            <p:nvPr/>
          </p:nvSpPr>
          <p:spPr>
            <a:xfrm>
              <a:off x="1583670" y="6327971"/>
              <a:ext cx="1080124" cy="247407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de-DE" sz="1200" b="1" i="1" dirty="0" smtClean="0"/>
                <a:t>Time (</a:t>
              </a:r>
              <a:r>
                <a:rPr lang="de-DE" sz="1200" b="1" i="1" dirty="0" err="1" smtClean="0"/>
                <a:t>ns</a:t>
              </a:r>
              <a:r>
                <a:rPr lang="de-DE" sz="1200" b="1" i="1" dirty="0" smtClean="0"/>
                <a:t>)</a:t>
              </a:r>
              <a:r>
                <a:rPr lang="de-DE" sz="1200" b="1" i="1" dirty="0" smtClean="0">
                  <a:sym typeface="Symbol"/>
                </a:rPr>
                <a:t></a:t>
              </a:r>
              <a:endParaRPr lang="de-DE" sz="1200" b="1" i="1" dirty="0" smtClean="0"/>
            </a:p>
          </p:txBody>
        </p:sp>
        <p:sp>
          <p:nvSpPr>
            <p:cNvPr id="21" name="Inhaltsplatzhalter 11"/>
            <p:cNvSpPr txBox="1">
              <a:spLocks/>
            </p:cNvSpPr>
            <p:nvPr/>
          </p:nvSpPr>
          <p:spPr>
            <a:xfrm rot="16200000">
              <a:off x="-509627" y="5221333"/>
              <a:ext cx="2057735" cy="247408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de-DE" sz="1200" b="1" i="1" dirty="0" smtClean="0"/>
                <a:t>Time </a:t>
              </a:r>
              <a:r>
                <a:rPr lang="de-DE" sz="1200" b="1" i="1" dirty="0" err="1" smtClean="0"/>
                <a:t>over</a:t>
              </a:r>
              <a:r>
                <a:rPr lang="de-DE" sz="1200" b="1" i="1" dirty="0" smtClean="0"/>
                <a:t> </a:t>
              </a:r>
              <a:r>
                <a:rPr lang="de-DE" sz="1200" b="1" i="1" dirty="0" err="1" smtClean="0"/>
                <a:t>Threshold</a:t>
              </a:r>
              <a:r>
                <a:rPr lang="de-DE" sz="1200" b="1" i="1" dirty="0" smtClean="0"/>
                <a:t> (</a:t>
              </a:r>
              <a:r>
                <a:rPr lang="de-DE" sz="1200" b="1" i="1" dirty="0" err="1" smtClean="0"/>
                <a:t>ns</a:t>
              </a:r>
              <a:r>
                <a:rPr lang="de-DE" sz="1200" b="1" i="1" dirty="0" smtClean="0"/>
                <a:t>) </a:t>
              </a:r>
              <a:r>
                <a:rPr lang="de-DE" sz="1200" b="1" i="1" dirty="0" smtClean="0">
                  <a:sym typeface="Symbol"/>
                </a:rPr>
                <a:t></a:t>
              </a:r>
              <a:endParaRPr lang="de-DE" sz="1200" b="1" i="1" dirty="0" smtClean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1988840"/>
            <a:ext cx="8244488" cy="410445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ASIC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testversion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analog out,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in-beam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de-DE" dirty="0" smtClean="0"/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err="1" smtClean="0"/>
              <a:t>gain</a:t>
            </a:r>
            <a:r>
              <a:rPr lang="de-DE" sz="1600" dirty="0" smtClean="0"/>
              <a:t> (3-24mV/</a:t>
            </a:r>
            <a:r>
              <a:rPr lang="de-DE" sz="1600" dirty="0" err="1" smtClean="0"/>
              <a:t>fC</a:t>
            </a:r>
            <a:r>
              <a:rPr lang="de-DE" sz="1600" dirty="0" smtClean="0"/>
              <a:t>), </a:t>
            </a:r>
            <a:r>
              <a:rPr lang="de-DE" sz="1600" dirty="0" err="1" smtClean="0"/>
              <a:t>peak</a:t>
            </a:r>
            <a:r>
              <a:rPr lang="de-DE" sz="1600" dirty="0" smtClean="0"/>
              <a:t> time (20/40ns), </a:t>
            </a:r>
            <a:r>
              <a:rPr lang="de-DE" sz="1600" dirty="0" err="1" smtClean="0"/>
              <a:t>ion</a:t>
            </a:r>
            <a:r>
              <a:rPr lang="de-DE" sz="1600" dirty="0" smtClean="0"/>
              <a:t> </a:t>
            </a:r>
            <a:r>
              <a:rPr lang="de-DE" sz="1600" dirty="0" err="1" smtClean="0"/>
              <a:t>tail</a:t>
            </a:r>
            <a:r>
              <a:rPr lang="de-DE" sz="1600" dirty="0" smtClean="0"/>
              <a:t> </a:t>
            </a:r>
            <a:r>
              <a:rPr lang="de-DE" sz="1600" dirty="0" err="1" smtClean="0"/>
              <a:t>cancell</a:t>
            </a:r>
            <a:r>
              <a:rPr lang="de-DE" sz="1600" dirty="0" smtClean="0"/>
              <a:t>., BL </a:t>
            </a:r>
            <a:r>
              <a:rPr lang="de-DE" sz="1600" dirty="0" err="1" smtClean="0"/>
              <a:t>stability</a:t>
            </a:r>
            <a:r>
              <a:rPr lang="de-DE" sz="1600" dirty="0" smtClean="0"/>
              <a:t>, .. </a:t>
            </a:r>
            <a:endParaRPr lang="de-DE" sz="1600" dirty="0">
              <a:solidFill>
                <a:prstClr val="black"/>
              </a:solidFill>
              <a:sym typeface="Symbol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ASIC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DE" dirty="0" smtClean="0"/>
              <a:t> 100 </a:t>
            </a:r>
            <a:r>
              <a:rPr lang="de-DE" dirty="0" err="1" smtClean="0"/>
              <a:t>chips</a:t>
            </a:r>
            <a:r>
              <a:rPr lang="de-DE" dirty="0" smtClean="0">
                <a:sym typeface="Symbol"/>
              </a:rPr>
              <a:t></a:t>
            </a:r>
            <a:r>
              <a:rPr lang="de-DE" dirty="0" smtClean="0"/>
              <a:t> 8 </a:t>
            </a:r>
            <a:r>
              <a:rPr lang="de-DE" dirty="0" err="1" smtClean="0"/>
              <a:t>ch</a:t>
            </a:r>
            <a:r>
              <a:rPr lang="de-DE" dirty="0" smtClean="0"/>
              <a:t>,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param</a:t>
            </a:r>
            <a:r>
              <a:rPr lang="de-DE" dirty="0" smtClean="0"/>
              <a:t>. </a:t>
            </a:r>
            <a:r>
              <a:rPr lang="de-DE" dirty="0" err="1" smtClean="0"/>
              <a:t>optimisations</a:t>
            </a:r>
            <a:r>
              <a:rPr lang="de-DE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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/dx </a:t>
            </a:r>
            <a:r>
              <a:rPr lang="de-DE" dirty="0" err="1" smtClean="0">
                <a:sym typeface="Symbol"/>
              </a:rPr>
              <a:t>with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baseline="30000" dirty="0" smtClean="0">
                <a:sym typeface="Symbol"/>
              </a:rPr>
              <a:t>55</a:t>
            </a:r>
            <a:r>
              <a:rPr lang="de-DE" dirty="0" smtClean="0">
                <a:sym typeface="Symbol"/>
              </a:rPr>
              <a:t>Fe-source (simple)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beam </a:t>
            </a:r>
            <a:r>
              <a:rPr lang="de-DE" dirty="0" err="1" smtClean="0">
                <a:sym typeface="Symbol"/>
              </a:rPr>
              <a:t>protons</a:t>
            </a:r>
            <a:endParaRPr lang="de-DE" dirty="0" smtClean="0"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 err="1" smtClean="0">
                <a:sym typeface="Symbol"/>
              </a:rPr>
              <a:t>need</a:t>
            </a:r>
            <a:r>
              <a:rPr lang="de-DE" sz="1600" dirty="0" smtClean="0">
                <a:sym typeface="Symbol"/>
              </a:rPr>
              <a:t> &gt;4 different beam </a:t>
            </a:r>
            <a:r>
              <a:rPr lang="de-DE" sz="1600" dirty="0" err="1" smtClean="0">
                <a:sym typeface="Symbol"/>
              </a:rPr>
              <a:t>momenta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to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get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ToT</a:t>
            </a:r>
            <a:r>
              <a:rPr lang="de-DE" sz="1600" dirty="0" smtClean="0">
                <a:sym typeface="Symbol"/>
              </a:rPr>
              <a:t>  </a:t>
            </a:r>
            <a:r>
              <a:rPr lang="de-DE" sz="1600" dirty="0" err="1" smtClean="0">
                <a:sym typeface="Symbol"/>
              </a:rPr>
              <a:t>dE</a:t>
            </a:r>
            <a:r>
              <a:rPr lang="de-DE" sz="1600" dirty="0" smtClean="0">
                <a:sym typeface="Symbol"/>
              </a:rPr>
              <a:t>/dx </a:t>
            </a:r>
            <a:r>
              <a:rPr lang="de-DE" sz="1600" dirty="0" err="1" smtClean="0">
                <a:sym typeface="Symbol"/>
              </a:rPr>
              <a:t>relation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and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resolution</a:t>
            </a:r>
            <a:endParaRPr lang="de-DE" sz="1600" dirty="0" smtClean="0">
              <a:sym typeface="Symbol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Time-Over-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Peter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Wintz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p. </a:t>
            </a: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09403" y="4539537"/>
            <a:ext cx="2633272" cy="1285473"/>
            <a:chOff x="3499624" y="1366314"/>
            <a:chExt cx="3250950" cy="1587003"/>
          </a:xfrm>
        </p:grpSpPr>
        <p:pic>
          <p:nvPicPr>
            <p:cNvPr id="23" name="Picture 2" descr="C:\Users\Wintz\Documents\MyMeasurements\ASIC_Mar2013\Fe55\Scopepics\172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1" t="20457" r="8512" b="64649"/>
            <a:stretch/>
          </p:blipFill>
          <p:spPr bwMode="auto">
            <a:xfrm>
              <a:off x="3499624" y="1455213"/>
              <a:ext cx="3233854" cy="1498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790065" y="1737134"/>
              <a:ext cx="718145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Pulse</a:t>
              </a:r>
              <a:r>
                <a:rPr lang="de-DE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de-DE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integral</a:t>
              </a:r>
              <a:endPara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71412" y="1475524"/>
              <a:ext cx="678961" cy="44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ToT</a:t>
              </a:r>
              <a:r>
                <a:rPr lang="de-DE" sz="10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de-DE" sz="10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(25mV)</a:t>
              </a:r>
              <a:endPara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1613" y="1366314"/>
              <a:ext cx="678961" cy="44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ToT</a:t>
              </a:r>
              <a:r>
                <a:rPr lang="de-DE" sz="10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de-DE" sz="10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(50mV)</a:t>
              </a:r>
              <a:endParaRPr lang="en-US" sz="1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Inhaltsplatzhalter 11"/>
          <p:cNvSpPr txBox="1">
            <a:spLocks/>
          </p:cNvSpPr>
          <p:nvPr/>
        </p:nvSpPr>
        <p:spPr>
          <a:xfrm>
            <a:off x="5992821" y="4005064"/>
            <a:ext cx="3331707" cy="3833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 on </a:t>
            </a:r>
            <a:r>
              <a:rPr lang="de-DE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straws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, TRB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readout</a:t>
            </a:r>
            <a:endParaRPr lang="de-DE" sz="16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113718" y="3808787"/>
            <a:ext cx="2682419" cy="2664294"/>
            <a:chOff x="3125817" y="4250465"/>
            <a:chExt cx="2322442" cy="230674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9" t="22285" r="6860" b="18216"/>
            <a:stretch/>
          </p:blipFill>
          <p:spPr>
            <a:xfrm>
              <a:off x="3125817" y="4340547"/>
              <a:ext cx="2322442" cy="221666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776889" y="4753369"/>
              <a:ext cx="95731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50mV </a:t>
              </a:r>
              <a:r>
                <a:rPr lang="de-DE" sz="800" b="1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threshold</a:t>
              </a:r>
              <a:endParaRPr lang="de-DE" sz="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28600" y="5809079"/>
              <a:ext cx="95731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25mV </a:t>
              </a:r>
              <a:r>
                <a:rPr lang="de-DE" sz="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threshold</a:t>
              </a:r>
              <a:endParaRPr lang="de-DE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90886" y="4250465"/>
              <a:ext cx="1817015" cy="266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dQ</a:t>
              </a:r>
              <a:r>
                <a:rPr lang="de-DE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/Q </a:t>
              </a:r>
              <a:r>
                <a:rPr lang="de-DE" sz="1400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resolution</a:t>
              </a:r>
              <a:r>
                <a:rPr lang="de-DE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~ 10%</a:t>
              </a:r>
            </a:p>
          </p:txBody>
        </p:sp>
        <p:sp>
          <p:nvSpPr>
            <p:cNvPr id="40" name="Inhaltsplatzhalter 11"/>
            <p:cNvSpPr txBox="1">
              <a:spLocks/>
            </p:cNvSpPr>
            <p:nvPr/>
          </p:nvSpPr>
          <p:spPr>
            <a:xfrm>
              <a:off x="3577919" y="6247463"/>
              <a:ext cx="1594375" cy="247407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de-DE" sz="1400" b="1" i="1" dirty="0" smtClean="0"/>
                <a:t>Charge (</a:t>
              </a:r>
              <a:r>
                <a:rPr lang="de-DE" sz="1400" b="1" i="1" dirty="0" err="1" smtClean="0"/>
                <a:t>pC</a:t>
              </a:r>
              <a:r>
                <a:rPr lang="de-DE" sz="1400" b="1" i="1" dirty="0" smtClean="0"/>
                <a:t>) </a:t>
              </a:r>
              <a:r>
                <a:rPr lang="de-DE" sz="1400" b="1" i="1" dirty="0" err="1" smtClean="0"/>
                <a:t>vs</a:t>
              </a:r>
              <a:r>
                <a:rPr lang="de-DE" sz="1400" b="1" i="1" dirty="0" smtClean="0"/>
                <a:t> </a:t>
              </a:r>
              <a:r>
                <a:rPr lang="de-DE" sz="1400" b="1" i="1" dirty="0" err="1" smtClean="0"/>
                <a:t>ToT</a:t>
              </a:r>
              <a:r>
                <a:rPr lang="de-DE" sz="1400" b="1" i="1" dirty="0" smtClean="0"/>
                <a:t>(</a:t>
              </a:r>
              <a:r>
                <a:rPr lang="de-DE" sz="1400" b="1" i="1" dirty="0" err="1" smtClean="0"/>
                <a:t>ns</a:t>
              </a:r>
              <a:r>
                <a:rPr lang="de-DE" sz="1400" b="1" i="1" dirty="0" smtClean="0"/>
                <a:t>)</a:t>
              </a:r>
            </a:p>
          </p:txBody>
        </p:sp>
      </p:grpSp>
      <p:cxnSp>
        <p:nvCxnSpPr>
          <p:cNvPr id="10" name="Gerade Verbindung 9"/>
          <p:cNvCxnSpPr/>
          <p:nvPr/>
        </p:nvCxnSpPr>
        <p:spPr>
          <a:xfrm flipH="1" flipV="1">
            <a:off x="7540489" y="4593337"/>
            <a:ext cx="775927" cy="178799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974470" y="5065439"/>
            <a:ext cx="773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backgrd</a:t>
            </a:r>
            <a:endParaRPr lang="en-US" sz="1400" b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509403" y="3789040"/>
            <a:ext cx="5325752" cy="2612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nhaltsplatzhalter 11"/>
          <p:cNvSpPr txBox="1">
            <a:spLocks/>
          </p:cNvSpPr>
          <p:nvPr/>
        </p:nvSpPr>
        <p:spPr>
          <a:xfrm>
            <a:off x="251520" y="3900660"/>
            <a:ext cx="3362670" cy="3833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1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</a:t>
            </a:r>
            <a:r>
              <a:rPr lang="de-DE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Fe-signals,</a:t>
            </a:r>
            <a:r>
              <a:rPr lang="de-DE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220(110)e</a:t>
            </a:r>
            <a:r>
              <a:rPr lang="de-DE" sz="1400" i="1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/200µm,</a:t>
            </a:r>
          </a:p>
          <a:p>
            <a:pPr marL="0" indent="0" algn="ctr">
              <a:buFont typeface="Arial" pitchFamily="34" charset="0"/>
              <a:buNone/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pulse integral +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ToT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measuremt</a:t>
            </a:r>
            <a:endParaRPr lang="de-DE" sz="140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4" t="50000" b="3837"/>
          <a:stretch/>
        </p:blipFill>
        <p:spPr>
          <a:xfrm>
            <a:off x="4475487" y="4553821"/>
            <a:ext cx="2616793" cy="189951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3420000"/>
            <a:ext cx="1584770" cy="12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0" t="19288" r="467" b="44077"/>
          <a:stretch/>
        </p:blipFill>
        <p:spPr>
          <a:xfrm>
            <a:off x="7116946" y="5017887"/>
            <a:ext cx="1775534" cy="150745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dirty="0" smtClean="0"/>
              <a:t>Single </a:t>
            </a:r>
            <a:r>
              <a:rPr lang="de-DE" dirty="0" err="1"/>
              <a:t>track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(MVD+STT+GEM, B=2T</a:t>
            </a:r>
            <a:r>
              <a:rPr lang="de-DE" dirty="0" smtClean="0"/>
              <a:t>)</a:t>
            </a:r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1-2%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>
                <a:sym typeface="Symbol"/>
              </a:rPr>
              <a:t> &lt; 140</a:t>
            </a:r>
            <a:r>
              <a:rPr lang="de-DE" sz="1800" dirty="0" smtClean="0">
                <a:sym typeface="Symbol"/>
              </a:rPr>
              <a:t>°</a:t>
            </a:r>
          </a:p>
          <a:p>
            <a:pPr marL="285750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/>
              <a:t>Test of tracking system with benchmark </a:t>
            </a:r>
            <a:r>
              <a:rPr lang="en-US" dirty="0" smtClean="0"/>
              <a:t>channels</a:t>
            </a:r>
          </a:p>
          <a:p>
            <a:pPr lvl="1">
              <a:buClr>
                <a:srgbClr val="3A6F8A"/>
              </a:buClr>
            </a:pPr>
            <a:r>
              <a:rPr lang="de-DE" dirty="0" smtClean="0"/>
              <a:t> </a:t>
            </a:r>
            <a:endParaRPr lang="de-DE" sz="1600" dirty="0" smtClean="0"/>
          </a:p>
          <a:p>
            <a:pPr lvl="1">
              <a:buClr>
                <a:srgbClr val="3A6F8A"/>
              </a:buClr>
            </a:pPr>
            <a:r>
              <a:rPr lang="de-DE" sz="1600" dirty="0"/>
              <a:t> </a:t>
            </a:r>
            <a:endParaRPr lang="de-DE" sz="1600" dirty="0" smtClean="0"/>
          </a:p>
          <a:p>
            <a:pPr lvl="1">
              <a:buClr>
                <a:srgbClr val="3A6F8A"/>
              </a:buClr>
            </a:pPr>
            <a:r>
              <a:rPr lang="de-DE" sz="1600" dirty="0"/>
              <a:t> </a:t>
            </a:r>
            <a:endParaRPr lang="en-US" sz="1600" dirty="0"/>
          </a:p>
          <a:p>
            <a:pPr marL="68580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i="1" dirty="0" err="1"/>
              <a:t>vertex</a:t>
            </a:r>
            <a:r>
              <a:rPr lang="de-DE" sz="1600" i="1" dirty="0"/>
              <a:t> </a:t>
            </a:r>
            <a:r>
              <a:rPr lang="de-DE" sz="1600" i="1" dirty="0" err="1"/>
              <a:t>resolutions</a:t>
            </a:r>
            <a:r>
              <a:rPr lang="de-DE" sz="1600" i="1" dirty="0"/>
              <a:t> </a:t>
            </a:r>
            <a:r>
              <a:rPr lang="de-DE" sz="1600" i="1" dirty="0" err="1"/>
              <a:t>and</a:t>
            </a:r>
            <a:r>
              <a:rPr lang="de-DE" sz="1600" i="1" dirty="0"/>
              <a:t> </a:t>
            </a:r>
            <a:r>
              <a:rPr lang="de-DE" sz="1600" i="1" dirty="0" err="1"/>
              <a:t>reconstructed</a:t>
            </a:r>
            <a:r>
              <a:rPr lang="de-DE" sz="1600" i="1" dirty="0"/>
              <a:t> </a:t>
            </a:r>
            <a:endParaRPr lang="de-DE" sz="1600" i="1" dirty="0" smtClean="0"/>
          </a:p>
          <a:p>
            <a:pPr marL="400050" lvl="1">
              <a:buClr>
                <a:srgbClr val="3A6F8A"/>
              </a:buClr>
            </a:pPr>
            <a:r>
              <a:rPr lang="de-DE" sz="1600" i="1" dirty="0" smtClean="0"/>
              <a:t>     </a:t>
            </a:r>
            <a:r>
              <a:rPr lang="de-DE" sz="1600" i="1" dirty="0" err="1" smtClean="0"/>
              <a:t>mass</a:t>
            </a:r>
            <a:r>
              <a:rPr lang="de-DE" sz="1600" i="1" dirty="0" smtClean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D-mesons </a:t>
            </a:r>
            <a:endParaRPr lang="en-US" sz="1600" i="1" baseline="30000" dirty="0"/>
          </a:p>
          <a:p>
            <a:pPr>
              <a:buClr>
                <a:srgbClr val="3A6F8A"/>
              </a:buClr>
            </a:pPr>
            <a:r>
              <a:rPr lang="de-DE" dirty="0" smtClean="0"/>
              <a:t> </a:t>
            </a:r>
            <a:endParaRPr lang="de-DE" dirty="0"/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endParaRPr lang="de-DE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Simulation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t="19288" r="64952" b="44077"/>
          <a:stretch/>
        </p:blipFill>
        <p:spPr>
          <a:xfrm>
            <a:off x="7129370" y="3510430"/>
            <a:ext cx="1763110" cy="1507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>
          <a:xfrm>
            <a:off x="6228185" y="1268760"/>
            <a:ext cx="2820566" cy="217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7" t="30726" r="34142" b="42691"/>
          <a:stretch/>
        </p:blipFill>
        <p:spPr>
          <a:xfrm>
            <a:off x="925519" y="4933050"/>
            <a:ext cx="3201173" cy="1323543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25519" y="4638450"/>
            <a:ext cx="29368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D-meson </a:t>
            </a:r>
            <a:r>
              <a:rPr lang="de-DE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reconstruction</a:t>
            </a:r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numbers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 bwMode="auto">
              <a:xfrm>
                <a:off x="1056872" y="2924944"/>
                <a:ext cx="27097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005B82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barPr>
                      <m:e>
                        <m: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</m:e>
                    </m:bar>
                    <m:r>
                      <a:rPr kumimoji="0" lang="de-DE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𝑝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ker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 kern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kern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p>
                        </m:sSup>
                        <m:r>
                          <a:rPr lang="de-DE" i="1" kern="0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p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kern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ker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 kern="0">
                                <a:latin typeface="Cambria Math"/>
                                <a:ea typeface="Cambria Math"/>
                                <a:sym typeface="Symbol"/>
                              </a:rPr>
                              <m:t>𝜋</m:t>
                            </m:r>
                          </m:e>
                          <m:sup>
                            <m:r>
                              <a:rPr lang="de-DE" i="1" ker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p>
                        </m:sSup>
                        <m:r>
                          <a:rPr lang="de-DE" i="1" ker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p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872" y="2924944"/>
                <a:ext cx="270978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25"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auto">
              <a:xfrm>
                <a:off x="1056871" y="3212976"/>
                <a:ext cx="43669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Clr>
                    <a:srgbClr val="005B82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barPr>
                      <m:e>
                        <m: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</m:e>
                    </m:bar>
                    <m:r>
                      <a:rPr kumimoji="0" lang="de-DE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𝑝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 ker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i="1" kern="0" smtClean="0">
                        <a:latin typeface="Cambria Math"/>
                        <a:ea typeface="Cambria Math"/>
                      </a:rPr>
                      <m:t>𝜙𝜙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kern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kern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kern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i="1" ker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de-DE" i="1" kern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871" y="3212976"/>
                <a:ext cx="4366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9" b="-114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 bwMode="auto">
              <a:xfrm>
                <a:off x="1043608" y="3491716"/>
                <a:ext cx="50405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005B82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barPr>
                      <m:e>
                        <m: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</m:e>
                    </m:bar>
                    <m:r>
                      <a:rPr kumimoji="0" lang="de-DE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𝑝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sym typeface="Symbol"/>
                          </a:rPr>
                          <m:t>(3770)</m:t>
                        </m:r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kumimoji="0" lang="de-D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kern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kern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ker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 kern="0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kern="0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de-DE" i="1" ker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 kern="0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i="1" ker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ker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 kern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kern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−</m:t>
                            </m:r>
                          </m:sup>
                        </m:sSup>
                        <m:r>
                          <a:rPr lang="de-DE" i="1" kern="0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p>
                        <m:r>
                          <a:rPr lang="de-DE" b="0" i="1" kern="0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491716"/>
                <a:ext cx="504056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21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2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smtClean="0"/>
              <a:t>The PANDA-STT </a:t>
            </a:r>
            <a:r>
              <a:rPr lang="de-DE" dirty="0" err="1" smtClean="0"/>
              <a:t>provides</a:t>
            </a:r>
            <a:r>
              <a:rPr lang="de-DE" dirty="0" smtClean="0"/>
              <a:t> a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charged</a:t>
            </a:r>
            <a:r>
              <a:rPr lang="de-DE" dirty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: </a:t>
            </a:r>
            <a:r>
              <a:rPr lang="de-DE" dirty="0" err="1" smtClean="0"/>
              <a:t>space</a:t>
            </a:r>
            <a:r>
              <a:rPr lang="de-DE" dirty="0"/>
              <a:t>, </a:t>
            </a:r>
            <a:r>
              <a:rPr lang="de-DE" dirty="0" err="1"/>
              <a:t>momentum</a:t>
            </a:r>
            <a:r>
              <a:rPr lang="de-DE" dirty="0"/>
              <a:t>, </a:t>
            </a:r>
            <a:r>
              <a:rPr lang="de-DE" dirty="0" err="1" smtClean="0"/>
              <a:t>pid</a:t>
            </a:r>
            <a:r>
              <a:rPr lang="de-DE" dirty="0" smtClean="0"/>
              <a:t>, (time)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Test </a:t>
            </a:r>
            <a:r>
              <a:rPr lang="en-US" dirty="0"/>
              <a:t>measurements and benchmark channel simulations confirm </a:t>
            </a:r>
            <a:r>
              <a:rPr lang="en-US" dirty="0" smtClean="0"/>
              <a:t>the required performance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smtClean="0"/>
              <a:t>Technical design </a:t>
            </a:r>
            <a:r>
              <a:rPr lang="de-DE" dirty="0" err="1" smtClean="0"/>
              <a:t>report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STT was </a:t>
            </a:r>
            <a:r>
              <a:rPr lang="de-DE" dirty="0" err="1" smtClean="0"/>
              <a:t>approved</a:t>
            </a:r>
            <a:r>
              <a:rPr lang="de-DE" dirty="0" smtClean="0"/>
              <a:t> in 2012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(Germany, </a:t>
            </a:r>
            <a:r>
              <a:rPr lang="de-DE" dirty="0" err="1" smtClean="0"/>
              <a:t>Italy</a:t>
            </a:r>
            <a:r>
              <a:rPr lang="de-DE" dirty="0" smtClean="0"/>
              <a:t>, </a:t>
            </a:r>
            <a:r>
              <a:rPr lang="de-DE" dirty="0" err="1" smtClean="0"/>
              <a:t>Poland</a:t>
            </a:r>
            <a:r>
              <a:rPr lang="de-DE" dirty="0" smtClean="0"/>
              <a:t>, Romania)</a:t>
            </a:r>
            <a:endParaRPr lang="en-US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err="1"/>
              <a:t>S</a:t>
            </a:r>
            <a:r>
              <a:rPr lang="de-DE" dirty="0" err="1" smtClean="0"/>
              <a:t>traw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2013-2016 (&gt; 50% </a:t>
            </a:r>
            <a:r>
              <a:rPr lang="de-DE" dirty="0" err="1" smtClean="0"/>
              <a:t>spares</a:t>
            </a:r>
            <a:r>
              <a:rPr lang="de-DE" dirty="0" smtClean="0"/>
              <a:t>)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/>
              <a:t>E</a:t>
            </a:r>
            <a:r>
              <a:rPr lang="de-DE" dirty="0" smtClean="0"/>
              <a:t>lectronic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optimisation</a:t>
            </a:r>
            <a:r>
              <a:rPr lang="de-DE" dirty="0" smtClean="0"/>
              <a:t> in parallel, beam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COSY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err="1" smtClean="0"/>
              <a:t>Comissioning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beam in 2016/2017 </a:t>
            </a:r>
            <a:r>
              <a:rPr lang="de-DE" dirty="0" err="1" smtClean="0"/>
              <a:t>at</a:t>
            </a:r>
            <a:r>
              <a:rPr lang="de-DE" dirty="0" smtClean="0"/>
              <a:t> COSY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err="1" smtClean="0"/>
              <a:t>Shipping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FAIR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in PANDA 2017 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111554" y="5981218"/>
            <a:ext cx="7206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design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PANDA-STT, Eur.Phys.J.A49 (2013) 25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 smtClean="0"/>
              <a:t>PANDA </a:t>
            </a:r>
            <a:r>
              <a:rPr lang="de-DE" sz="2000" dirty="0" err="1"/>
              <a:t>p</a:t>
            </a:r>
            <a:r>
              <a:rPr lang="de-DE" sz="2000" dirty="0" err="1" smtClean="0"/>
              <a:t>hysics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 smtClean="0"/>
              <a:t>Central </a:t>
            </a:r>
            <a:r>
              <a:rPr lang="de-DE" sz="2000" dirty="0" err="1" smtClean="0"/>
              <a:t>Straw</a:t>
            </a:r>
            <a:r>
              <a:rPr lang="de-DE" sz="2000" dirty="0" smtClean="0"/>
              <a:t> Tube </a:t>
            </a:r>
            <a:r>
              <a:rPr lang="de-DE" sz="2000" dirty="0" err="1" smtClean="0"/>
              <a:t>Tracker</a:t>
            </a:r>
            <a:r>
              <a:rPr lang="de-DE" sz="2000" dirty="0" smtClean="0"/>
              <a:t> (STT)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 smtClean="0"/>
              <a:t>Minimal </a:t>
            </a:r>
            <a:r>
              <a:rPr lang="de-DE" sz="1800" dirty="0"/>
              <a:t>m</a:t>
            </a:r>
            <a:r>
              <a:rPr lang="de-DE" sz="1800" dirty="0" smtClean="0"/>
              <a:t>aterial </a:t>
            </a:r>
            <a:r>
              <a:rPr lang="de-DE" sz="1800" dirty="0" err="1" smtClean="0"/>
              <a:t>budget</a:t>
            </a:r>
            <a:endParaRPr lang="de-DE" sz="1800" dirty="0" smtClean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 smtClean="0"/>
              <a:t>High-rate </a:t>
            </a:r>
            <a:r>
              <a:rPr lang="de-DE" sz="1800" dirty="0" err="1" smtClean="0"/>
              <a:t>tracking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PID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 smtClean="0"/>
              <a:t>Online </a:t>
            </a:r>
            <a:r>
              <a:rPr lang="de-DE" sz="1800" dirty="0" err="1" smtClean="0"/>
              <a:t>event</a:t>
            </a:r>
            <a:r>
              <a:rPr lang="de-DE" sz="1800" dirty="0" smtClean="0"/>
              <a:t> </a:t>
            </a:r>
            <a:r>
              <a:rPr lang="de-DE" sz="1800" dirty="0" err="1" smtClean="0"/>
              <a:t>reconstruction</a:t>
            </a:r>
            <a:r>
              <a:rPr lang="de-DE" sz="1800" dirty="0" smtClean="0"/>
              <a:t> 		(</a:t>
            </a:r>
            <a:r>
              <a:rPr lang="de-DE" sz="1800" dirty="0" smtClean="0">
                <a:sym typeface="Symbol"/>
              </a:rPr>
              <a:t> </a:t>
            </a:r>
            <a:r>
              <a:rPr lang="de-DE" sz="1800" dirty="0" err="1" smtClean="0">
                <a:sym typeface="Symbol"/>
              </a:rPr>
              <a:t>next</a:t>
            </a:r>
            <a:r>
              <a:rPr lang="de-DE" sz="1800" dirty="0" smtClean="0">
                <a:sym typeface="Symbol"/>
              </a:rPr>
              <a:t> talk)</a:t>
            </a:r>
            <a:endParaRPr lang="de-DE" sz="18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 smtClean="0"/>
              <a:t>Test </a:t>
            </a:r>
            <a:r>
              <a:rPr lang="de-DE" sz="2000" dirty="0" err="1" smtClean="0"/>
              <a:t>systems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results</a:t>
            </a:r>
            <a:endParaRPr lang="de-DE" sz="18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 smtClean="0"/>
              <a:t>Simulation </a:t>
            </a:r>
            <a:r>
              <a:rPr lang="de-DE" sz="2000" dirty="0" err="1" smtClean="0"/>
              <a:t>studies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Outline: PANDA - </a:t>
            </a:r>
            <a:r>
              <a:rPr lang="de-DE" dirty="0" err="1" smtClean="0"/>
              <a:t>Straw</a:t>
            </a:r>
            <a:r>
              <a:rPr lang="de-DE" dirty="0" smtClean="0"/>
              <a:t> Tube </a:t>
            </a:r>
            <a:r>
              <a:rPr lang="de-DE" dirty="0" err="1" smtClean="0"/>
              <a:t>Tracker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5944"/>
            <a:ext cx="4008120" cy="28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755577" y="1915257"/>
            <a:ext cx="8280920" cy="45380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A6F8A"/>
              </a:buClr>
            </a:pPr>
            <a:r>
              <a:rPr lang="de-DE" sz="1800" dirty="0" smtClean="0"/>
              <a:t>PANDA </a:t>
            </a:r>
            <a:r>
              <a:rPr lang="de-DE" sz="1800" dirty="0" err="1" smtClean="0"/>
              <a:t>investigates</a:t>
            </a:r>
            <a:r>
              <a:rPr lang="de-DE" sz="1800" dirty="0" smtClean="0"/>
              <a:t> pp </a:t>
            </a:r>
            <a:r>
              <a:rPr lang="de-DE" sz="1800" dirty="0" err="1" smtClean="0"/>
              <a:t>and</a:t>
            </a:r>
            <a:r>
              <a:rPr lang="de-DE" sz="1800" dirty="0" smtClean="0"/>
              <a:t>  </a:t>
            </a:r>
            <a:r>
              <a:rPr lang="de-DE" sz="1800" dirty="0" err="1" smtClean="0"/>
              <a:t>pA</a:t>
            </a:r>
            <a:r>
              <a:rPr lang="de-DE" sz="1800" dirty="0" smtClean="0"/>
              <a:t> </a:t>
            </a:r>
            <a:r>
              <a:rPr lang="de-DE" sz="1800" dirty="0" err="1" smtClean="0"/>
              <a:t>annihilation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charm</a:t>
            </a:r>
            <a:r>
              <a:rPr lang="de-DE" sz="1800" dirty="0" smtClean="0"/>
              <a:t> </a:t>
            </a:r>
            <a:r>
              <a:rPr lang="de-DE" sz="1800" dirty="0" err="1" smtClean="0"/>
              <a:t>quark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regime</a:t>
            </a:r>
            <a:r>
              <a:rPr lang="de-DE" sz="1800" dirty="0" smtClean="0"/>
              <a:t> </a:t>
            </a:r>
          </a:p>
          <a:p>
            <a:pPr lvl="1">
              <a:buClr>
                <a:srgbClr val="3A6F8A"/>
              </a:buClr>
            </a:pPr>
            <a:endParaRPr lang="de-DE" sz="1600" dirty="0" smtClean="0"/>
          </a:p>
          <a:p>
            <a:pPr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800" dirty="0" smtClean="0"/>
              <a:t> </a:t>
            </a:r>
            <a:r>
              <a:rPr lang="de-DE" sz="1800" dirty="0" err="1" smtClean="0"/>
              <a:t>Hadron</a:t>
            </a:r>
            <a:r>
              <a:rPr lang="de-DE" sz="1800" dirty="0" smtClean="0"/>
              <a:t> </a:t>
            </a:r>
            <a:r>
              <a:rPr lang="de-DE" sz="1800" dirty="0" err="1" smtClean="0"/>
              <a:t>spectroscopy</a:t>
            </a:r>
            <a:r>
              <a:rPr lang="de-DE" sz="1800" dirty="0" smtClean="0"/>
              <a:t> </a:t>
            </a:r>
            <a:r>
              <a:rPr lang="de-DE" sz="1800" i="1" dirty="0" smtClean="0"/>
              <a:t>(m, </a:t>
            </a:r>
            <a:r>
              <a:rPr lang="de-DE" sz="1800" i="1" dirty="0" smtClean="0">
                <a:latin typeface="Symbol" pitchFamily="18" charset="2"/>
              </a:rPr>
              <a:t>G, </a:t>
            </a:r>
            <a:r>
              <a:rPr lang="de-DE" sz="1800" i="1" dirty="0" smtClean="0"/>
              <a:t>J</a:t>
            </a:r>
            <a:r>
              <a:rPr lang="de-DE" sz="1800" i="1" baseline="30000" dirty="0" smtClean="0"/>
              <a:t>PC</a:t>
            </a:r>
            <a:r>
              <a:rPr lang="de-DE" sz="1800" i="1" dirty="0" smtClean="0"/>
              <a:t>, BR)</a:t>
            </a:r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err="1" smtClean="0"/>
              <a:t>Charmonium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endParaRPr lang="de-DE" sz="1600" dirty="0" smtClean="0"/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smtClean="0"/>
              <a:t>Open </a:t>
            </a:r>
            <a:r>
              <a:rPr lang="de-DE" sz="1600" dirty="0" err="1" smtClean="0"/>
              <a:t>charm</a:t>
            </a:r>
            <a:r>
              <a:rPr lang="de-DE" sz="1600" dirty="0" smtClean="0"/>
              <a:t> </a:t>
            </a:r>
            <a:r>
              <a:rPr lang="de-DE" sz="1600" dirty="0" err="1" smtClean="0"/>
              <a:t>mesons</a:t>
            </a:r>
            <a:r>
              <a:rPr lang="de-DE" sz="1600" dirty="0" smtClean="0"/>
              <a:t> (D-mesons)</a:t>
            </a:r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err="1" smtClean="0"/>
              <a:t>Exotic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r>
              <a:rPr lang="de-DE" sz="1600" dirty="0" smtClean="0"/>
              <a:t> (</a:t>
            </a:r>
            <a:r>
              <a:rPr lang="de-DE" sz="1600" dirty="0" err="1" smtClean="0"/>
              <a:t>glueballs</a:t>
            </a:r>
            <a:r>
              <a:rPr lang="de-DE" sz="1600" dirty="0" smtClean="0"/>
              <a:t>, </a:t>
            </a:r>
            <a:r>
              <a:rPr lang="de-DE" sz="1600" dirty="0" err="1" smtClean="0"/>
              <a:t>hybrids</a:t>
            </a:r>
            <a:r>
              <a:rPr lang="de-DE" sz="1600" dirty="0" smtClean="0"/>
              <a:t>, multi-quarks)</a:t>
            </a:r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smtClean="0"/>
              <a:t>Strange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charmed</a:t>
            </a:r>
            <a:r>
              <a:rPr lang="de-DE" sz="1600" dirty="0" smtClean="0"/>
              <a:t> </a:t>
            </a:r>
            <a:r>
              <a:rPr lang="de-DE" sz="1600" dirty="0" err="1" smtClean="0"/>
              <a:t>baryons</a:t>
            </a:r>
            <a:endParaRPr lang="de-DE" sz="1600" dirty="0" smtClean="0"/>
          </a:p>
          <a:p>
            <a:pPr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800" dirty="0" smtClean="0"/>
              <a:t> </a:t>
            </a:r>
            <a:r>
              <a:rPr lang="de-DE" sz="1800" dirty="0" err="1" smtClean="0"/>
              <a:t>Hadrons</a:t>
            </a:r>
            <a:r>
              <a:rPr lang="de-DE" sz="1800" dirty="0" smtClean="0"/>
              <a:t> in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medium </a:t>
            </a:r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smtClean="0"/>
              <a:t>J</a:t>
            </a:r>
            <a:r>
              <a:rPr lang="de-DE" sz="1600" dirty="0" smtClean="0">
                <a:latin typeface="Symbol" pitchFamily="18" charset="2"/>
              </a:rPr>
              <a:t>/y - </a:t>
            </a:r>
            <a:r>
              <a:rPr lang="de-DE" sz="1600" dirty="0" err="1" smtClean="0"/>
              <a:t>absorption</a:t>
            </a:r>
            <a:r>
              <a:rPr lang="de-DE" sz="1600" dirty="0" smtClean="0"/>
              <a:t>, D </a:t>
            </a:r>
            <a:r>
              <a:rPr lang="de-DE" sz="1600" dirty="0" err="1" smtClean="0"/>
              <a:t>meson</a:t>
            </a:r>
            <a:r>
              <a:rPr lang="de-DE" sz="1600" dirty="0" smtClean="0"/>
              <a:t> </a:t>
            </a:r>
            <a:r>
              <a:rPr lang="de-DE" sz="1600" dirty="0" err="1" smtClean="0"/>
              <a:t>mass</a:t>
            </a:r>
            <a:r>
              <a:rPr lang="de-DE" sz="1600" dirty="0" smtClean="0"/>
              <a:t> </a:t>
            </a:r>
            <a:r>
              <a:rPr lang="de-DE" sz="1600" dirty="0" err="1" smtClean="0"/>
              <a:t>shift</a:t>
            </a:r>
            <a:endParaRPr lang="de-DE" sz="1600" dirty="0" smtClean="0"/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err="1" smtClean="0"/>
              <a:t>Hypernuclei</a:t>
            </a:r>
            <a:r>
              <a:rPr lang="de-DE" sz="1600" dirty="0" smtClean="0"/>
              <a:t> (</a:t>
            </a:r>
            <a:r>
              <a:rPr lang="de-DE" sz="1600" baseline="-25000" dirty="0" smtClean="0">
                <a:latin typeface="Symbol" pitchFamily="18" charset="2"/>
              </a:rPr>
              <a:t>X</a:t>
            </a:r>
            <a:r>
              <a:rPr lang="de-DE" sz="800" dirty="0" smtClean="0">
                <a:latin typeface="Symbol" pitchFamily="18" charset="2"/>
              </a:rPr>
              <a:t>-</a:t>
            </a:r>
            <a:r>
              <a:rPr lang="de-DE" sz="1600" cap="all" baseline="30000" dirty="0" smtClean="0"/>
              <a:t>A</a:t>
            </a:r>
            <a:r>
              <a:rPr lang="de-DE" sz="1600" dirty="0" smtClean="0"/>
              <a:t>Z, </a:t>
            </a:r>
            <a:r>
              <a:rPr lang="de-DE" sz="1600" baseline="-25000" dirty="0" smtClean="0">
                <a:latin typeface="Symbol" pitchFamily="18" charset="2"/>
              </a:rPr>
              <a:t>LL</a:t>
            </a:r>
            <a:r>
              <a:rPr lang="de-DE" sz="1600" cap="all" baseline="30000" dirty="0" smtClean="0"/>
              <a:t>A</a:t>
            </a:r>
            <a:r>
              <a:rPr lang="de-DE" sz="1600" dirty="0" smtClean="0"/>
              <a:t>Z), YY-</a:t>
            </a:r>
            <a:r>
              <a:rPr lang="de-DE" sz="1600" dirty="0" err="1" smtClean="0"/>
              <a:t>interaction</a:t>
            </a:r>
            <a:r>
              <a:rPr lang="de-DE" sz="1600" dirty="0" smtClean="0"/>
              <a:t> </a:t>
            </a:r>
          </a:p>
          <a:p>
            <a:pPr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800" dirty="0" smtClean="0"/>
              <a:t> </a:t>
            </a:r>
            <a:r>
              <a:rPr lang="de-DE" sz="1800" dirty="0" err="1" smtClean="0"/>
              <a:t>Structure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nucleon</a:t>
            </a:r>
            <a:endParaRPr lang="de-DE" sz="1800" dirty="0" smtClean="0"/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err="1" smtClean="0"/>
              <a:t>Electromagnetic</a:t>
            </a:r>
            <a:r>
              <a:rPr lang="de-DE" sz="1600" dirty="0" smtClean="0"/>
              <a:t> </a:t>
            </a:r>
            <a:r>
              <a:rPr lang="de-DE" sz="1600" dirty="0" err="1" smtClean="0"/>
              <a:t>formfactors</a:t>
            </a:r>
            <a:endParaRPr lang="de-DE" sz="1600" dirty="0" smtClean="0"/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err="1" smtClean="0"/>
              <a:t>Generalized</a:t>
            </a:r>
            <a:r>
              <a:rPr lang="de-DE" sz="1600" dirty="0" smtClean="0"/>
              <a:t> Distribution </a:t>
            </a:r>
            <a:r>
              <a:rPr lang="de-DE" sz="1600" dirty="0" err="1" smtClean="0"/>
              <a:t>Amplitudes</a:t>
            </a:r>
            <a:endParaRPr lang="de-DE" sz="1600" dirty="0" smtClean="0"/>
          </a:p>
          <a:p>
            <a:pPr marL="742950" lvl="1" indent="-28575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600" dirty="0" smtClean="0"/>
              <a:t>Transverse </a:t>
            </a:r>
            <a:r>
              <a:rPr lang="de-DE" sz="1600" dirty="0" err="1" smtClean="0"/>
              <a:t>nucleon</a:t>
            </a:r>
            <a:r>
              <a:rPr lang="de-DE" sz="1600" dirty="0" smtClean="0"/>
              <a:t> </a:t>
            </a:r>
            <a:r>
              <a:rPr lang="de-DE" sz="1600" dirty="0" err="1" smtClean="0"/>
              <a:t>spin</a:t>
            </a:r>
            <a:r>
              <a:rPr lang="de-DE" sz="1600" dirty="0" smtClean="0"/>
              <a:t> (</a:t>
            </a:r>
            <a:r>
              <a:rPr lang="de-DE" sz="1600" i="1" dirty="0" err="1" smtClean="0"/>
              <a:t>full</a:t>
            </a:r>
            <a:r>
              <a:rPr lang="de-DE" sz="1600" i="1" dirty="0" smtClean="0"/>
              <a:t> PWA</a:t>
            </a:r>
            <a:r>
              <a:rPr lang="de-DE" sz="1600" dirty="0" smtClean="0"/>
              <a:t>)</a:t>
            </a:r>
          </a:p>
          <a:p>
            <a:pPr marL="57150">
              <a:buClr>
                <a:srgbClr val="3A6F8A"/>
              </a:buClr>
            </a:pPr>
            <a:endParaRPr lang="de-DE" sz="16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771800" y="169151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_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11022" y="169151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_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698157" y="6186790"/>
            <a:ext cx="19062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2.25 &lt;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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 &lt; 5.47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0375" y="2484185"/>
            <a:ext cx="324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Clr>
                <a:srgbClr val="3A6F8A"/>
              </a:buClr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PANDA </a:t>
            </a:r>
            <a:r>
              <a:rPr lang="de-DE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</a:t>
            </a:r>
            <a:r>
              <a:rPr lang="de-DE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hysics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erformance Report </a:t>
            </a:r>
          </a:p>
          <a:p>
            <a:pPr marL="57150" indent="0">
              <a:buClr>
                <a:srgbClr val="3A6F8A"/>
              </a:buClr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arXiv:0903.3905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(216pp)</a:t>
            </a:r>
            <a:endParaRPr lang="de-DE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Titel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The PANDA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99486" y="7647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_</a:t>
            </a:r>
            <a:endParaRPr lang="en-US" sz="2800" b="1" dirty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2484" y="1052736"/>
            <a:ext cx="2456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Talks </a:t>
            </a:r>
            <a:r>
              <a:rPr lang="de-DE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by</a:t>
            </a:r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</a:t>
            </a:r>
            <a:r>
              <a:rPr lang="de-DE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. </a:t>
            </a:r>
            <a:r>
              <a:rPr lang="de-DE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Gillitzer</a:t>
            </a:r>
            <a:r>
              <a:rPr lang="de-DE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(Tue), A. Sanchez (</a:t>
            </a:r>
            <a:r>
              <a:rPr lang="de-DE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Wed</a:t>
            </a:r>
            <a:r>
              <a:rPr lang="de-DE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), </a:t>
            </a:r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</a:t>
            </a:r>
            <a:r>
              <a:rPr lang="de-DE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. </a:t>
            </a:r>
            <a:r>
              <a:rPr lang="de-DE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Maggiora</a:t>
            </a:r>
            <a:r>
              <a:rPr lang="de-DE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B. </a:t>
            </a:r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Kopf (Thu)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14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The PANDA </a:t>
            </a:r>
            <a:r>
              <a:rPr lang="de-DE" dirty="0" err="1" smtClean="0"/>
              <a:t>Detector</a:t>
            </a:r>
            <a:r>
              <a:rPr lang="de-DE" dirty="0" smtClean="0"/>
              <a:t> System In HESR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0" y="1719652"/>
            <a:ext cx="7153035" cy="444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 bwMode="auto">
          <a:xfrm rot="20760000">
            <a:off x="1140726" y="4503512"/>
            <a:ext cx="428400" cy="918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 rot="10800000">
            <a:off x="827585" y="4614868"/>
            <a:ext cx="290496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de-DE" sz="2200" u="sng" kern="0" dirty="0">
                <a:solidFill>
                  <a:srgbClr val="FF0000"/>
                </a:solidFill>
                <a:latin typeface="+mn-lt"/>
              </a:rPr>
              <a:t>d</a:t>
            </a:r>
            <a:endParaRPr kumimoji="0" lang="en-US" sz="2200" b="0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9940594">
            <a:off x="7473683" y="2637781"/>
            <a:ext cx="336600" cy="918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rot="10800000">
            <a:off x="7812360" y="2486682"/>
            <a:ext cx="290496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de-DE" sz="2200" u="sng" kern="0" dirty="0">
                <a:solidFill>
                  <a:srgbClr val="FF0000"/>
                </a:solidFill>
                <a:latin typeface="+mn-lt"/>
              </a:rPr>
              <a:t>d</a:t>
            </a:r>
            <a:endParaRPr kumimoji="0" lang="en-US" sz="2200" b="0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 rot="180000">
            <a:off x="2916000" y="1872000"/>
            <a:ext cx="1008000" cy="360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831137" y="5292497"/>
            <a:ext cx="24852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A6F8A"/>
              </a:buClr>
              <a:buSzTx/>
              <a:tabLst/>
            </a:pPr>
            <a:r>
              <a:rPr lang="de-DE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Forward </a:t>
            </a:r>
            <a:r>
              <a:rPr lang="de-DE" sz="16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spectrometer</a:t>
            </a:r>
            <a:r>
              <a:rPr lang="de-DE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A6F8A"/>
              </a:buClr>
              <a:buSzTx/>
              <a:tabLst/>
            </a:pPr>
            <a:r>
              <a:rPr lang="de-DE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2Tm </a:t>
            </a:r>
            <a:r>
              <a:rPr lang="de-DE" sz="16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dipole</a:t>
            </a:r>
            <a:r>
              <a:rPr lang="de-DE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16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magnet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83568" y="5478323"/>
            <a:ext cx="1496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A6F8A"/>
              </a:buClr>
              <a:buSzTx/>
              <a:tabLst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Target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A6F8A"/>
              </a:buClr>
              <a:buSzTx/>
              <a:tabLst/>
            </a:pPr>
            <a:r>
              <a:rPr lang="de-DE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pectrometer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,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A6F8A"/>
              </a:buClr>
              <a:buSzTx/>
              <a:tabLst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2T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solenoid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8" name="Bogen 7"/>
          <p:cNvSpPr/>
          <p:nvPr/>
        </p:nvSpPr>
        <p:spPr bwMode="auto">
          <a:xfrm rot="9693600">
            <a:off x="538051" y="3931315"/>
            <a:ext cx="7161754" cy="2064492"/>
          </a:xfrm>
          <a:prstGeom prst="arc">
            <a:avLst>
              <a:gd name="adj1" fmla="val 11329868"/>
              <a:gd name="adj2" fmla="val 20455147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feld 8"/>
          <p:cNvSpPr txBox="1"/>
          <p:nvPr/>
        </p:nvSpPr>
        <p:spPr bwMode="auto">
          <a:xfrm>
            <a:off x="3687143" y="5876001"/>
            <a:ext cx="69602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13m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9486" y="7647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_</a:t>
            </a:r>
            <a:endParaRPr lang="en-US" sz="2800" b="1" dirty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81280" y="1187460"/>
            <a:ext cx="1962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T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alk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by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D.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Calvo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35125"/>
            <a:ext cx="25288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2003393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1988840"/>
            <a:ext cx="8172480" cy="4104455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Variety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topologies</a:t>
            </a:r>
            <a:r>
              <a:rPr lang="de-DE" sz="1800" dirty="0" smtClean="0"/>
              <a:t>, all </a:t>
            </a:r>
            <a:r>
              <a:rPr lang="de-DE" sz="1800" dirty="0" err="1" smtClean="0"/>
              <a:t>particle</a:t>
            </a:r>
            <a:r>
              <a:rPr lang="de-DE" sz="1800" dirty="0" smtClean="0"/>
              <a:t> </a:t>
            </a:r>
            <a:r>
              <a:rPr lang="de-DE" sz="1800" dirty="0" err="1" smtClean="0"/>
              <a:t>species</a:t>
            </a:r>
            <a:r>
              <a:rPr lang="de-DE" sz="1800" dirty="0" smtClean="0"/>
              <a:t> </a:t>
            </a:r>
            <a:r>
              <a:rPr lang="de-DE" sz="1800" dirty="0" err="1" smtClean="0"/>
              <a:t>involved</a:t>
            </a:r>
            <a:endParaRPr lang="de-DE" sz="1800" dirty="0" smtClean="0"/>
          </a:p>
          <a:p>
            <a:pPr marL="742950" lvl="1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sz="1600" dirty="0" err="1" smtClean="0"/>
              <a:t>particle</a:t>
            </a:r>
            <a:r>
              <a:rPr lang="de-DE" sz="1600" dirty="0" smtClean="0"/>
              <a:t> </a:t>
            </a:r>
            <a:r>
              <a:rPr lang="de-DE" sz="1600" dirty="0" err="1" smtClean="0"/>
              <a:t>multiplicities</a:t>
            </a:r>
            <a:r>
              <a:rPr lang="de-DE" sz="1600" dirty="0"/>
              <a:t> </a:t>
            </a: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6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higher</a:t>
            </a:r>
            <a:r>
              <a:rPr lang="de-DE" sz="1600" dirty="0" smtClean="0"/>
              <a:t>, on </a:t>
            </a:r>
            <a:r>
              <a:rPr lang="de-DE" sz="1600" dirty="0" err="1" smtClean="0"/>
              <a:t>average</a:t>
            </a:r>
            <a:r>
              <a:rPr lang="de-DE" sz="1600" dirty="0" smtClean="0"/>
              <a:t> ~150 </a:t>
            </a:r>
            <a:r>
              <a:rPr lang="de-DE" sz="1600" dirty="0" err="1" smtClean="0"/>
              <a:t>tracks</a:t>
            </a:r>
            <a:r>
              <a:rPr lang="de-DE" sz="1600" dirty="0" smtClean="0"/>
              <a:t> / 2µs</a:t>
            </a:r>
          </a:p>
          <a:p>
            <a:pPr marL="742950" lvl="1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sz="1600" dirty="0" err="1"/>
              <a:t>b</a:t>
            </a:r>
            <a:r>
              <a:rPr lang="de-DE" sz="1600" dirty="0" err="1" smtClean="0"/>
              <a:t>road</a:t>
            </a:r>
            <a:r>
              <a:rPr lang="de-DE" sz="1600" dirty="0" smtClean="0"/>
              <a:t> </a:t>
            </a:r>
            <a:r>
              <a:rPr lang="de-DE" sz="1600" dirty="0" err="1" smtClean="0"/>
              <a:t>momentum</a:t>
            </a:r>
            <a:r>
              <a:rPr lang="de-DE" sz="1600" dirty="0" smtClean="0"/>
              <a:t> </a:t>
            </a:r>
            <a:r>
              <a:rPr lang="de-DE" sz="1600" dirty="0" err="1" smtClean="0"/>
              <a:t>range</a:t>
            </a:r>
            <a:r>
              <a:rPr lang="de-DE" sz="1600" dirty="0" smtClean="0"/>
              <a:t> ~ 100 </a:t>
            </a:r>
            <a:r>
              <a:rPr lang="de-DE" sz="1600" dirty="0" err="1" smtClean="0"/>
              <a:t>MeV</a:t>
            </a:r>
            <a:r>
              <a:rPr lang="de-DE" sz="1600" dirty="0" smtClean="0"/>
              <a:t>/c - 8 </a:t>
            </a:r>
            <a:r>
              <a:rPr lang="de-DE" sz="1600" dirty="0" err="1" smtClean="0"/>
              <a:t>GeV</a:t>
            </a:r>
            <a:r>
              <a:rPr lang="de-DE" sz="1600" dirty="0" smtClean="0"/>
              <a:t>/c</a:t>
            </a:r>
          </a:p>
          <a:p>
            <a:pPr marL="742950" lvl="1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sz="1600" dirty="0" err="1"/>
              <a:t>d</a:t>
            </a:r>
            <a:r>
              <a:rPr lang="de-DE" sz="1600" dirty="0" err="1" smtClean="0"/>
              <a:t>isplaced</a:t>
            </a:r>
            <a:r>
              <a:rPr lang="de-DE" sz="1600" dirty="0" smtClean="0"/>
              <a:t> </a:t>
            </a:r>
            <a:r>
              <a:rPr lang="de-DE" sz="1600" dirty="0" err="1" smtClean="0"/>
              <a:t>vertices</a:t>
            </a:r>
            <a:r>
              <a:rPr lang="de-DE" sz="1600" dirty="0" smtClean="0"/>
              <a:t> </a:t>
            </a:r>
            <a:r>
              <a:rPr lang="de-DE" sz="1600" i="1" dirty="0" smtClean="0"/>
              <a:t>O</a:t>
            </a:r>
            <a:r>
              <a:rPr lang="de-DE" sz="1600" dirty="0" smtClean="0"/>
              <a:t>(100µm) - </a:t>
            </a:r>
            <a:r>
              <a:rPr lang="de-DE" sz="1600" i="1" dirty="0" smtClean="0"/>
              <a:t>O</a:t>
            </a:r>
            <a:r>
              <a:rPr lang="de-DE" sz="1600" dirty="0" smtClean="0"/>
              <a:t>(10cm)</a:t>
            </a:r>
            <a:r>
              <a:rPr lang="de-DE" sz="1600" kern="0" dirty="0" smtClean="0">
                <a:sym typeface="Symbol"/>
              </a:rPr>
              <a:t> 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solid angle </a:t>
            </a:r>
            <a:r>
              <a:rPr lang="de-DE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(PWA)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de-DE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de-DE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</a:t>
            </a:r>
            <a:r>
              <a:rPr lang="de-D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kern="0" dirty="0" err="1">
                <a:sym typeface="Symbol"/>
              </a:rPr>
              <a:t>σ</a:t>
            </a:r>
            <a:r>
              <a:rPr lang="de-DE" kern="0" baseline="-25000" dirty="0" err="1">
                <a:sym typeface="Symbol"/>
              </a:rPr>
              <a:t>p</a:t>
            </a:r>
            <a:r>
              <a:rPr lang="de-DE" kern="0" dirty="0">
                <a:sym typeface="Symbol"/>
              </a:rPr>
              <a:t>/p~1-2%, </a:t>
            </a:r>
            <a:r>
              <a:rPr lang="de-DE" kern="0" dirty="0" err="1">
                <a:sym typeface="Symbol"/>
              </a:rPr>
              <a:t>vtx</a:t>
            </a:r>
            <a:r>
              <a:rPr lang="de-DE" kern="0" dirty="0">
                <a:sym typeface="Symbol"/>
              </a:rPr>
              <a:t> </a:t>
            </a:r>
            <a:r>
              <a:rPr lang="de-DE" kern="0" dirty="0" smtClean="0">
                <a:sym typeface="Symbol"/>
              </a:rPr>
              <a:t>~50µm</a:t>
            </a:r>
            <a:endParaRPr lang="de-DE" kern="0" dirty="0">
              <a:sym typeface="Symbol"/>
            </a:endParaRP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Particle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</a:t>
            </a:r>
            <a:r>
              <a:rPr lang="de-DE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dentification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kern="0" dirty="0" smtClean="0"/>
              <a:t>p/K/</a:t>
            </a:r>
            <a:r>
              <a:rPr lang="de-DE" kern="0" dirty="0" smtClean="0">
                <a:sym typeface="Symbol"/>
              </a:rPr>
              <a:t> </a:t>
            </a:r>
            <a:r>
              <a:rPr lang="de-DE" kern="0" dirty="0" smtClean="0"/>
              <a:t>&lt;1 </a:t>
            </a:r>
            <a:r>
              <a:rPr lang="de-DE" kern="0" dirty="0" err="1"/>
              <a:t>GeV</a:t>
            </a:r>
            <a:r>
              <a:rPr lang="de-DE" kern="0" dirty="0"/>
              <a:t>/c </a:t>
            </a:r>
            <a:r>
              <a:rPr lang="de-DE" sz="1600" kern="0" dirty="0"/>
              <a:t>(</a:t>
            </a:r>
            <a:r>
              <a:rPr lang="de-DE" sz="1600" kern="0" dirty="0" err="1" smtClean="0"/>
              <a:t>exclusively</a:t>
            </a:r>
            <a:r>
              <a:rPr lang="de-DE" sz="1600" kern="0" dirty="0" smtClean="0"/>
              <a:t>)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Readout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of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(quasi-)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continuous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data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stream</a:t>
            </a:r>
            <a:endParaRPr lang="de-DE" sz="1800" dirty="0" smtClean="0">
              <a:sym typeface="Symbol"/>
            </a:endParaRPr>
          </a:p>
          <a:p>
            <a:pPr marL="742950" lvl="1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online </a:t>
            </a:r>
            <a:r>
              <a:rPr lang="de-DE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</a:t>
            </a: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de-DE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1600" dirty="0" smtClean="0"/>
              <a:t>w/o t</a:t>
            </a:r>
            <a:r>
              <a:rPr lang="de-DE" sz="1600" baseline="-25000" dirty="0" smtClean="0"/>
              <a:t>0</a:t>
            </a:r>
            <a:r>
              <a:rPr lang="de-DE" sz="1600" dirty="0" smtClean="0"/>
              <a:t>, </a:t>
            </a:r>
            <a:r>
              <a:rPr lang="de-DE" sz="1600" dirty="0" err="1" smtClean="0"/>
              <a:t>evt</a:t>
            </a:r>
            <a:r>
              <a:rPr lang="de-DE" sz="1600" dirty="0" smtClean="0"/>
              <a:t>. </a:t>
            </a:r>
            <a:r>
              <a:rPr lang="de-DE" sz="1600" dirty="0" err="1" smtClean="0"/>
              <a:t>deconv</a:t>
            </a:r>
            <a:r>
              <a:rPr lang="de-DE" sz="1600" dirty="0" smtClean="0"/>
              <a:t>.</a:t>
            </a:r>
            <a:endParaRPr lang="de-DE" sz="1600" baseline="-25000" dirty="0" smtClean="0"/>
          </a:p>
          <a:p>
            <a:pPr marL="742950" lvl="1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 </a:t>
            </a:r>
            <a:r>
              <a:rPr lang="de-DE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triggering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1600" dirty="0" err="1" smtClean="0"/>
              <a:t>specific</a:t>
            </a:r>
            <a:r>
              <a:rPr lang="de-DE" sz="1600" dirty="0" smtClean="0"/>
              <a:t> </a:t>
            </a:r>
            <a:r>
              <a:rPr lang="de-DE" sz="1600" dirty="0" err="1" smtClean="0"/>
              <a:t>reactions</a:t>
            </a:r>
            <a:r>
              <a:rPr lang="de-DE" sz="1600" dirty="0" smtClean="0"/>
              <a:t> </a:t>
            </a:r>
            <a:r>
              <a:rPr lang="de-DE" sz="1600" dirty="0" smtClean="0">
                <a:sym typeface="Symbol"/>
              </a:rPr>
              <a:t> </a:t>
            </a:r>
            <a:r>
              <a:rPr lang="de-DE" sz="1600" dirty="0" err="1" smtClean="0">
                <a:sym typeface="Symbol"/>
              </a:rPr>
              <a:t>da</a:t>
            </a:r>
            <a:r>
              <a:rPr lang="de-DE" sz="1600" dirty="0" err="1" smtClean="0"/>
              <a:t>ta</a:t>
            </a:r>
            <a:r>
              <a:rPr lang="de-DE" sz="1600" dirty="0" smtClean="0"/>
              <a:t> </a:t>
            </a:r>
            <a:r>
              <a:rPr lang="de-DE" sz="1600" dirty="0" err="1" smtClean="0"/>
              <a:t>storage</a:t>
            </a:r>
            <a:endParaRPr lang="de-DE" sz="1600" kern="0" dirty="0">
              <a:sym typeface="Symbol"/>
            </a:endParaRPr>
          </a:p>
          <a:p>
            <a:pPr>
              <a:spcBef>
                <a:spcPts val="2400"/>
              </a:spcBef>
            </a:pP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</a:t>
            </a: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de-DE" sz="1800" kern="0" dirty="0"/>
              <a:t>MVD </a:t>
            </a:r>
            <a:r>
              <a:rPr lang="de-DE" sz="1800" kern="0" dirty="0" smtClean="0"/>
              <a:t>(</a:t>
            </a:r>
            <a:r>
              <a:rPr lang="de-DE" sz="1800" kern="0" dirty="0" err="1" smtClean="0"/>
              <a:t>vertex</a:t>
            </a:r>
            <a:r>
              <a:rPr lang="de-DE" sz="1800" kern="0" dirty="0" smtClean="0"/>
              <a:t>) + Central </a:t>
            </a:r>
            <a:r>
              <a:rPr lang="de-DE" sz="1800" kern="0" dirty="0" err="1" smtClean="0"/>
              <a:t>Tracker</a:t>
            </a:r>
            <a:r>
              <a:rPr lang="de-DE" sz="1800" kern="0" dirty="0" smtClean="0"/>
              <a:t> (large-</a:t>
            </a:r>
            <a:r>
              <a:rPr lang="de-DE" sz="1800" kern="0" dirty="0" err="1" smtClean="0"/>
              <a:t>vol</a:t>
            </a:r>
            <a:r>
              <a:rPr lang="de-DE" sz="1800" kern="0" dirty="0" smtClean="0"/>
              <a:t>) + GEMs (</a:t>
            </a:r>
            <a:r>
              <a:rPr lang="de-DE" sz="1800" kern="0" dirty="0" err="1" smtClean="0"/>
              <a:t>forwd</a:t>
            </a:r>
            <a:r>
              <a:rPr lang="de-DE" sz="1800" kern="0" dirty="0" smtClean="0"/>
              <a:t>)</a:t>
            </a:r>
            <a:endParaRPr lang="de-DE" sz="1600" kern="0" dirty="0"/>
          </a:p>
          <a:p>
            <a:pPr marL="285750" indent="-285750">
              <a:buFont typeface="Wingdings" pitchFamily="2" charset="2"/>
              <a:buChar char="§"/>
            </a:pPr>
            <a:endParaRPr lang="de-DE" sz="1800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Tracking </a:t>
            </a:r>
            <a:r>
              <a:rPr lang="de-DE" dirty="0" err="1" smtClean="0"/>
              <a:t>At</a:t>
            </a:r>
            <a:r>
              <a:rPr lang="de-DE" dirty="0" smtClean="0"/>
              <a:t> PANDA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24328" y="4129335"/>
            <a:ext cx="96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Simulation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56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6" descr="STT_Maerz_2011.jpg"/>
          <p:cNvPicPr>
            <a:picLocks noChangeAspect="1"/>
          </p:cNvPicPr>
          <p:nvPr/>
        </p:nvPicPr>
        <p:blipFill>
          <a:blip r:embed="rId2" cstate="print"/>
          <a:srcRect l="21951" t="19033" r="23093" b="1612"/>
          <a:stretch>
            <a:fillRect/>
          </a:stretch>
        </p:blipFill>
        <p:spPr>
          <a:xfrm>
            <a:off x="6336000" y="1412776"/>
            <a:ext cx="2646784" cy="2701293"/>
          </a:xfrm>
          <a:prstGeom prst="rect">
            <a:avLst/>
          </a:prstGeom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180000" fontAlgn="base">
              <a:spcBef>
                <a:spcPts val="8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4636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tubes </a:t>
            </a:r>
            <a:r>
              <a:rPr lang="en-US" sz="1800" dirty="0"/>
              <a:t>in</a:t>
            </a:r>
            <a:r>
              <a:rPr lang="de-DE" sz="1800" dirty="0"/>
              <a:t> 2 </a:t>
            </a:r>
            <a:r>
              <a:rPr lang="de-DE" sz="1800" dirty="0" err="1" smtClean="0"/>
              <a:t>separated</a:t>
            </a:r>
            <a:r>
              <a:rPr lang="de-DE" sz="1800" dirty="0" smtClean="0"/>
              <a:t> semi-barrels</a:t>
            </a:r>
            <a:endParaRPr lang="de-DE" sz="1800" dirty="0"/>
          </a:p>
          <a:p>
            <a:pPr marL="342900" lvl="0" indent="-180000" fontAlgn="base">
              <a:spcBef>
                <a:spcPts val="8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23-27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layers </a:t>
            </a:r>
            <a:r>
              <a:rPr lang="en-US" sz="1800" dirty="0">
                <a:solidFill>
                  <a:srgbClr val="000000"/>
                </a:solidFill>
              </a:rPr>
              <a:t>in 6 hexagonal sectors</a:t>
            </a:r>
          </a:p>
          <a:p>
            <a:pPr marL="800100" lvl="1" indent="-180000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15-19 axial layers (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>
                <a:solidFill>
                  <a:srgbClr val="000000"/>
                </a:solidFill>
              </a:rPr>
              <a:t>) in beam direction</a:t>
            </a:r>
          </a:p>
          <a:p>
            <a:pPr marL="800100" lvl="1" indent="-180000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4 stereo </a:t>
            </a:r>
            <a:r>
              <a:rPr lang="en-US" sz="1600" dirty="0" smtClean="0">
                <a:solidFill>
                  <a:srgbClr val="000000"/>
                </a:solidFill>
              </a:rPr>
              <a:t>double-layers: ±3</a:t>
            </a:r>
            <a:r>
              <a:rPr lang="en-US" sz="1600" dirty="0">
                <a:solidFill>
                  <a:srgbClr val="000000"/>
                </a:solidFill>
              </a:rPr>
              <a:t>° </a:t>
            </a:r>
            <a:r>
              <a:rPr lang="en-US" sz="1600" dirty="0" smtClean="0">
                <a:solidFill>
                  <a:srgbClr val="000000"/>
                </a:solidFill>
              </a:rPr>
              <a:t>skew angle </a:t>
            </a:r>
            <a:r>
              <a:rPr lang="en-US" sz="1600" dirty="0" smtClean="0">
                <a:solidFill>
                  <a:srgbClr val="0000FF"/>
                </a:solidFill>
              </a:rPr>
              <a:t>(blue</a:t>
            </a:r>
            <a:r>
              <a:rPr lang="en-US" sz="1600" dirty="0" smtClean="0">
                <a:solidFill>
                  <a:srgbClr val="000000"/>
                </a:solidFill>
              </a:rPr>
              <a:t>/</a:t>
            </a:r>
            <a:r>
              <a:rPr lang="en-US" sz="1600" dirty="0" smtClean="0">
                <a:solidFill>
                  <a:srgbClr val="FF0000"/>
                </a:solidFill>
              </a:rPr>
              <a:t>red)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180000">
              <a:spcBef>
                <a:spcPts val="8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Volume: </a:t>
            </a:r>
            <a:r>
              <a:rPr lang="en-US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kern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1800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kern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</a:t>
            </a:r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150 / 418 mm, L~ 1650 mm</a:t>
            </a:r>
          </a:p>
          <a:p>
            <a:pPr marL="800100" lvl="1" indent="-180000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600" kern="0" dirty="0"/>
              <a:t>I</a:t>
            </a:r>
            <a:r>
              <a:rPr lang="en-US" sz="1600" kern="0" dirty="0" smtClean="0"/>
              <a:t>nner / outer protection skins (~ 1mm </a:t>
            </a:r>
            <a:r>
              <a:rPr lang="en-US" sz="1600" kern="0" dirty="0" err="1" smtClean="0"/>
              <a:t>Rohacell</a:t>
            </a:r>
            <a:r>
              <a:rPr lang="en-US" sz="1600" kern="0" dirty="0" smtClean="0"/>
              <a:t>/CF)</a:t>
            </a:r>
            <a:endParaRPr lang="en-US" sz="1600" kern="0" dirty="0"/>
          </a:p>
          <a:p>
            <a:pPr marL="342900" indent="-180000">
              <a:spcBef>
                <a:spcPts val="8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Ar/CO</a:t>
            </a:r>
            <a:r>
              <a:rPr lang="de-DE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(10%), 2 bar</a:t>
            </a:r>
            <a:r>
              <a:rPr lang="de-DE" dirty="0"/>
              <a:t>, ~ 200ns </a:t>
            </a:r>
            <a:r>
              <a:rPr lang="de-DE" dirty="0" err="1"/>
              <a:t>drift</a:t>
            </a:r>
            <a:r>
              <a:rPr lang="de-DE" dirty="0"/>
              <a:t> time (2 T </a:t>
            </a:r>
            <a:r>
              <a:rPr lang="de-DE" dirty="0" err="1"/>
              <a:t>field</a:t>
            </a:r>
            <a:r>
              <a:rPr lang="de-DE" dirty="0"/>
              <a:t>) </a:t>
            </a:r>
            <a:endParaRPr lang="de-DE" dirty="0" smtClean="0"/>
          </a:p>
          <a:p>
            <a:pPr marL="342900" indent="-180000">
              <a:spcBef>
                <a:spcPts val="8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&amp;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amplitude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readout</a:t>
            </a:r>
            <a:endParaRPr lang="de-DE" sz="1800" dirty="0" smtClean="0"/>
          </a:p>
          <a:p>
            <a:pPr marL="800100" lvl="1" indent="-180000" fontAlgn="base">
              <a:spcBef>
                <a:spcPts val="8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/>
              </a:rPr>
              <a:t>s</a:t>
            </a:r>
            <a:r>
              <a:rPr lang="en-US" sz="18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lang="el-GR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</a:t>
            </a:r>
            <a:r>
              <a:rPr lang="de-DE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~ 150 µm, </a:t>
            </a:r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/>
              </a:rPr>
              <a:t>s</a:t>
            </a:r>
            <a:r>
              <a:rPr lang="en-US" sz="18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~ 2-3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mm </a:t>
            </a:r>
            <a:r>
              <a:rPr lang="en-US" sz="1800" dirty="0" smtClean="0">
                <a:solidFill>
                  <a:srgbClr val="000000"/>
                </a:solidFill>
                <a:cs typeface="Arial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cs typeface="Arial"/>
              </a:rPr>
              <a:t>isochrone</a:t>
            </a:r>
            <a:r>
              <a:rPr lang="en-US" sz="1800" dirty="0" smtClean="0">
                <a:solidFill>
                  <a:srgbClr val="000000"/>
                </a:solidFill>
                <a:cs typeface="Arial"/>
              </a:rPr>
              <a:t>)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800100" lvl="1" indent="-180000" fontAlgn="base">
              <a:spcBef>
                <a:spcPts val="8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(</a:t>
            </a:r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dE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/dx)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&lt; 10% </a:t>
            </a:r>
            <a:r>
              <a:rPr lang="en-US" sz="1800" dirty="0">
                <a:solidFill>
                  <a:srgbClr val="000000"/>
                </a:solidFill>
                <a:cs typeface="Arial"/>
                <a:sym typeface="Symbol"/>
              </a:rPr>
              <a:t>for </a:t>
            </a:r>
            <a:r>
              <a:rPr lang="en-US" sz="1800" dirty="0" smtClean="0">
                <a:solidFill>
                  <a:srgbClr val="000000"/>
                </a:solidFill>
                <a:cs typeface="Arial"/>
                <a:sym typeface="Symbol"/>
              </a:rPr>
              <a:t>PID (p/K/ &lt; 1 </a:t>
            </a:r>
            <a:r>
              <a:rPr lang="en-US" sz="1800" dirty="0" err="1" smtClean="0">
                <a:solidFill>
                  <a:srgbClr val="000000"/>
                </a:solidFill>
                <a:cs typeface="Arial"/>
                <a:sym typeface="Symbol"/>
              </a:rPr>
              <a:t>GeV</a:t>
            </a:r>
            <a:r>
              <a:rPr lang="en-US" sz="1800" dirty="0" smtClean="0">
                <a:solidFill>
                  <a:srgbClr val="000000"/>
                </a:solidFill>
                <a:cs typeface="Arial"/>
                <a:sym typeface="Symbol"/>
              </a:rPr>
              <a:t>/c)</a:t>
            </a:r>
            <a:endParaRPr lang="en-US" sz="1800" dirty="0">
              <a:solidFill>
                <a:srgbClr val="000000"/>
              </a:solidFill>
              <a:cs typeface="Arial"/>
              <a:sym typeface="Symbol"/>
            </a:endParaRPr>
          </a:p>
          <a:p>
            <a:pPr marL="342900" indent="-180000" fontAlgn="base">
              <a:spcBef>
                <a:spcPts val="8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</a:t>
            </a:r>
            <a:r>
              <a:rPr lang="en-US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p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/p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~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1-2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% </a:t>
            </a:r>
            <a:r>
              <a:rPr lang="en-US" sz="1800" dirty="0">
                <a:solidFill>
                  <a:srgbClr val="000000"/>
                </a:solidFill>
                <a:cs typeface="Arial"/>
                <a:sym typeface="Symbol"/>
              </a:rPr>
              <a:t>at B=2 </a:t>
            </a:r>
            <a:r>
              <a:rPr lang="en-US" sz="1800" dirty="0" smtClean="0">
                <a:solidFill>
                  <a:srgbClr val="000000"/>
                </a:solidFill>
                <a:cs typeface="Arial"/>
                <a:sym typeface="Symbol"/>
              </a:rPr>
              <a:t>Tesla (</a:t>
            </a:r>
            <a:r>
              <a:rPr lang="en-US" dirty="0" smtClean="0">
                <a:solidFill>
                  <a:srgbClr val="000000"/>
                </a:solidFill>
                <a:cs typeface="Arial"/>
                <a:sym typeface="Symbol"/>
              </a:rPr>
              <a:t>STT + </a:t>
            </a:r>
            <a:r>
              <a:rPr lang="en-US" sz="1800" dirty="0" smtClean="0">
                <a:solidFill>
                  <a:srgbClr val="000000"/>
                </a:solidFill>
                <a:cs typeface="Arial"/>
                <a:sym typeface="Symbol"/>
              </a:rPr>
              <a:t>MVD)</a:t>
            </a:r>
            <a:endParaRPr lang="en-US" dirty="0">
              <a:solidFill>
                <a:srgbClr val="000000"/>
              </a:solidFill>
              <a:cs typeface="Arial"/>
              <a:sym typeface="Symbol"/>
            </a:endParaRPr>
          </a:p>
          <a:p>
            <a:pPr marL="342900" indent="-180000" fontAlgn="base">
              <a:spcBef>
                <a:spcPts val="8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X/X</a:t>
            </a:r>
            <a:r>
              <a:rPr lang="de-DE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1.25% </a:t>
            </a:r>
            <a:r>
              <a:rPr lang="de-DE" sz="1800" dirty="0"/>
              <a:t>(~ </a:t>
            </a:r>
            <a:r>
              <a:rPr lang="de-DE" sz="1800" baseline="30000" dirty="0"/>
              <a:t>2</a:t>
            </a:r>
            <a:r>
              <a:rPr lang="de-DE" sz="1800" dirty="0"/>
              <a:t>/</a:t>
            </a:r>
            <a:r>
              <a:rPr lang="de-DE" sz="1800" baseline="-25000" dirty="0"/>
              <a:t>3</a:t>
            </a:r>
            <a:r>
              <a:rPr lang="de-DE" sz="1800" dirty="0"/>
              <a:t> </a:t>
            </a:r>
            <a:r>
              <a:rPr lang="de-DE" sz="1800" dirty="0" err="1"/>
              <a:t>tube</a:t>
            </a:r>
            <a:r>
              <a:rPr lang="de-DE" sz="1800" dirty="0"/>
              <a:t> wall + </a:t>
            </a:r>
            <a:r>
              <a:rPr lang="de-DE" sz="1800" baseline="30000" dirty="0"/>
              <a:t>1</a:t>
            </a:r>
            <a:r>
              <a:rPr lang="de-DE" sz="1800" dirty="0"/>
              <a:t>/</a:t>
            </a:r>
            <a:r>
              <a:rPr lang="de-DE" sz="1800" baseline="-25000" dirty="0"/>
              <a:t>3</a:t>
            </a:r>
            <a:r>
              <a:rPr lang="de-DE" sz="1800" dirty="0"/>
              <a:t> gas)</a:t>
            </a:r>
          </a:p>
          <a:p>
            <a:pPr marL="800100" lvl="1" indent="-342900">
              <a:buClr>
                <a:srgbClr val="3A6F8A"/>
              </a:buClr>
              <a:buFont typeface="Wingdings" pitchFamily="2" charset="2"/>
              <a:buChar char="§"/>
            </a:pPr>
            <a:endParaRPr lang="de-DE" sz="20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Central </a:t>
            </a:r>
            <a:r>
              <a:rPr lang="de-DE" dirty="0" err="1" smtClean="0"/>
              <a:t>Straw</a:t>
            </a:r>
            <a:r>
              <a:rPr lang="de-DE" dirty="0" smtClean="0"/>
              <a:t> Tube </a:t>
            </a:r>
            <a:r>
              <a:rPr lang="de-DE" dirty="0" err="1" smtClean="0"/>
              <a:t>Tracker</a:t>
            </a:r>
            <a:r>
              <a:rPr lang="de-DE" dirty="0" smtClean="0"/>
              <a:t> (STT)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Jun-13,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Peter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Wintz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p. </a:t>
            </a: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Inhaltsplatzhalter 11"/>
          <p:cNvSpPr txBox="1">
            <a:spLocks/>
          </p:cNvSpPr>
          <p:nvPr/>
        </p:nvSpPr>
        <p:spPr>
          <a:xfrm>
            <a:off x="6065980" y="3932670"/>
            <a:ext cx="2826500" cy="5409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STT x-y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view</a:t>
            </a:r>
            <a:endParaRPr lang="de-DE" sz="1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045920" y="4196949"/>
            <a:ext cx="2986347" cy="2646727"/>
            <a:chOff x="5953057" y="1412776"/>
            <a:chExt cx="2986347" cy="2646727"/>
          </a:xfrm>
        </p:grpSpPr>
        <p:pic>
          <p:nvPicPr>
            <p:cNvPr id="7" name="Picture 2" descr="C:\Users\orecchini\Desktop\Imm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3057" y="1412776"/>
              <a:ext cx="2986347" cy="22475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Inhaltsplatzhalter 11"/>
            <p:cNvSpPr txBox="1">
              <a:spLocks/>
            </p:cNvSpPr>
            <p:nvPr/>
          </p:nvSpPr>
          <p:spPr>
            <a:xfrm>
              <a:off x="6032980" y="3518576"/>
              <a:ext cx="2826500" cy="54092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de-DE" sz="1600" i="1" dirty="0" smtClean="0">
                  <a:solidFill>
                    <a:schemeClr val="bg1">
                      <a:lumMod val="50000"/>
                    </a:schemeClr>
                  </a:solidFill>
                </a:rPr>
                <a:t>STT </a:t>
              </a:r>
              <a:r>
                <a:rPr lang="en-US" sz="1600" i="1" dirty="0" smtClean="0">
                  <a:solidFill>
                    <a:schemeClr val="bg1">
                      <a:lumMod val="50000"/>
                    </a:schemeClr>
                  </a:solidFill>
                </a:rPr>
                <a:t>3d-view</a:t>
              </a:r>
            </a:p>
            <a:p>
              <a:endParaRPr lang="de-DE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0000" y="1988840"/>
            <a:ext cx="8172480" cy="4104455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3A6F8A"/>
              </a:buClr>
              <a:buSzTx/>
            </a:pPr>
            <a:r>
              <a:rPr lang="de-DE" sz="2000" kern="0" dirty="0" smtClean="0">
                <a:latin typeface="Arial"/>
                <a:cs typeface="Arial"/>
              </a:rPr>
              <a:t>Material </a:t>
            </a:r>
            <a:r>
              <a:rPr lang="de-DE" sz="2000" kern="0" dirty="0" err="1" smtClean="0">
                <a:latin typeface="Arial"/>
                <a:cs typeface="Arial"/>
              </a:rPr>
              <a:t>budget</a:t>
            </a:r>
            <a:r>
              <a:rPr lang="de-DE" sz="2000" kern="0" dirty="0" smtClean="0">
                <a:latin typeface="Arial"/>
                <a:cs typeface="Arial"/>
              </a:rPr>
              <a:t> </a:t>
            </a:r>
            <a:r>
              <a:rPr lang="de-DE" sz="2000" kern="0" dirty="0" err="1" smtClean="0">
                <a:latin typeface="Arial"/>
                <a:cs typeface="Arial"/>
              </a:rPr>
              <a:t>at</a:t>
            </a:r>
            <a:r>
              <a:rPr lang="de-DE" sz="2000" kern="0" dirty="0" smtClean="0">
                <a:latin typeface="Arial"/>
                <a:cs typeface="Arial"/>
              </a:rPr>
              <a:t> </a:t>
            </a:r>
            <a:r>
              <a:rPr lang="de-DE" sz="2000" kern="0" dirty="0" err="1" smtClean="0">
                <a:latin typeface="Arial"/>
                <a:cs typeface="Arial"/>
              </a:rPr>
              <a:t>lowest</a:t>
            </a:r>
            <a:r>
              <a:rPr lang="de-DE" sz="2000" kern="0" dirty="0" smtClean="0">
                <a:latin typeface="Arial"/>
                <a:cs typeface="Arial"/>
              </a:rPr>
              <a:t> </a:t>
            </a:r>
            <a:r>
              <a:rPr lang="de-DE" sz="2000" kern="0" dirty="0" err="1" smtClean="0">
                <a:latin typeface="Arial"/>
                <a:cs typeface="Arial"/>
              </a:rPr>
              <a:t>limit</a:t>
            </a:r>
            <a:r>
              <a:rPr lang="de-DE" sz="2000" kern="0" dirty="0" smtClean="0">
                <a:latin typeface="Arial"/>
                <a:cs typeface="Arial"/>
              </a:rPr>
              <a:t> (2.5 g per </a:t>
            </a:r>
            <a:r>
              <a:rPr lang="de-DE" sz="2000" kern="0" dirty="0" err="1" smtClean="0">
                <a:latin typeface="Arial"/>
                <a:cs typeface="Arial"/>
              </a:rPr>
              <a:t>assembled</a:t>
            </a:r>
            <a:r>
              <a:rPr lang="de-DE" sz="2000" kern="0" dirty="0" smtClean="0">
                <a:latin typeface="Arial"/>
                <a:cs typeface="Arial"/>
              </a:rPr>
              <a:t> </a:t>
            </a:r>
            <a:r>
              <a:rPr lang="de-DE" sz="2000" kern="0" dirty="0" err="1" smtClean="0">
                <a:latin typeface="Arial"/>
                <a:cs typeface="Arial"/>
              </a:rPr>
              <a:t>straw</a:t>
            </a:r>
            <a:r>
              <a:rPr lang="de-DE" sz="2000" kern="0" dirty="0" smtClean="0">
                <a:latin typeface="Arial"/>
                <a:cs typeface="Arial"/>
              </a:rPr>
              <a:t>)</a:t>
            </a:r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</a:pP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thinnest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Al-</a:t>
            </a: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mylar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film, d=27µm, </a:t>
            </a:r>
            <a:r>
              <a:rPr lang="de-DE" sz="1800" kern="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=10mm, 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L=1400mm</a:t>
            </a:r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</a:pP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thin</a:t>
            </a:r>
            <a:r>
              <a:rPr lang="de-D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wall </a:t>
            </a: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endcaps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(ABS),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wire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fixation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crimp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pins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),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radiation-hard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</a:pP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self-supporting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modules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pressurized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straws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p=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1bar)</a:t>
            </a:r>
          </a:p>
          <a:p>
            <a:pPr marL="800100" lvl="1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</a:pP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close-packed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(~20 µm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gaps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glued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planar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multi-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layers</a:t>
            </a:r>
            <a:endParaRPr lang="de-DE" sz="16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</a:pP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replacement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single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straws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module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possible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glue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dots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342900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</a:pP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strong </a:t>
            </a: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stretching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(230kg </a:t>
            </a: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wires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3.2tons </a:t>
            </a:r>
            <a:r>
              <a:rPr lang="de-DE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tubes</a:t>
            </a:r>
            <a:r>
              <a:rPr 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)*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, but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reinforcement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needed</a:t>
            </a:r>
            <a:endParaRPr lang="de-DE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Straw Tubes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6" name="Picture 2" descr="C:\Users\Wintz\Documents\MyPubs\MyWeb_IKP_Straws\straw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14987" r="8231" b="9482"/>
          <a:stretch/>
        </p:blipFill>
        <p:spPr bwMode="auto">
          <a:xfrm>
            <a:off x="1331640" y="4527214"/>
            <a:ext cx="2937274" cy="19981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1"/>
          <p:cNvSpPr txBox="1">
            <a:spLocks/>
          </p:cNvSpPr>
          <p:nvPr/>
        </p:nvSpPr>
        <p:spPr>
          <a:xfrm>
            <a:off x="1259632" y="4239183"/>
            <a:ext cx="2394531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Straw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components</a:t>
            </a:r>
            <a:endParaRPr lang="de-DE" sz="16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14"/>
          <p:cNvSpPr txBox="1"/>
          <p:nvPr/>
        </p:nvSpPr>
        <p:spPr bwMode="auto">
          <a:xfrm>
            <a:off x="3131840" y="4599223"/>
            <a:ext cx="109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de-DE" sz="1400" b="1" kern="0" noProof="0" dirty="0" smtClean="0">
                <a:solidFill>
                  <a:srgbClr val="FF0000"/>
                </a:solidFill>
              </a:rPr>
              <a:t>IKP FZ Jülich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43529"/>
            <a:ext cx="3235937" cy="1935826"/>
          </a:xfrm>
          <a:prstGeom prst="rect">
            <a:avLst/>
          </a:prstGeom>
        </p:spPr>
      </p:pic>
      <p:sp>
        <p:nvSpPr>
          <p:cNvPr id="14" name="Inhaltsplatzhalter 11"/>
          <p:cNvSpPr txBox="1">
            <a:spLocks/>
          </p:cNvSpPr>
          <p:nvPr/>
        </p:nvSpPr>
        <p:spPr>
          <a:xfrm>
            <a:off x="4860032" y="4239183"/>
            <a:ext cx="3120390" cy="270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Full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h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exagon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sector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7658650" y="5187760"/>
            <a:ext cx="2611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kern="0" dirty="0" smtClean="0">
                <a:latin typeface="Arial"/>
                <a:cs typeface="Arial"/>
              </a:rPr>
              <a:t>* </a:t>
            </a:r>
            <a:r>
              <a:rPr lang="de-DE" sz="1000" kern="0" dirty="0" err="1" smtClean="0">
                <a:latin typeface="Arial"/>
                <a:cs typeface="Arial"/>
              </a:rPr>
              <a:t>Sum</a:t>
            </a:r>
            <a:r>
              <a:rPr lang="de-DE" sz="1000" kern="0" dirty="0" smtClean="0">
                <a:latin typeface="Arial"/>
                <a:cs typeface="Arial"/>
              </a:rPr>
              <a:t> </a:t>
            </a:r>
            <a:r>
              <a:rPr lang="de-DE" sz="1000" kern="0" dirty="0" err="1" smtClean="0">
                <a:latin typeface="Arial"/>
                <a:cs typeface="Arial"/>
              </a:rPr>
              <a:t>for</a:t>
            </a:r>
            <a:r>
              <a:rPr lang="de-DE" sz="1000" kern="0" dirty="0" smtClean="0">
                <a:latin typeface="Arial"/>
                <a:cs typeface="Arial"/>
              </a:rPr>
              <a:t> 4600 </a:t>
            </a:r>
            <a:r>
              <a:rPr lang="de-DE" sz="1000" kern="0" dirty="0" err="1" smtClean="0">
                <a:latin typeface="Arial"/>
                <a:cs typeface="Arial"/>
              </a:rPr>
              <a:t>straws</a:t>
            </a:r>
            <a:r>
              <a:rPr lang="de-DE" sz="1000" kern="0" dirty="0" smtClean="0">
                <a:latin typeface="Arial"/>
                <a:cs typeface="Arial"/>
              </a:rPr>
              <a:t> in </a:t>
            </a:r>
            <a:r>
              <a:rPr lang="de-DE" sz="1000" kern="0" dirty="0" err="1" smtClean="0">
                <a:latin typeface="Arial"/>
                <a:cs typeface="Arial"/>
              </a:rPr>
              <a:t>the</a:t>
            </a:r>
            <a:r>
              <a:rPr lang="de-DE" sz="1000" kern="0" dirty="0" smtClean="0">
                <a:latin typeface="Arial"/>
                <a:cs typeface="Arial"/>
              </a:rPr>
              <a:t> PANDA-STT</a:t>
            </a:r>
            <a:endParaRPr lang="en-US" sz="1000" dirty="0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7020272" y="6111391"/>
            <a:ext cx="109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de-DE" sz="1400" b="1" kern="0" noProof="0" dirty="0" smtClean="0">
                <a:solidFill>
                  <a:srgbClr val="FF0000"/>
                </a:solidFill>
              </a:rPr>
              <a:t>IKP FZ Jülich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3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1988840"/>
            <a:ext cx="8172480" cy="41044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 smtClean="0"/>
              <a:t>.. </a:t>
            </a:r>
            <a:r>
              <a:rPr lang="de-DE" sz="1800" dirty="0" err="1" smtClean="0"/>
              <a:t>technique</a:t>
            </a:r>
            <a:r>
              <a:rPr lang="de-DE" sz="1800" dirty="0" smtClean="0"/>
              <a:t>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developed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COSY-STT (</a:t>
            </a:r>
            <a:r>
              <a:rPr lang="de-DE" sz="1800" dirty="0" err="1" smtClean="0"/>
              <a:t>planar</a:t>
            </a:r>
            <a:r>
              <a:rPr lang="de-DE" sz="1800" dirty="0" smtClean="0"/>
              <a:t> double-</a:t>
            </a:r>
            <a:r>
              <a:rPr lang="de-DE" sz="1800" dirty="0" err="1" smtClean="0"/>
              <a:t>layers</a:t>
            </a:r>
            <a:r>
              <a:rPr lang="de-DE" sz="1800" dirty="0" smtClean="0"/>
              <a:t>, in </a:t>
            </a:r>
            <a:r>
              <a:rPr lang="de-DE" sz="1800" dirty="0" err="1" smtClean="0"/>
              <a:t>vacuum</a:t>
            </a:r>
            <a:r>
              <a:rPr lang="de-DE" sz="1800" dirty="0" smtClean="0"/>
              <a:t>!)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.. </a:t>
            </a:r>
            <a:r>
              <a:rPr lang="de-DE" sz="1800" dirty="0" err="1" smtClean="0"/>
              <a:t>upgraded</a:t>
            </a:r>
            <a:r>
              <a:rPr lang="de-DE" sz="1800" dirty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PANDA-STT (</a:t>
            </a:r>
            <a:r>
              <a:rPr lang="de-DE" sz="1800" dirty="0" err="1" smtClean="0"/>
              <a:t>barrel</a:t>
            </a:r>
            <a:r>
              <a:rPr lang="de-DE" sz="1800" dirty="0" smtClean="0"/>
              <a:t> </a:t>
            </a:r>
            <a:r>
              <a:rPr lang="de-DE" sz="1800" dirty="0" err="1" smtClean="0"/>
              <a:t>geometry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3d stereo</a:t>
            </a:r>
            <a:r>
              <a:rPr lang="de-DE" dirty="0"/>
              <a:t>-</a:t>
            </a:r>
            <a:r>
              <a:rPr lang="de-DE" sz="1800" dirty="0" err="1" smtClean="0"/>
              <a:t>layers</a:t>
            </a:r>
            <a:r>
              <a:rPr lang="de-DE" sz="1800" dirty="0" smtClean="0"/>
              <a:t>, </a:t>
            </a:r>
            <a:r>
              <a:rPr lang="de-DE" sz="1800" dirty="0" err="1" smtClean="0"/>
              <a:t>quad-layers</a:t>
            </a:r>
            <a:r>
              <a:rPr lang="de-DE" sz="1800" dirty="0" smtClean="0"/>
              <a:t>)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Self-Supporting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Modules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Jun-13,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Peter Wintz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p. </a:t>
            </a: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DSCF1573"/>
          <p:cNvPicPr>
            <a:picLocks noChangeAspect="1" noChangeArrowheads="1"/>
          </p:cNvPicPr>
          <p:nvPr/>
        </p:nvPicPr>
        <p:blipFill rotWithShape="1"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2" t="20986" r="37642" b="49311"/>
          <a:stretch/>
        </p:blipFill>
        <p:spPr bwMode="auto">
          <a:xfrm>
            <a:off x="4716016" y="3039343"/>
            <a:ext cx="3009119" cy="2973252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1619672" y="3085534"/>
            <a:ext cx="2841535" cy="2940159"/>
            <a:chOff x="6228184" y="3631383"/>
            <a:chExt cx="2669975" cy="276264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631383"/>
              <a:ext cx="2669975" cy="27626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762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228184" y="3631383"/>
              <a:ext cx="1316716" cy="780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3kg </a:t>
              </a:r>
              <a:r>
                <a:rPr lang="en-US" sz="1600" b="1" i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Pb</a:t>
              </a:r>
              <a:r>
                <a:rPr lang="en-US" sz="1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brick on 27µm </a:t>
              </a:r>
            </a:p>
            <a:p>
              <a:r>
                <a:rPr lang="en-US" sz="1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Mylar</a:t>
              </a:r>
              <a:endParaRPr lang="de-DE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03648" y="5877272"/>
            <a:ext cx="6624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Pressurized</a:t>
            </a:r>
            <a:r>
              <a:rPr lang="de-DE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close-packed</a:t>
            </a:r>
            <a:r>
              <a:rPr lang="de-DE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</a:t>
            </a:r>
            <a:r>
              <a:rPr lang="de-DE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</a:t>
            </a:r>
            <a:r>
              <a:rPr lang="de-DE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strong </a:t>
            </a:r>
            <a:r>
              <a:rPr lang="de-DE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rigidity</a:t>
            </a:r>
            <a:r>
              <a:rPr lang="de-DE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</a:t>
            </a:r>
          </a:p>
        </p:txBody>
      </p:sp>
    </p:spTree>
    <p:extLst>
      <p:ext uri="{BB962C8B-B14F-4D97-AF65-F5344CB8AC3E}">
        <p14:creationId xmlns:p14="http://schemas.microsoft.com/office/powerpoint/2010/main" val="22869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</a:t>
            </a:r>
            <a:r>
              <a:rPr lang="de-DE" dirty="0" err="1" smtClean="0"/>
              <a:t>Mechanical</a:t>
            </a:r>
            <a:r>
              <a:rPr lang="de-DE" dirty="0" smtClean="0"/>
              <a:t> Prototype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Jun-13,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Picture 2" descr="D:\PANDA_STT_Pics\Strawstack_1\PC05171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r="1275" b="22125"/>
          <a:stretch/>
        </p:blipFill>
        <p:spPr bwMode="auto">
          <a:xfrm>
            <a:off x="682813" y="2134738"/>
            <a:ext cx="4321235" cy="27344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7" r="2712"/>
          <a:stretch/>
        </p:blipFill>
        <p:spPr>
          <a:xfrm>
            <a:off x="5220072" y="2924944"/>
            <a:ext cx="3874395" cy="3444794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softEdge rad="254000"/>
          </a:effectLst>
        </p:spPr>
      </p:pic>
      <p:sp>
        <p:nvSpPr>
          <p:cNvPr id="9" name="Inhaltsplatzhalter 11"/>
          <p:cNvSpPr txBox="1">
            <a:spLocks/>
          </p:cNvSpPr>
          <p:nvPr/>
        </p:nvSpPr>
        <p:spPr>
          <a:xfrm>
            <a:off x="5292080" y="2708547"/>
            <a:ext cx="3744416" cy="3160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STT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mechanical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prototype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, one semi-barrel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3572" y="4800078"/>
            <a:ext cx="48020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self-supporting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 </a:t>
            </a:r>
          </a:p>
          <a:p>
            <a:pPr>
              <a:lnSpc>
                <a:spcPct val="150000"/>
              </a:lnSpc>
            </a:pPr>
            <a:r>
              <a:rPr lang="de-DE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de-D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3</a:t>
            </a:r>
            <a:r>
              <a:rPr lang="de-D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3kg!   </a:t>
            </a:r>
            <a:endParaRPr lang="de-DE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611560" y="1844824"/>
            <a:ext cx="4392488" cy="270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Full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h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exagon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overpressure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1 bar</a:t>
            </a:r>
            <a:endParaRPr lang="de-DE" dirty="0"/>
          </a:p>
        </p:txBody>
      </p:sp>
      <p:sp>
        <p:nvSpPr>
          <p:cNvPr id="12" name="Smiley Face 11"/>
          <p:cNvSpPr/>
          <p:nvPr/>
        </p:nvSpPr>
        <p:spPr>
          <a:xfrm>
            <a:off x="4716016" y="5877272"/>
            <a:ext cx="432048" cy="432048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Bildschirmpräsentation (4:3)</PresentationFormat>
  <Paragraphs>264</Paragraphs>
  <Slides>17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Wintz</dc:creator>
  <cp:lastModifiedBy>Peter Wintz</cp:lastModifiedBy>
  <cp:revision>518</cp:revision>
  <cp:lastPrinted>2013-06-07T11:51:20Z</cp:lastPrinted>
  <dcterms:created xsi:type="dcterms:W3CDTF">2011-04-21T10:53:40Z</dcterms:created>
  <dcterms:modified xsi:type="dcterms:W3CDTF">2013-06-13T11:06:40Z</dcterms:modified>
</cp:coreProperties>
</file>