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DE0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0A180A-50E0-A44C-95D0-35363A8F5663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EC1B5B-A3B2-C24A-BA94-60BA941C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7BCBB2-7A07-5E47-9A7D-8E2CCCDD9868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812670-9B6B-0543-A582-F1618F76C0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2C88-E5D7-B14C-870F-CB167EF1B23D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C6E1-C2FD-0C4D-BF91-6D7B99CA4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4DC9-79D5-4E4C-8892-494B3E41145D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CACB-4B7E-8840-B4B7-8874279975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CF03-0757-5542-9C51-0E59D4549065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A7B8-45F0-EB4F-859F-1E0148A8C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D80B-A418-044B-8D50-61CB19238049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8E67-2EEB-9A42-9C9B-CEBE3EEEAF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6E62-6B8D-9F43-ACDF-3763C85076FB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39E52-130C-1949-A7F7-5EB4F8264B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F0C9-AC32-424C-9DE2-D890DE1BAF22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3BF1-8673-8C43-AF73-A23DEEF8DC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EDEB4-8A5B-B64C-8715-3CE51ADA0010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6319F-968C-8748-8AE0-ECB4ACB59C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6182-DA6F-514C-AEC0-69D224D2B379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960D6-B9E6-2F4E-BD03-9B5A257546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2ED0-D69D-0B4C-A40A-0FB6CE74392E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0DFC-F7DC-0C42-98D0-3CCF40B4E2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AE7F-179E-1E41-B37D-F0137608C3ED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D1F0-7BA3-C84B-9EC6-898975516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D483-62BF-604F-BEAC-45D8D816B5B5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F0A90-15D1-114B-88F2-95ADCEE369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E50448-15F4-3645-BB1E-61500CEB9AEB}" type="datetime1">
              <a:rPr lang="en-US"/>
              <a:pPr>
                <a:defRPr/>
              </a:pPr>
              <a:t>5/2/10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CE1B321-1FE4-4A4E-9B9E-594E0E482F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xiv.org/abs/0907.0169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PANDA Magnets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ea typeface="+mn-ea"/>
                <a:cs typeface="+mn-cs"/>
              </a:rPr>
              <a:t>Template for presentations concerning the magnet design at PANDA</a:t>
            </a:r>
            <a:endParaRPr lang="en-GB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Spectrometer Magnets at PANDA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r>
              <a:rPr lang="en-GB" smtClean="0"/>
              <a:t>Prerequisite for momentum reconstruction and PID</a:t>
            </a:r>
          </a:p>
          <a:p>
            <a:r>
              <a:rPr lang="en-GB" smtClean="0"/>
              <a:t>Ideal combination</a:t>
            </a:r>
          </a:p>
          <a:p>
            <a:pPr lvl="1"/>
            <a:r>
              <a:rPr lang="en-GB" smtClean="0"/>
              <a:t>2T central solenoid field</a:t>
            </a:r>
          </a:p>
          <a:p>
            <a:pPr lvl="1"/>
            <a:r>
              <a:rPr lang="en-GB" smtClean="0"/>
              <a:t>1T forward dipole field</a:t>
            </a:r>
          </a:p>
          <a:p>
            <a:r>
              <a:rPr lang="en-GB" smtClean="0"/>
              <a:t>Technical Design Report (reviewed May 2009): </a:t>
            </a:r>
            <a:r>
              <a:rPr lang="en-US" smtClean="0">
                <a:hlinkClick r:id="rId2" tooltip="Link to archive"/>
              </a:rPr>
              <a:t>arXiv:0907.0169</a:t>
            </a:r>
            <a:endParaRPr lang="en-GB" smtClean="0"/>
          </a:p>
        </p:txBody>
      </p:sp>
      <p:pic>
        <p:nvPicPr>
          <p:cNvPr id="16388" name="Picture 3" descr="TitleP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5163" y="1701800"/>
            <a:ext cx="4500562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Superconducting Solenoid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99050" cy="4525963"/>
          </a:xfrm>
        </p:spPr>
        <p:txBody>
          <a:bodyPr/>
          <a:lstStyle/>
          <a:p>
            <a:r>
              <a:rPr lang="en-GB" smtClean="0"/>
              <a:t>Challenges</a:t>
            </a:r>
          </a:p>
          <a:p>
            <a:pPr lvl="1"/>
            <a:r>
              <a:rPr lang="en-GB" smtClean="0"/>
              <a:t>2T field </a:t>
            </a:r>
          </a:p>
          <a:p>
            <a:pPr lvl="1"/>
            <a:r>
              <a:rPr lang="en-GB" smtClean="0"/>
              <a:t>4m x 1.9m free space</a:t>
            </a:r>
          </a:p>
          <a:p>
            <a:pPr lvl="1"/>
            <a:r>
              <a:rPr lang="en-GB" smtClean="0"/>
              <a:t>High field homogeneity</a:t>
            </a:r>
          </a:p>
          <a:p>
            <a:pPr lvl="1"/>
            <a:r>
              <a:rPr lang="en-GB" smtClean="0"/>
              <a:t>Target pipe intersection</a:t>
            </a:r>
          </a:p>
          <a:p>
            <a:pPr lvl="1"/>
            <a:r>
              <a:rPr lang="en-GB" smtClean="0"/>
              <a:t>Access on both sides</a:t>
            </a:r>
          </a:p>
          <a:p>
            <a:pPr lvl="1"/>
            <a:r>
              <a:rPr lang="en-GB" smtClean="0"/>
              <a:t>Movement by 20m</a:t>
            </a:r>
          </a:p>
          <a:p>
            <a:pPr lvl="1"/>
            <a:r>
              <a:rPr lang="en-GB" smtClean="0"/>
              <a:t>Muon range system</a:t>
            </a:r>
          </a:p>
        </p:txBody>
      </p:sp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5556250" y="2138363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GB">
              <a:latin typeface="Calibri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8850" y="1417638"/>
            <a:ext cx="4175125" cy="4524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Central field  				2.0 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Field homogeneity 			≤2%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Norm. radial field integral 	≤2 mm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Inner bore 				1.9 </a:t>
            </a:r>
            <a:r>
              <a:rPr lang="en-US" dirty="0" err="1">
                <a:latin typeface="+mn-lt"/>
                <a:ea typeface="+mn-ea"/>
                <a:cs typeface="+mn-cs"/>
              </a:rPr>
              <a:t>m</a:t>
            </a:r>
            <a:endParaRPr lang="en-US" dirty="0"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Cold mass parameters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Length 					2.7 </a:t>
            </a:r>
            <a:r>
              <a:rPr lang="en-US" dirty="0" err="1">
                <a:latin typeface="+mn-lt"/>
                <a:ea typeface="+mn-ea"/>
                <a:cs typeface="+mn-cs"/>
              </a:rPr>
              <a:t>m</a:t>
            </a:r>
            <a:endParaRPr lang="en-US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Energy 					20 MJ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Current 					5000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Weight 					4.5 </a:t>
            </a:r>
            <a:r>
              <a:rPr lang="en-US" dirty="0" err="1">
                <a:latin typeface="+mn-lt"/>
                <a:ea typeface="+mn-ea"/>
                <a:cs typeface="+mn-cs"/>
              </a:rPr>
              <a:t>t</a:t>
            </a:r>
            <a:endParaRPr lang="en-US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Cable cross section 			3.4 × 2 mm</a:t>
            </a:r>
            <a:r>
              <a:rPr lang="en-US" baseline="30000" dirty="0">
                <a:latin typeface="+mn-lt"/>
                <a:ea typeface="+mn-ea"/>
                <a:cs typeface="+mn-cs"/>
              </a:rPr>
              <a:t>2</a:t>
            </a:r>
            <a:endParaRPr lang="en-US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Current density 			59 A/mm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Yoke parameters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Length 					4.9 </a:t>
            </a:r>
            <a:r>
              <a:rPr lang="en-US" dirty="0" err="1">
                <a:latin typeface="+mn-lt"/>
                <a:ea typeface="+mn-ea"/>
                <a:cs typeface="+mn-cs"/>
              </a:rPr>
              <a:t>m</a:t>
            </a:r>
            <a:endParaRPr lang="en-US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Outer radius 				2.30 </a:t>
            </a:r>
            <a:r>
              <a:rPr lang="en-US" dirty="0" err="1">
                <a:latin typeface="+mn-lt"/>
                <a:ea typeface="+mn-ea"/>
                <a:cs typeface="+mn-cs"/>
              </a:rPr>
              <a:t>m</a:t>
            </a:r>
            <a:endParaRPr lang="en-US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Iron layers 				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Total weight 				300 </a:t>
            </a:r>
            <a:r>
              <a:rPr lang="en-US" dirty="0" err="1">
                <a:latin typeface="+mn-lt"/>
                <a:ea typeface="+mn-ea"/>
                <a:cs typeface="+mn-cs"/>
              </a:rPr>
              <a:t>t</a:t>
            </a:r>
            <a:endParaRPr lang="en-GB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Superconducting Solenoid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16438" cy="4525963"/>
          </a:xfrm>
        </p:spPr>
        <p:txBody>
          <a:bodyPr/>
          <a:lstStyle/>
          <a:p>
            <a:r>
              <a:rPr lang="en-GB" smtClean="0"/>
              <a:t>Flux Return Yoke</a:t>
            </a:r>
          </a:p>
          <a:p>
            <a:pPr lvl="1"/>
            <a:r>
              <a:rPr lang="en-GB" smtClean="0"/>
              <a:t>shape homogeneous field</a:t>
            </a:r>
          </a:p>
          <a:p>
            <a:pPr lvl="1"/>
            <a:r>
              <a:rPr lang="en-GB" smtClean="0"/>
              <a:t>muon range system</a:t>
            </a:r>
          </a:p>
          <a:p>
            <a:pPr lvl="2"/>
            <a:r>
              <a:rPr lang="en-GB" smtClean="0"/>
              <a:t>barrel: 13 layers</a:t>
            </a:r>
          </a:p>
          <a:p>
            <a:pPr lvl="2"/>
            <a:r>
              <a:rPr lang="en-GB" smtClean="0"/>
              <a:t>forward doors: 5 layers</a:t>
            </a:r>
          </a:p>
          <a:p>
            <a:pPr lvl="1"/>
            <a:r>
              <a:rPr lang="en-GB" smtClean="0"/>
              <a:t>opening doors</a:t>
            </a:r>
          </a:p>
          <a:p>
            <a:pPr lvl="1"/>
            <a:r>
              <a:rPr lang="en-GB" smtClean="0"/>
              <a:t>accommodate target</a:t>
            </a:r>
          </a:p>
          <a:p>
            <a:pPr lvl="1"/>
            <a:r>
              <a:rPr lang="en-GB" smtClean="0"/>
              <a:t>retractable to parking position (20m)</a:t>
            </a:r>
          </a:p>
          <a:p>
            <a:pPr lvl="1"/>
            <a:r>
              <a:rPr lang="en-GB" smtClean="0"/>
              <a:t>reproducible positioning</a:t>
            </a:r>
          </a:p>
        </p:txBody>
      </p:sp>
      <p:pic>
        <p:nvPicPr>
          <p:cNvPr id="18436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3638" y="1600200"/>
            <a:ext cx="3881437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Superconducting Solenoid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10125" cy="4525963"/>
          </a:xfrm>
        </p:spPr>
        <p:txBody>
          <a:bodyPr/>
          <a:lstStyle/>
          <a:p>
            <a:r>
              <a:rPr lang="en-GB" smtClean="0"/>
              <a:t>Coil</a:t>
            </a:r>
          </a:p>
          <a:p>
            <a:pPr lvl="1"/>
            <a:r>
              <a:rPr lang="en-GB" smtClean="0"/>
              <a:t>Internally wound on mandrel</a:t>
            </a:r>
          </a:p>
          <a:p>
            <a:pPr lvl="1"/>
            <a:r>
              <a:rPr lang="en-GB" smtClean="0"/>
              <a:t>Al stabilised Rutherford cable</a:t>
            </a:r>
          </a:p>
          <a:p>
            <a:pPr lvl="1"/>
            <a:r>
              <a:rPr lang="en-GB" smtClean="0"/>
              <a:t>split coil: 3 sections allowing target intersection</a:t>
            </a:r>
          </a:p>
          <a:p>
            <a:pPr lvl="1"/>
            <a:r>
              <a:rPr lang="en-GB" smtClean="0"/>
              <a:t>indirect cooling</a:t>
            </a:r>
          </a:p>
          <a:p>
            <a:r>
              <a:rPr lang="en-GB" smtClean="0"/>
              <a:t>Cryostat</a:t>
            </a:r>
          </a:p>
          <a:p>
            <a:pPr lvl="1"/>
            <a:r>
              <a:rPr lang="en-GB" smtClean="0"/>
              <a:t>asymmetric warm bore</a:t>
            </a:r>
          </a:p>
          <a:p>
            <a:pPr lvl="1"/>
            <a:r>
              <a:rPr lang="en-GB" smtClean="0"/>
              <a:t>mounting structure for detectors</a:t>
            </a:r>
          </a:p>
        </p:txBody>
      </p:sp>
      <p:pic>
        <p:nvPicPr>
          <p:cNvPr id="19460" name="Picture 8" descr="Panda_coil_cryostat.jpg"/>
          <p:cNvPicPr>
            <a:picLocks noChangeAspect="1"/>
          </p:cNvPicPr>
          <p:nvPr/>
        </p:nvPicPr>
        <p:blipFill>
          <a:blip r:embed="rId2"/>
          <a:srcRect l="5516" t="25661" r="4791" b="25967"/>
          <a:stretch>
            <a:fillRect/>
          </a:stretch>
        </p:blipFill>
        <p:spPr bwMode="auto">
          <a:xfrm rot="-5400000">
            <a:off x="4561682" y="2123281"/>
            <a:ext cx="4830762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3925" y="2708275"/>
            <a:ext cx="29035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2Tm for particles scattered in 0 – 10</a:t>
            </a:r>
            <a:r>
              <a:rPr lang="en-GB" sz="2400" baseline="30000" smtClean="0"/>
              <a:t>o</a:t>
            </a:r>
            <a:r>
              <a:rPr lang="en-GB" sz="2400" smtClean="0"/>
              <a:t> (5</a:t>
            </a:r>
            <a:r>
              <a:rPr lang="en-GB" sz="2400" baseline="30000" smtClean="0"/>
              <a:t>o</a:t>
            </a:r>
            <a:r>
              <a:rPr lang="en-GB" sz="2400" smtClean="0"/>
              <a:t> vertical)</a:t>
            </a:r>
          </a:p>
          <a:p>
            <a:r>
              <a:rPr lang="en-GB" sz="2400" smtClean="0"/>
              <a:t>Allows momentum resolution &lt;1%</a:t>
            </a:r>
          </a:p>
          <a:p>
            <a:r>
              <a:rPr lang="en-GB" sz="2400" smtClean="0"/>
              <a:t>Large aperture (1x3m) and short length (2.5m)</a:t>
            </a:r>
          </a:p>
          <a:p>
            <a:r>
              <a:rPr lang="en-GB" sz="2400" smtClean="0"/>
              <a:t>Ramping capability due to lamination</a:t>
            </a:r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Large Aperture Dipole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457200" y="3430588"/>
            <a:ext cx="4541838" cy="3138487"/>
          </a:xfrm>
          <a:prstGeom prst="rect">
            <a:avLst/>
          </a:prstGeom>
          <a:solidFill>
            <a:srgbClr val="CDE0F5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Field integral  			2 Tm</a:t>
            </a:r>
          </a:p>
          <a:p>
            <a:r>
              <a:rPr lang="en-US">
                <a:latin typeface="Calibri" charset="0"/>
              </a:rPr>
              <a:t>Bending variation 		≤ ±15%</a:t>
            </a:r>
          </a:p>
          <a:p>
            <a:r>
              <a:rPr lang="en-US">
                <a:latin typeface="Calibri" charset="0"/>
              </a:rPr>
              <a:t>Vertical Acceptance 	±5°</a:t>
            </a:r>
          </a:p>
          <a:p>
            <a:r>
              <a:rPr lang="en-US">
                <a:latin typeface="Calibri" charset="0"/>
              </a:rPr>
              <a:t>Horizontal Acceptance 	±10°</a:t>
            </a:r>
          </a:p>
          <a:p>
            <a:r>
              <a:rPr lang="en-US">
                <a:latin typeface="Calibri" charset="0"/>
              </a:rPr>
              <a:t>Ramp speed 			1.25%/s</a:t>
            </a:r>
          </a:p>
          <a:p>
            <a:r>
              <a:rPr lang="en-US">
                <a:latin typeface="Calibri" charset="0"/>
              </a:rPr>
              <a:t>Total dissipated power 	360 kW</a:t>
            </a:r>
          </a:p>
          <a:p>
            <a:r>
              <a:rPr lang="en-US">
                <a:latin typeface="Calibri" charset="0"/>
              </a:rPr>
              <a:t>Total Inductance 		0.87 H</a:t>
            </a:r>
          </a:p>
          <a:p>
            <a:r>
              <a:rPr lang="en-US">
                <a:latin typeface="Calibri" charset="0"/>
              </a:rPr>
              <a:t>Stored energy 			2.03 MJ</a:t>
            </a:r>
          </a:p>
          <a:p>
            <a:r>
              <a:rPr lang="en-US">
                <a:latin typeface="Calibri" charset="0"/>
              </a:rPr>
              <a:t>Weight 				220 t</a:t>
            </a:r>
          </a:p>
          <a:p>
            <a:r>
              <a:rPr lang="en-US">
                <a:latin typeface="Calibri" charset="0"/>
              </a:rPr>
              <a:t>Dimensions (H × W × L) 	3.88 × 5.3 × 2.5 m</a:t>
            </a:r>
            <a:r>
              <a:rPr lang="en-US" baseline="30000">
                <a:latin typeface="Calibri" charset="0"/>
              </a:rPr>
              <a:t>3</a:t>
            </a:r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Gap opening (H × W) 	0.80 − 1.01 × 3.10 m</a:t>
            </a:r>
            <a:r>
              <a:rPr lang="en-US" baseline="30000">
                <a:latin typeface="Calibri" charset="0"/>
              </a:rPr>
              <a:t>2</a:t>
            </a:r>
            <a:endParaRPr lang="en-GB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14432</TotalTime>
  <Words>379</Words>
  <Application>Microsoft Macintosh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ＭＳ Ｐゴシック</vt:lpstr>
      <vt:lpstr>Arial</vt:lpstr>
      <vt:lpstr>Office Theme</vt:lpstr>
      <vt:lpstr>PANDA Magnets</vt:lpstr>
      <vt:lpstr>Spectrometer Magnets at PANDA</vt:lpstr>
      <vt:lpstr>Superconducting Solenoid</vt:lpstr>
      <vt:lpstr>Superconducting Solenoid</vt:lpstr>
      <vt:lpstr>Superconducting Solenoid</vt:lpstr>
      <vt:lpstr>Large Aperture Dipole</vt:lpstr>
    </vt:vector>
  </TitlesOfParts>
  <Company>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 Magnets</dc:title>
  <dc:creator>D</dc:creator>
  <cp:lastModifiedBy>D</cp:lastModifiedBy>
  <cp:revision>10</cp:revision>
  <dcterms:created xsi:type="dcterms:W3CDTF">2010-05-02T20:45:56Z</dcterms:created>
  <dcterms:modified xsi:type="dcterms:W3CDTF">2010-05-02T20:46:54Z</dcterms:modified>
</cp:coreProperties>
</file>